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9" r:id="rId2"/>
    <p:sldMasterId id="2147483707" r:id="rId3"/>
    <p:sldMasterId id="2147483696" r:id="rId4"/>
    <p:sldMasterId id="2147483747" r:id="rId5"/>
    <p:sldMasterId id="2147483759" r:id="rId6"/>
    <p:sldMasterId id="2147483807" r:id="rId7"/>
  </p:sldMasterIdLst>
  <p:notesMasterIdLst>
    <p:notesMasterId r:id="rId22"/>
  </p:notesMasterIdLst>
  <p:handoutMasterIdLst>
    <p:handoutMasterId r:id="rId23"/>
  </p:handoutMasterIdLst>
  <p:sldIdLst>
    <p:sldId id="257" r:id="rId8"/>
    <p:sldId id="271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45" autoAdjust="0"/>
    <p:restoredTop sz="94575" autoAdjust="0"/>
  </p:normalViewPr>
  <p:slideViewPr>
    <p:cSldViewPr>
      <p:cViewPr varScale="1">
        <p:scale>
          <a:sx n="59" d="100"/>
          <a:sy n="59" d="100"/>
        </p:scale>
        <p:origin x="-4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1650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C98581-A2A6-4788-A3EA-7DAE88299BED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270BF4-25B0-4C80-BB53-FDE468F8E1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AF7300-9D85-4F1E-BF22-98BCB3195A53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789636-1FF3-4331-A4D7-74358411C7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referatiya.ru/referaty/show_referat.php?referat=49919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57158" y="285728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none"/>
        </p:style>
        <p:txBody>
          <a:bodyPr/>
          <a:lstStyle>
            <a:lvl1pPr>
              <a:defRPr lang="ru-RU" sz="3600" b="1" smtClean="0">
                <a:hlinkClick r:id="rId2"/>
              </a:defRPr>
            </a:lvl1pPr>
          </a:lstStyle>
          <a:p>
            <a:r>
              <a:rPr lang="ru-RU" sz="3600" b="1" dirty="0" smtClean="0">
                <a:solidFill>
                  <a:srgbClr val="92D050"/>
                </a:solidFill>
                <a:latin typeface="Verdana"/>
                <a:ea typeface="Times New Roman"/>
                <a:cs typeface="Times New Roman"/>
                <a:hlinkClick r:id="rId2"/>
              </a:rPr>
              <a:t>Основы здорового образа жизни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/>
          <a:lstStyle>
            <a:lvl1pPr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ru-RU" dirty="0" smtClean="0"/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B7841-522F-4A87-BF03-818FD87F57B3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33E9A-F119-4A84-B004-5403CDDF0B8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7_2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1472" y="2143116"/>
            <a:ext cx="3857652" cy="3571900"/>
          </a:xfrm>
          <a:prstGeom prst="rect">
            <a:avLst/>
          </a:prstGeom>
        </p:spPr>
      </p:pic>
      <p:pic>
        <p:nvPicPr>
          <p:cNvPr id="9" name="Рисунок 8" descr="2_2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786314" y="1857364"/>
            <a:ext cx="3714776" cy="41434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26_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27200" y="2714620"/>
            <a:ext cx="5689600" cy="33575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2368544"/>
          </a:xfrm>
        </p:spPr>
        <p:txBody>
          <a:bodyPr/>
          <a:lstStyle>
            <a:lvl1pPr>
              <a:defRPr lang="ru-RU" sz="1100"/>
            </a:lvl1pPr>
          </a:lstStyle>
          <a:p>
            <a:r>
              <a:rPr lang="ru-RU" sz="2000" dirty="0" smtClean="0">
                <a:solidFill>
                  <a:srgbClr val="666666"/>
                </a:solidFill>
                <a:latin typeface="Verdana"/>
                <a:ea typeface="Times New Roman"/>
                <a:cs typeface="Times New Roman"/>
              </a:rPr>
              <a:t>Закаливание воздухом проводят в виде специальных процедур (воздушные ванны) или в сочетании с физическими упражнениями, прогулками. Воздушные ванны принимают в тени зеленых насаждений, в местах, удаленных от источников загрязнения атмосферы пылью, дымом, вредными газами.</a:t>
            </a:r>
            <a:endParaRPr lang="ru-RU" sz="1100" dirty="0">
              <a:latin typeface="+mj-lt"/>
              <a:ea typeface="Times New Roman"/>
              <a:cs typeface="Times New Roman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B7841-522F-4A87-BF03-818FD87F57B3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33E9A-F119-4A84-B004-5403CDDF0B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296974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100" smtClean="0"/>
            </a:lvl1pPr>
          </a:lstStyle>
          <a:p>
            <a:r>
              <a:rPr lang="ru-RU" sz="2000" dirty="0" smtClean="0">
                <a:solidFill>
                  <a:srgbClr val="666666"/>
                </a:solidFill>
                <a:latin typeface="Verdana"/>
                <a:ea typeface="Times New Roman"/>
                <a:cs typeface="Times New Roman"/>
              </a:rPr>
              <a:t>Водные процедуры разделяют на обтирание, обливание, душ, купание.</a:t>
            </a:r>
            <a:r>
              <a:rPr lang="ru-RU" sz="1100" dirty="0" smtClean="0">
                <a:latin typeface="+mj-lt"/>
                <a:ea typeface="Times New Roman"/>
                <a:cs typeface="Times New Roman"/>
              </a:rPr>
              <a:t/>
            </a:r>
            <a:br>
              <a:rPr lang="ru-RU" sz="1100" dirty="0" smtClean="0">
                <a:latin typeface="+mj-lt"/>
                <a:ea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B7841-522F-4A87-BF03-818FD87F57B3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33E9A-F119-4A84-B004-5403CDDF0B8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Рисунок 5" descr="8_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0034" y="1571612"/>
            <a:ext cx="2928958" cy="4071966"/>
          </a:xfrm>
          <a:prstGeom prst="rect">
            <a:avLst/>
          </a:prstGeom>
        </p:spPr>
      </p:pic>
      <p:pic>
        <p:nvPicPr>
          <p:cNvPr id="10" name="Рисунок 9" descr="9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7950" y="1571612"/>
            <a:ext cx="2428892" cy="3429024"/>
          </a:xfrm>
          <a:prstGeom prst="rect">
            <a:avLst/>
          </a:prstGeom>
        </p:spPr>
      </p:pic>
      <p:pic>
        <p:nvPicPr>
          <p:cNvPr id="14" name="Рисунок 13" descr="8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71868" y="2071678"/>
            <a:ext cx="2643206" cy="4357718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4654560"/>
          </a:xfrm>
        </p:spPr>
        <p:txBody>
          <a:bodyPr/>
          <a:lstStyle>
            <a:lvl1pPr>
              <a:defRPr lang="ru-RU" sz="1100"/>
            </a:lvl1pPr>
          </a:lstStyle>
          <a:p>
            <a:r>
              <a:rPr lang="ru-RU" sz="2400" dirty="0" smtClean="0">
                <a:solidFill>
                  <a:srgbClr val="666666"/>
                </a:solidFill>
                <a:latin typeface="Verdana"/>
                <a:ea typeface="Times New Roman"/>
                <a:cs typeface="Times New Roman"/>
              </a:rPr>
              <a:t>При правильном применении закаливающих процедур вскоре отмечается улучшение общего состояния организма, прилив энергии, повышение работоспособности, бодрое настроение, улучшаются сон, аппетит.</a:t>
            </a:r>
            <a:endParaRPr lang="ru-RU" sz="1100" dirty="0">
              <a:latin typeface="+mj-lt"/>
              <a:ea typeface="Times New Roman"/>
              <a:cs typeface="Times New Roman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B7841-522F-4A87-BF03-818FD87F57B3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33E9A-F119-4A84-B004-5403CDDF0B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B7841-522F-4A87-BF03-818FD87F57B3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33E9A-F119-4A84-B004-5403CDDF0B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ru-RU" dirty="0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B7841-522F-4A87-BF03-818FD87F57B3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33E9A-F119-4A84-B004-5403CDDF0B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B7841-522F-4A87-BF03-818FD87F57B3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33E9A-F119-4A84-B004-5403CDDF0B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9006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1257296"/>
          </a:xfrm>
        </p:spPr>
        <p:txBody>
          <a:bodyPr vert="eaVert"/>
          <a:lstStyle>
            <a:lvl1pPr algn="ctr">
              <a:buNone/>
              <a:defRPr lang="ru-RU" sz="1600"/>
            </a:lvl1pPr>
            <a:lvl2pPr>
              <a:buNone/>
              <a:defRPr/>
            </a:lvl2pPr>
          </a:lstStyle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B7841-522F-4A87-BF03-818FD87F57B3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33E9A-F119-4A84-B004-5403CDDF0B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B7841-522F-4A87-BF03-818FD87F57B3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33E9A-F119-4A84-B004-5403CDDF0B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60128-2AAE-489B-8656-DE12A8C19521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26F91-7DB8-43E7-9053-81CBF16BDE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60128-2AAE-489B-8656-DE12A8C19521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26F91-7DB8-43E7-9053-81CBF16BDE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785795"/>
            <a:ext cx="7772400" cy="4643469"/>
          </a:xfrm>
        </p:spPr>
        <p:txBody>
          <a:bodyPr/>
          <a:lstStyle>
            <a:lvl1pPr>
              <a:defRPr lang="ru-RU" sz="1100" smtClean="0">
                <a:solidFill>
                  <a:srgbClr val="FF0000"/>
                </a:solidFill>
              </a:defRPr>
            </a:lvl1pPr>
          </a:lstStyle>
          <a:p>
            <a:r>
              <a:rPr lang="ru-RU" sz="2000" dirty="0" smtClean="0">
                <a:solidFill>
                  <a:srgbClr val="666666"/>
                </a:solidFill>
                <a:latin typeface="Verdana"/>
                <a:ea typeface="Times New Roman"/>
                <a:cs typeface="Times New Roman"/>
              </a:rPr>
              <a:t>Основами здорового образа жизни является личная и общественная гигиена и, несомненно, врачебный контроль.</a:t>
            </a:r>
            <a:r>
              <a:rPr lang="ru-RU" sz="1100" dirty="0" smtClean="0">
                <a:latin typeface="+mj-lt"/>
                <a:ea typeface="Times New Roman"/>
                <a:cs typeface="Times New Roman"/>
              </a:rPr>
              <a:t/>
            </a:r>
            <a:br>
              <a:rPr lang="ru-RU" sz="1100" dirty="0" smtClean="0">
                <a:latin typeface="+mj-lt"/>
                <a:ea typeface="Times New Roman"/>
                <a:cs typeface="Times New Roman"/>
              </a:rPr>
            </a:br>
            <a:r>
              <a:rPr lang="ru-RU" sz="2000" dirty="0" smtClean="0">
                <a:solidFill>
                  <a:srgbClr val="666666"/>
                </a:solidFill>
                <a:latin typeface="Verdana"/>
                <a:ea typeface="Times New Roman"/>
                <a:cs typeface="Times New Roman"/>
              </a:rPr>
              <a:t>Гигиена — медицинская наука, изучающая влияние окружающей среды на здоровье человека. Целью гигиены является профилактика заболеваний, обеспечение оптимальных условий жизнедеятельности организма, сохранение здоровья и продление жизни человека, обеспечение его высокой работоспособности.</a:t>
            </a:r>
            <a:r>
              <a:rPr lang="ru-RU" sz="1100" dirty="0" smtClean="0">
                <a:latin typeface="+mj-lt"/>
                <a:ea typeface="Times New Roman"/>
                <a:cs typeface="Times New Roman"/>
              </a:rPr>
              <a:t/>
            </a:r>
            <a:br>
              <a:rPr lang="ru-RU" sz="1100" dirty="0" smtClean="0">
                <a:latin typeface="+mj-lt"/>
                <a:ea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B7841-522F-4A87-BF03-818FD87F57B3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33E9A-F119-4A84-B004-5403CDDF0B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60128-2AAE-489B-8656-DE12A8C19521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26F91-7DB8-43E7-9053-81CBF16BDE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60128-2AAE-489B-8656-DE12A8C19521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26F91-7DB8-43E7-9053-81CBF16BDE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60128-2AAE-489B-8656-DE12A8C19521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26F91-7DB8-43E7-9053-81CBF16BDE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60128-2AAE-489B-8656-DE12A8C19521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26F91-7DB8-43E7-9053-81CBF16BDE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60128-2AAE-489B-8656-DE12A8C19521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26F91-7DB8-43E7-9053-81CBF16BDE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60128-2AAE-489B-8656-DE12A8C19521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26F91-7DB8-43E7-9053-81CBF16BDE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60128-2AAE-489B-8656-DE12A8C19521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26F91-7DB8-43E7-9053-81CBF16BDE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60128-2AAE-489B-8656-DE12A8C19521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26F91-7DB8-43E7-9053-81CBF16BDE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60128-2AAE-489B-8656-DE12A8C19521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26F91-7DB8-43E7-9053-81CBF16BDE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642918"/>
            <a:ext cx="8229600" cy="1571636"/>
          </a:xfrm>
        </p:spPr>
        <p:txBody>
          <a:bodyPr/>
          <a:lstStyle>
            <a:lvl1pPr>
              <a:defRPr lang="ru-RU" sz="2400" smtClean="0"/>
            </a:lvl1pPr>
          </a:lstStyle>
          <a:p>
            <a:r>
              <a:rPr lang="ru-RU" sz="2400" dirty="0" smtClean="0">
                <a:solidFill>
                  <a:srgbClr val="666666"/>
                </a:solidFill>
                <a:latin typeface="Verdana"/>
                <a:ea typeface="Times New Roman"/>
                <a:cs typeface="Times New Roman"/>
              </a:rPr>
              <a:t>Личная гигиена включает в себя общие гигиенические правила: правильное чередование умственного и физического труда,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3116"/>
            <a:ext cx="8229600" cy="3983047"/>
          </a:xfrm>
        </p:spPr>
        <p:txBody>
          <a:bodyPr/>
          <a:lstStyle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dirty="0" smtClean="0"/>
              <a:t>Образец текст</a:t>
            </a:r>
          </a:p>
          <a:p>
            <a:pPr lvl="4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B7841-522F-4A87-BF03-818FD87F57B3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33E9A-F119-4A84-B004-5403CDDF0B8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PIC019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0034" y="2357430"/>
            <a:ext cx="4143404" cy="3714776"/>
          </a:xfrm>
          <a:prstGeom prst="rect">
            <a:avLst/>
          </a:prstGeom>
        </p:spPr>
      </p:pic>
      <p:pic>
        <p:nvPicPr>
          <p:cNvPr id="9" name="Рисунок 8" descr="PIC020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72066" y="2857496"/>
            <a:ext cx="3500462" cy="264320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704088"/>
            <a:ext cx="8305800" cy="5439556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100" smtClean="0"/>
            </a:lvl1pPr>
          </a:lstStyle>
          <a:p>
            <a:r>
              <a:rPr lang="ru-RU" sz="2400" dirty="0" smtClean="0">
                <a:solidFill>
                  <a:srgbClr val="666666"/>
                </a:solidFill>
                <a:latin typeface="Verdana"/>
                <a:ea typeface="Times New Roman"/>
                <a:cs typeface="Times New Roman"/>
              </a:rPr>
              <a:t/>
            </a:r>
            <a:br>
              <a:rPr lang="ru-RU" sz="2400" dirty="0" smtClean="0">
                <a:solidFill>
                  <a:srgbClr val="666666"/>
                </a:solidFill>
                <a:latin typeface="Verdana"/>
                <a:ea typeface="Times New Roman"/>
                <a:cs typeface="Times New Roman"/>
              </a:rPr>
            </a:br>
            <a:r>
              <a:rPr lang="ru-RU" sz="2400" dirty="0" smtClean="0">
                <a:solidFill>
                  <a:srgbClr val="666666"/>
                </a:solidFill>
                <a:latin typeface="Verdana"/>
                <a:ea typeface="Times New Roman"/>
                <a:cs typeface="Times New Roman"/>
              </a:rPr>
              <a:t/>
            </a:r>
            <a:br>
              <a:rPr lang="ru-RU" sz="2400" dirty="0" smtClean="0">
                <a:solidFill>
                  <a:srgbClr val="666666"/>
                </a:solidFill>
                <a:latin typeface="Verdana"/>
                <a:ea typeface="Times New Roman"/>
                <a:cs typeface="Times New Roman"/>
              </a:rPr>
            </a:br>
            <a:r>
              <a:rPr lang="ru-RU" sz="1100" dirty="0" smtClean="0">
                <a:latin typeface="+mj-lt"/>
                <a:ea typeface="Times New Roman"/>
                <a:cs typeface="Times New Roman"/>
              </a:rPr>
              <a:t/>
            </a:r>
            <a:br>
              <a:rPr lang="ru-RU" sz="1100" dirty="0" smtClean="0">
                <a:latin typeface="+mj-lt"/>
                <a:ea typeface="Times New Roman"/>
                <a:cs typeface="Times New Roman"/>
              </a:rPr>
            </a:br>
            <a:r>
              <a:rPr kumimoji="0" lang="ru-RU" dirty="0" smtClean="0"/>
              <a:t/>
            </a:r>
            <a:br>
              <a:rPr kumimoji="0" lang="ru-RU" dirty="0" smtClean="0"/>
            </a:br>
            <a:r>
              <a:rPr kumimoji="0" lang="ru-RU" dirty="0" smtClean="0"/>
              <a:t/>
            </a:r>
            <a:br>
              <a:rPr kumimoji="0" lang="ru-RU" dirty="0" smtClean="0"/>
            </a:br>
            <a:r>
              <a:rPr kumimoji="0" lang="ru-RU" dirty="0" smtClean="0"/>
              <a:t/>
            </a:r>
            <a:br>
              <a:rPr kumimoji="0" lang="ru-RU" dirty="0" smtClean="0"/>
            </a:br>
            <a:endParaRPr kumimoji="0" lang="en-US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22313" y="5572140"/>
            <a:ext cx="7772400" cy="714380"/>
          </a:xfrm>
        </p:spPr>
        <p:txBody>
          <a:bodyPr anchor="t">
            <a:normAutofit/>
          </a:bodyPr>
          <a:lstStyle>
            <a:lvl1pPr algn="ctr">
              <a:defRPr lang="ru-RU" sz="2600" i="1" u="none" smtClean="0"/>
            </a:lvl1pPr>
          </a:lstStyle>
          <a:p>
            <a:r>
              <a:rPr lang="ru-RU" sz="2600" dirty="0" smtClean="0">
                <a:solidFill>
                  <a:srgbClr val="666666"/>
                </a:solidFill>
                <a:latin typeface="Verdana"/>
                <a:ea typeface="Times New Roman"/>
                <a:cs typeface="Times New Roman"/>
              </a:rPr>
              <a:t>занятия физкультурой</a:t>
            </a:r>
            <a:br>
              <a:rPr lang="ru-RU" sz="2600" dirty="0" smtClean="0">
                <a:solidFill>
                  <a:srgbClr val="666666"/>
                </a:solidFill>
                <a:latin typeface="Verdana"/>
                <a:ea typeface="Times New Roman"/>
                <a:cs typeface="Times New Roman"/>
              </a:rPr>
            </a:br>
            <a:r>
              <a:rPr lang="ru-RU" sz="2600" dirty="0" smtClean="0">
                <a:solidFill>
                  <a:srgbClr val="666666"/>
                </a:solidFill>
                <a:latin typeface="Verdana"/>
                <a:ea typeface="Times New Roman"/>
                <a:cs typeface="Times New Roman"/>
              </a:rPr>
              <a:t/>
            </a:r>
            <a:br>
              <a:rPr lang="ru-RU" sz="2600" dirty="0" smtClean="0">
                <a:solidFill>
                  <a:srgbClr val="666666"/>
                </a:solidFill>
                <a:latin typeface="Verdana"/>
                <a:ea typeface="Times New Roman"/>
                <a:cs typeface="Times New Roman"/>
              </a:rPr>
            </a:br>
            <a:r>
              <a:rPr lang="ru-RU" sz="2600" dirty="0" smtClean="0">
                <a:solidFill>
                  <a:srgbClr val="666666"/>
                </a:solidFill>
                <a:latin typeface="Verdana"/>
                <a:ea typeface="Times New Roman"/>
                <a:cs typeface="Times New Roman"/>
              </a:rPr>
              <a:t/>
            </a:r>
            <a:br>
              <a:rPr lang="ru-RU" sz="2600" dirty="0" smtClean="0">
                <a:solidFill>
                  <a:srgbClr val="666666"/>
                </a:solidFill>
                <a:latin typeface="Verdana"/>
                <a:ea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714356"/>
            <a:ext cx="7772400" cy="478634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B7841-522F-4A87-BF03-818FD87F57B3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33E9A-F119-4A84-B004-5403CDDF0B8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15-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7192" y="785794"/>
            <a:ext cx="2464611" cy="1643074"/>
          </a:xfrm>
          <a:prstGeom prst="rect">
            <a:avLst/>
          </a:prstGeom>
        </p:spPr>
      </p:pic>
      <p:pic>
        <p:nvPicPr>
          <p:cNvPr id="9" name="Рисунок 8" descr="04-1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57554" y="714356"/>
            <a:ext cx="2000263" cy="2143140"/>
          </a:xfrm>
          <a:prstGeom prst="rect">
            <a:avLst/>
          </a:prstGeom>
        </p:spPr>
      </p:pic>
      <p:pic>
        <p:nvPicPr>
          <p:cNvPr id="11" name="Рисунок 10" descr="15-2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572132" y="785794"/>
            <a:ext cx="2810311" cy="1928825"/>
          </a:xfrm>
          <a:prstGeom prst="rect">
            <a:avLst/>
          </a:prstGeom>
        </p:spPr>
      </p:pic>
      <p:pic>
        <p:nvPicPr>
          <p:cNvPr id="14" name="Рисунок 13" descr="25-3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214942" y="2928934"/>
            <a:ext cx="2000264" cy="2571768"/>
          </a:xfrm>
          <a:prstGeom prst="rect">
            <a:avLst/>
          </a:prstGeom>
        </p:spPr>
      </p:pic>
      <p:pic>
        <p:nvPicPr>
          <p:cNvPr id="16" name="Рисунок 15" descr="19-2.JP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57224" y="2928934"/>
            <a:ext cx="3357586" cy="2571768"/>
          </a:xfrm>
          <a:prstGeom prst="rect">
            <a:avLst/>
          </a:prstGeom>
        </p:spPr>
      </p:pic>
    </p:spTree>
  </p:cSld>
  <p:clrMapOvr>
    <a:masterClrMapping/>
  </p:clrMapOvr>
  <p:transition>
    <p:plus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704088"/>
            <a:ext cx="8305800" cy="5439556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100" smtClean="0"/>
            </a:lvl1pPr>
          </a:lstStyle>
          <a:p>
            <a:r>
              <a:rPr lang="ru-RU" sz="2400" dirty="0" smtClean="0">
                <a:solidFill>
                  <a:srgbClr val="666666"/>
                </a:solidFill>
                <a:latin typeface="Verdana"/>
                <a:ea typeface="Times New Roman"/>
                <a:cs typeface="Times New Roman"/>
              </a:rPr>
              <a:t/>
            </a:r>
            <a:br>
              <a:rPr lang="ru-RU" sz="2400" dirty="0" smtClean="0">
                <a:solidFill>
                  <a:srgbClr val="666666"/>
                </a:solidFill>
                <a:latin typeface="Verdana"/>
                <a:ea typeface="Times New Roman"/>
                <a:cs typeface="Times New Roman"/>
              </a:rPr>
            </a:br>
            <a:r>
              <a:rPr lang="ru-RU" sz="2400" dirty="0" smtClean="0">
                <a:solidFill>
                  <a:srgbClr val="666666"/>
                </a:solidFill>
                <a:latin typeface="Verdana"/>
                <a:ea typeface="Times New Roman"/>
                <a:cs typeface="Times New Roman"/>
              </a:rPr>
              <a:t/>
            </a:r>
            <a:br>
              <a:rPr lang="ru-RU" sz="2400" dirty="0" smtClean="0">
                <a:solidFill>
                  <a:srgbClr val="666666"/>
                </a:solidFill>
                <a:latin typeface="Verdana"/>
                <a:ea typeface="Times New Roman"/>
                <a:cs typeface="Times New Roman"/>
              </a:rPr>
            </a:br>
            <a:r>
              <a:rPr lang="ru-RU" sz="1100" dirty="0" smtClean="0">
                <a:latin typeface="+mj-lt"/>
                <a:ea typeface="Times New Roman"/>
                <a:cs typeface="Times New Roman"/>
              </a:rPr>
              <a:t/>
            </a:r>
            <a:br>
              <a:rPr lang="ru-RU" sz="1100" dirty="0" smtClean="0">
                <a:latin typeface="+mj-lt"/>
                <a:ea typeface="Times New Roman"/>
                <a:cs typeface="Times New Roman"/>
              </a:rPr>
            </a:br>
            <a:r>
              <a:rPr kumimoji="0" lang="ru-RU" dirty="0" smtClean="0"/>
              <a:t/>
            </a:r>
            <a:br>
              <a:rPr kumimoji="0" lang="ru-RU" dirty="0" smtClean="0"/>
            </a:br>
            <a:r>
              <a:rPr kumimoji="0" lang="ru-RU" dirty="0" smtClean="0"/>
              <a:t/>
            </a:r>
            <a:br>
              <a:rPr kumimoji="0" lang="ru-RU" dirty="0" smtClean="0"/>
            </a:br>
            <a:r>
              <a:rPr kumimoji="0" lang="ru-RU" dirty="0" smtClean="0"/>
              <a:t/>
            </a:r>
            <a:br>
              <a:rPr kumimoji="0" lang="ru-RU" dirty="0" smtClean="0"/>
            </a:br>
            <a:endParaRPr kumimoji="0" lang="en-US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B7841-522F-4A87-BF03-818FD87F57B3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33E9A-F119-4A84-B004-5403CDDF0B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1000108"/>
            <a:ext cx="8229600" cy="4786346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100"/>
            </a:lvl1pPr>
          </a:lstStyle>
          <a:p>
            <a:r>
              <a:rPr lang="ru-RU" sz="2600" dirty="0" smtClean="0">
                <a:solidFill>
                  <a:srgbClr val="666666"/>
                </a:solidFill>
                <a:latin typeface="Verdana"/>
                <a:ea typeface="Times New Roman"/>
                <a:cs typeface="Times New Roman"/>
              </a:rPr>
              <a:t>В конечном итоге гигиенические мероприятия и занятия физической культурой преследуют общие цели: укрепление здоровья, повышение закаленности, умственной и физической работоспособности, повышение готовности учащихся к высокопроизводительному труду и защите Родины.</a:t>
            </a:r>
            <a:br>
              <a:rPr lang="ru-RU" sz="2600" dirty="0" smtClean="0">
                <a:solidFill>
                  <a:srgbClr val="666666"/>
                </a:solidFill>
                <a:latin typeface="Verdana"/>
                <a:ea typeface="Times New Roman"/>
                <a:cs typeface="Times New Roman"/>
              </a:rPr>
            </a:br>
            <a:endParaRPr lang="ru-RU" sz="1100" dirty="0">
              <a:latin typeface="+mj-lt"/>
              <a:ea typeface="Times New Roman"/>
              <a:cs typeface="Times New Roman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B7841-522F-4A87-BF03-818FD87F57B3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33E9A-F119-4A84-B004-5403CDDF0B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9457" name="Rectangle 1"/>
          <p:cNvSpPr>
            <a:spLocks noChangeArrowheads="1"/>
          </p:cNvSpPr>
          <p:nvPr userDrawn="1"/>
        </p:nvSpPr>
        <p:spPr bwMode="auto">
          <a:xfrm>
            <a:off x="0" y="0"/>
            <a:ext cx="5251950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занятия физической культурой преследуют общие цели: укрепление здоровья, повышение закаленности, умственной и физической работоспособности, повышение готовности учащихся к высокопроизводительному труду и защите Родины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trips dir="ld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B7841-522F-4A87-BF03-818FD87F57B3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33E9A-F119-4A84-B004-5403CDDF0B8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PIC019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0034" y="2357430"/>
            <a:ext cx="4143404" cy="3714776"/>
          </a:xfrm>
          <a:prstGeom prst="rect">
            <a:avLst/>
          </a:prstGeom>
        </p:spPr>
      </p:pic>
      <p:pic>
        <p:nvPicPr>
          <p:cNvPr id="8" name="Рисунок 7" descr="PIC020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72066" y="2857496"/>
            <a:ext cx="3500462" cy="26432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B7841-522F-4A87-BF03-818FD87F57B3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D833E9A-F119-4A84-B004-5403CDDF0B8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15-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7192" y="785794"/>
            <a:ext cx="2464611" cy="1643074"/>
          </a:xfrm>
          <a:prstGeom prst="rect">
            <a:avLst/>
          </a:prstGeom>
        </p:spPr>
      </p:pic>
      <p:pic>
        <p:nvPicPr>
          <p:cNvPr id="8" name="Рисунок 7" descr="04-1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57554" y="714356"/>
            <a:ext cx="2000263" cy="2143140"/>
          </a:xfrm>
          <a:prstGeom prst="rect">
            <a:avLst/>
          </a:prstGeom>
        </p:spPr>
      </p:pic>
      <p:pic>
        <p:nvPicPr>
          <p:cNvPr id="9" name="Рисунок 8" descr="15-2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572132" y="785794"/>
            <a:ext cx="2810311" cy="1928825"/>
          </a:xfrm>
          <a:prstGeom prst="rect">
            <a:avLst/>
          </a:prstGeom>
        </p:spPr>
      </p:pic>
      <p:pic>
        <p:nvPicPr>
          <p:cNvPr id="10" name="Рисунок 9" descr="25-3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214942" y="2928934"/>
            <a:ext cx="2000264" cy="2571768"/>
          </a:xfrm>
          <a:prstGeom prst="rect">
            <a:avLst/>
          </a:prstGeom>
        </p:spPr>
      </p:pic>
      <p:pic>
        <p:nvPicPr>
          <p:cNvPr id="11" name="Рисунок 10" descr="19-2.JP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57224" y="2928934"/>
            <a:ext cx="3357586" cy="2571768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B7841-522F-4A87-BF03-818FD87F57B3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33E9A-F119-4A84-B004-5403CDDF0B8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7_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1472" y="2143116"/>
            <a:ext cx="3857652" cy="3571900"/>
          </a:xfrm>
          <a:prstGeom prst="rect">
            <a:avLst/>
          </a:prstGeom>
        </p:spPr>
      </p:pic>
      <p:pic>
        <p:nvPicPr>
          <p:cNvPr id="9" name="Рисунок 8" descr="2_2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86314" y="1857364"/>
            <a:ext cx="3714776" cy="41434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B7841-522F-4A87-BF03-818FD87F57B3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33E9A-F119-4A84-B004-5403CDDF0B8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 descr="14-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2910" y="1571612"/>
            <a:ext cx="2571768" cy="3500462"/>
          </a:xfrm>
          <a:prstGeom prst="rect">
            <a:avLst/>
          </a:prstGeom>
        </p:spPr>
      </p:pic>
      <p:pic>
        <p:nvPicPr>
          <p:cNvPr id="11" name="Рисунок 10" descr="14-2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00430" y="1571612"/>
            <a:ext cx="2286016" cy="2071702"/>
          </a:xfrm>
          <a:prstGeom prst="rect">
            <a:avLst/>
          </a:prstGeom>
        </p:spPr>
      </p:pic>
      <p:pic>
        <p:nvPicPr>
          <p:cNvPr id="12" name="Рисунок 11" descr="22-1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43636" y="1571612"/>
            <a:ext cx="2357454" cy="3071834"/>
          </a:xfrm>
          <a:prstGeom prst="rect">
            <a:avLst/>
          </a:prstGeom>
        </p:spPr>
      </p:pic>
      <p:pic>
        <p:nvPicPr>
          <p:cNvPr id="13" name="Рисунок 12" descr="16_1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928926" y="4214818"/>
            <a:ext cx="3071834" cy="2286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B7841-522F-4A87-BF03-818FD87F57B3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33E9A-F119-4A84-B004-5403CDDF0B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Rectangle 1"/>
          <p:cNvSpPr>
            <a:spLocks noChangeArrowheads="1"/>
          </p:cNvSpPr>
          <p:nvPr userDrawn="1"/>
        </p:nvSpPr>
        <p:spPr bwMode="auto">
          <a:xfrm>
            <a:off x="0" y="0"/>
            <a:ext cx="5251950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занятия физической культурой преследуют общие цели: укрепление здоровья, повышение закаленности, умственной и физической работоспособности, повышение готовности учащихся к высокопроизводительному труду и защите Родины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B7841-522F-4A87-BF03-818FD87F57B3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33E9A-F119-4A84-B004-5403CDDF0B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1571604" y="642918"/>
            <a:ext cx="521495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latinLnBrk="0" hangingPunct="1"/>
            <a:r>
              <a:rPr kumimoji="0"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Разнообразие средств закаливания.</a:t>
            </a:r>
          </a:p>
          <a:p>
            <a:pPr lvl="0" algn="ctr" eaLnBrk="1" latinLnBrk="0" hangingPunct="1"/>
            <a:endParaRPr lang="ru-RU" sz="2400" dirty="0" smtClean="0">
              <a:solidFill>
                <a:srgbClr val="7030A0"/>
              </a:solidFill>
              <a:latin typeface="Verdana"/>
              <a:ea typeface="Times New Roman"/>
              <a:cs typeface="Times New Roman"/>
            </a:endParaRPr>
          </a:p>
          <a:p>
            <a:pPr lvl="0" algn="ctr" eaLnBrk="1" latinLnBrk="0" hangingPunct="1"/>
            <a:r>
              <a:rPr lang="ru-RU" sz="2400" dirty="0" smtClean="0">
                <a:solidFill>
                  <a:srgbClr val="7030A0"/>
                </a:solidFill>
                <a:latin typeface="Verdana"/>
                <a:ea typeface="Times New Roman"/>
                <a:cs typeface="Times New Roman"/>
              </a:rPr>
              <a:t>                                                                           Для закаливания используют различные природные факторы: воздух, воду, солнце, сочетая занятия закаливанием с трудовыми процессами, физическими упражнениями. Это ускоряет закаливание, расширяет диапазон температур делает занятия по закаливанию менее утомительными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B7841-522F-4A87-BF03-818FD87F57B3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33E9A-F119-4A84-B004-5403CDDF0B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B7841-522F-4A87-BF03-818FD87F57B3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33E9A-F119-4A84-B004-5403CDDF0B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B7841-522F-4A87-BF03-818FD87F57B3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33E9A-F119-4A84-B004-5403CDDF0B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B7841-522F-4A87-BF03-818FD87F57B3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33E9A-F119-4A84-B004-5403CDDF0B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3600" baseline="0" smtClean="0"/>
            </a:lvl1pPr>
          </a:lstStyle>
          <a:p>
            <a:r>
              <a:rPr kumimoji="0" lang="ru-RU" dirty="0" smtClean="0"/>
              <a:t>           ЗАКАЛИВАНИЕ ОРГАНИЗМА</a:t>
            </a:r>
            <a:endParaRPr kumimoji="0"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428596" y="1357298"/>
            <a:ext cx="8229600" cy="496062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buNone/>
              <a:defRPr lang="ru-RU" sz="2000" b="1" i="1" smtClean="0">
                <a:solidFill>
                  <a:srgbClr val="FF0000"/>
                </a:solidFill>
              </a:defRPr>
            </a:lvl1pPr>
          </a:lstStyle>
          <a:p>
            <a:r>
              <a:rPr lang="ru-RU" sz="2000" dirty="0" smtClean="0">
                <a:solidFill>
                  <a:srgbClr val="666666"/>
                </a:solidFill>
                <a:latin typeface="Verdana"/>
                <a:ea typeface="Times New Roman"/>
                <a:cs typeface="Times New Roman"/>
              </a:rPr>
              <a:t>Закаливание — это система использования физических факторов внешней среды для повышения сопротивляемости организма к простудным и инфекционным заболеваниям. Закаливание — обязательный элемент физического воспитания, особенно важный для молодежи, так как имеет большое значение для укрепления здоровья, увеличения работоспособности, улучшения самочувствия, настроения, бодрости.</a:t>
            </a:r>
            <a:r>
              <a:rPr lang="ru-RU" sz="3600" dirty="0" smtClean="0">
                <a:solidFill>
                  <a:srgbClr val="666666"/>
                </a:solidFill>
                <a:latin typeface="Verdana"/>
                <a:ea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rgbClr val="666666"/>
                </a:solidFill>
                <a:latin typeface="Verdana"/>
                <a:ea typeface="Times New Roman"/>
                <a:cs typeface="Times New Roman"/>
              </a:rPr>
              <a:t>Для закаливания используют воздушные, водные и солнечные процедуры.</a:t>
            </a:r>
          </a:p>
          <a:p>
            <a:endParaRPr lang="ru-RU" sz="1100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hecker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60128-2AAE-489B-8656-DE12A8C19521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A626F91-7DB8-43E7-9053-81CBF16BDE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60128-2AAE-489B-8656-DE12A8C19521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A626F91-7DB8-43E7-9053-81CBF16BDE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60128-2AAE-489B-8656-DE12A8C19521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26F91-7DB8-43E7-9053-81CBF16BDE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60128-2AAE-489B-8656-DE12A8C19521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26F91-7DB8-43E7-9053-81CBF16BDE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60128-2AAE-489B-8656-DE12A8C19521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A626F91-7DB8-43E7-9053-81CBF16BDE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60128-2AAE-489B-8656-DE12A8C19521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26F91-7DB8-43E7-9053-81CBF16BDE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60128-2AAE-489B-8656-DE12A8C19521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26F91-7DB8-43E7-9053-81CBF16BDE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60128-2AAE-489B-8656-DE12A8C19521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26F91-7DB8-43E7-9053-81CBF16BDE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60128-2AAE-489B-8656-DE12A8C19521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26F91-7DB8-43E7-9053-81CBF16BDE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60128-2AAE-489B-8656-DE12A8C19521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26F91-7DB8-43E7-9053-81CBF16BDE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B7841-522F-4A87-BF03-818FD87F57B3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33E9A-F119-4A84-B004-5403CDDF0B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1571604" y="642918"/>
            <a:ext cx="521495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latinLnBrk="0" hangingPunct="1"/>
            <a:r>
              <a:rPr kumimoji="0"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Разнообразие средств закаливания.</a:t>
            </a:r>
          </a:p>
          <a:p>
            <a:pPr lvl="0" algn="ctr" eaLnBrk="1" latinLnBrk="0" hangingPunct="1"/>
            <a:endParaRPr lang="ru-RU" sz="2400" dirty="0" smtClean="0">
              <a:solidFill>
                <a:srgbClr val="7030A0"/>
              </a:solidFill>
              <a:latin typeface="Verdana"/>
              <a:ea typeface="Times New Roman"/>
              <a:cs typeface="Times New Roman"/>
            </a:endParaRPr>
          </a:p>
          <a:p>
            <a:pPr lvl="0" algn="ctr" eaLnBrk="1" latinLnBrk="0" hangingPunct="1"/>
            <a:r>
              <a:rPr lang="ru-RU" sz="2400" dirty="0" smtClean="0">
                <a:solidFill>
                  <a:srgbClr val="7030A0"/>
                </a:solidFill>
                <a:latin typeface="Verdana"/>
                <a:ea typeface="Times New Roman"/>
                <a:cs typeface="Times New Roman"/>
              </a:rPr>
              <a:t>                                                                           Для закаливания используют различные природные факторы: воздух, воду, солнце, сочетая занятия закаливанием с трудовыми процессами, физическими упражнениями. Это ускоряет закаливание, расширяет диапазон температур делает занятия по закаливанию менее утомительными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60128-2AAE-489B-8656-DE12A8C19521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26F91-7DB8-43E7-9053-81CBF16BDE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60128-2AAE-489B-8656-DE12A8C19521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26F91-7DB8-43E7-9053-81CBF16BDE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60128-2AAE-489B-8656-DE12A8C19521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26F91-7DB8-43E7-9053-81CBF16BDE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60128-2AAE-489B-8656-DE12A8C19521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26F91-7DB8-43E7-9053-81CBF16BDE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60128-2AAE-489B-8656-DE12A8C19521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26F91-7DB8-43E7-9053-81CBF16BDE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60128-2AAE-489B-8656-DE12A8C19521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26F91-7DB8-43E7-9053-81CBF16BDE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60128-2AAE-489B-8656-DE12A8C19521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26F91-7DB8-43E7-9053-81CBF16BDE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60128-2AAE-489B-8656-DE12A8C19521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26F91-7DB8-43E7-9053-81CBF16BDE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60128-2AAE-489B-8656-DE12A8C19521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26F91-7DB8-43E7-9053-81CBF16BDE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60128-2AAE-489B-8656-DE12A8C19521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A626F91-7DB8-43E7-9053-81CBF16BDE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 u="sng" baseline="0"/>
            </a:lvl1pPr>
          </a:lstStyle>
          <a:p>
            <a:r>
              <a:rPr lang="ru-RU" b="0" i="0" u="sng" dirty="0" smtClean="0"/>
              <a:t>ВОДНЫЕ ПРОЦЕДУРЫ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ru-RU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43050"/>
            <a:ext cx="4040188" cy="4483113"/>
          </a:xfrm>
        </p:spPr>
        <p:txBody>
          <a:bodyPr/>
          <a:lstStyle>
            <a:lvl1pPr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ru-RU" dirty="0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B7841-522F-4A87-BF03-818FD87F57B3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33E9A-F119-4A84-B004-5403CDDF0B8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 descr="14-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2910" y="1571612"/>
            <a:ext cx="2571768" cy="3500462"/>
          </a:xfrm>
          <a:prstGeom prst="rect">
            <a:avLst/>
          </a:prstGeom>
        </p:spPr>
      </p:pic>
      <p:pic>
        <p:nvPicPr>
          <p:cNvPr id="11" name="Рисунок 10" descr="14-2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00430" y="1571612"/>
            <a:ext cx="2286016" cy="2071702"/>
          </a:xfrm>
          <a:prstGeom prst="rect">
            <a:avLst/>
          </a:prstGeom>
        </p:spPr>
      </p:pic>
      <p:pic>
        <p:nvPicPr>
          <p:cNvPr id="12" name="Рисунок 11" descr="22-1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43636" y="1571612"/>
            <a:ext cx="2357454" cy="3071834"/>
          </a:xfrm>
          <a:prstGeom prst="rect">
            <a:avLst/>
          </a:prstGeom>
        </p:spPr>
      </p:pic>
      <p:pic>
        <p:nvPicPr>
          <p:cNvPr id="13" name="Рисунок 12" descr="16_1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928926" y="4214818"/>
            <a:ext cx="3071834" cy="2286016"/>
          </a:xfrm>
          <a:prstGeom prst="rect">
            <a:avLst/>
          </a:prstGeom>
        </p:spPr>
      </p:pic>
    </p:spTree>
  </p:cSld>
  <p:clrMapOvr>
    <a:masterClrMapping/>
  </p:clrMapOvr>
  <p:transition>
    <p:comb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60128-2AAE-489B-8656-DE12A8C19521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26F91-7DB8-43E7-9053-81CBF16BDE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60128-2AAE-489B-8656-DE12A8C19521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26F91-7DB8-43E7-9053-81CBF16BDE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900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B7841-522F-4A87-BF03-818FD87F57B3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33E9A-F119-4A84-B004-5403CDDF0B8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Рисунок 5" descr="18_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57818" y="500042"/>
            <a:ext cx="3000396" cy="2643206"/>
          </a:xfrm>
          <a:prstGeom prst="rect">
            <a:avLst/>
          </a:prstGeom>
        </p:spPr>
      </p:pic>
      <p:pic>
        <p:nvPicPr>
          <p:cNvPr id="8" name="Рисунок 7" descr="4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1472" y="428604"/>
            <a:ext cx="4000528" cy="3143272"/>
          </a:xfrm>
          <a:prstGeom prst="rect">
            <a:avLst/>
          </a:prstGeom>
        </p:spPr>
      </p:pic>
      <p:pic>
        <p:nvPicPr>
          <p:cNvPr id="9" name="Рисунок 8" descr="17_2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786314" y="3357562"/>
            <a:ext cx="3857652" cy="2786082"/>
          </a:xfrm>
          <a:prstGeom prst="rect">
            <a:avLst/>
          </a:prstGeom>
        </p:spPr>
      </p:pic>
      <p:pic>
        <p:nvPicPr>
          <p:cNvPr id="10" name="Рисунок 9" descr="15_2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85786" y="3786190"/>
            <a:ext cx="3429024" cy="2357454"/>
          </a:xfrm>
          <a:prstGeom prst="rect">
            <a:avLst/>
          </a:prstGeom>
        </p:spPr>
      </p:pic>
    </p:spTree>
  </p:cSld>
  <p:clrMapOvr>
    <a:masterClrMapping/>
  </p:clrMapOvr>
  <p:transition>
    <p:strip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hyperlink" Target="http://referatiya.ru/referaty/show_referat.php?referat=49919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000" dirty="0" smtClean="0">
                <a:solidFill>
                  <a:srgbClr val="666666"/>
                </a:solidFill>
                <a:latin typeface="Verdana"/>
                <a:ea typeface="Times New Roman"/>
                <a:cs typeface="Times New Roman"/>
              </a:rPr>
              <a:t>                                     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ru-RU" sz="2000" dirty="0" smtClean="0">
              <a:solidFill>
                <a:srgbClr val="666666"/>
              </a:solidFill>
              <a:latin typeface="Verdana"/>
              <a:ea typeface="Times New Roman"/>
              <a:cs typeface="Times New Roman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ru-RU" sz="2000" dirty="0" smtClean="0">
              <a:solidFill>
                <a:srgbClr val="666666"/>
              </a:solidFill>
              <a:latin typeface="Verdana"/>
              <a:ea typeface="Times New Roman"/>
              <a:cs typeface="Times New Roman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000" dirty="0" smtClean="0">
                <a:solidFill>
                  <a:srgbClr val="666666"/>
                </a:solidFill>
                <a:latin typeface="Verdana"/>
                <a:ea typeface="Times New Roman"/>
                <a:cs typeface="Times New Roman"/>
              </a:rPr>
              <a:t>                               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B7841-522F-4A87-BF03-818FD87F57B3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33E9A-F119-4A84-B004-5403CDDF0B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1" r:id="rId2"/>
    <p:sldLayoutId id="2147483662" r:id="rId3"/>
    <p:sldLayoutId id="2147483663" r:id="rId4"/>
    <p:sldLayoutId id="2147483666" r:id="rId5"/>
    <p:sldLayoutId id="2147483686" r:id="rId6"/>
    <p:sldLayoutId id="2147483667" r:id="rId7"/>
    <p:sldLayoutId id="2147483665" r:id="rId8"/>
    <p:sldLayoutId id="2147483718" r:id="rId9"/>
    <p:sldLayoutId id="2147483731" r:id="rId10"/>
    <p:sldLayoutId id="2147483732" r:id="rId11"/>
    <p:sldLayoutId id="2147483733" r:id="rId12"/>
    <p:sldLayoutId id="2147483746" r:id="rId13"/>
    <p:sldLayoutId id="2147483669" r:id="rId14"/>
    <p:sldLayoutId id="2147483668" r:id="rId15"/>
    <p:sldLayoutId id="2147483670" r:id="rId16"/>
    <p:sldLayoutId id="2147483671" r:id="rId17"/>
  </p:sldLayoutIdLst>
  <p:txStyles>
    <p:titleStyle>
      <a:lvl1pPr algn="ctr" defTabSz="914400" rtl="0" eaLnBrk="1" latinLnBrk="0" hangingPunct="1">
        <a:spcBef>
          <a:spcPct val="0"/>
        </a:spcBef>
        <a:buNone/>
        <a:defRPr lang="ru-RU" sz="3600" b="1" i="1" kern="1200" smtClean="0">
          <a:solidFill>
            <a:srgbClr val="92D050"/>
          </a:solidFill>
          <a:latin typeface="+mj-lt"/>
          <a:ea typeface="+mj-ea"/>
          <a:cs typeface="+mj-cs"/>
          <a:hlinkClick r:id="rId19"/>
        </a:defRPr>
      </a:lvl1pPr>
    </p:titleStyle>
    <p:bodyStyle>
      <a:lvl1pPr marL="342900" marR="0" indent="-3429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•"/>
        <a:tabLst/>
        <a:defRPr lang="ru-RU" sz="1100" kern="1200" smtClean="0">
          <a:solidFill>
            <a:srgbClr val="92D050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60128-2AAE-489B-8656-DE12A8C19521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26F91-7DB8-43E7-9053-81CBF16BDE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510994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endParaRPr kumimoji="0" lang="en-US" dirty="0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 rot="10800000" flipV="1">
            <a:off x="428596" y="642918"/>
            <a:ext cx="8715404" cy="47863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dirty="0" smtClean="0"/>
              <a:t> </a:t>
            </a:r>
            <a:r>
              <a:rPr lang="ru-RU" sz="2400" dirty="0" smtClean="0">
                <a:solidFill>
                  <a:srgbClr val="666666"/>
                </a:solidFill>
                <a:latin typeface="Verdana"/>
                <a:ea typeface="Times New Roman"/>
                <a:cs typeface="Times New Roman"/>
              </a:rPr>
              <a:t>Разнообразие средств закаливания.</a:t>
            </a:r>
          </a:p>
          <a:p>
            <a:pPr lvl="0" eaLnBrk="1" latinLnBrk="0" hangingPunct="1"/>
            <a:endParaRPr lang="ru-RU" sz="2400" dirty="0" smtClean="0">
              <a:solidFill>
                <a:srgbClr val="666666"/>
              </a:solidFill>
              <a:latin typeface="Verdana"/>
              <a:ea typeface="Times New Roman"/>
              <a:cs typeface="Times New Roman"/>
            </a:endParaRPr>
          </a:p>
          <a:p>
            <a:pPr lvl="0" eaLnBrk="1" latinLnBrk="0" hangingPunct="1"/>
            <a:r>
              <a:rPr lang="ru-RU" sz="2400" dirty="0" smtClean="0">
                <a:solidFill>
                  <a:srgbClr val="666666"/>
                </a:solidFill>
                <a:latin typeface="Verdana"/>
                <a:ea typeface="Times New Roman"/>
                <a:cs typeface="Times New Roman"/>
              </a:rPr>
              <a:t>                                                                           Для закаливания используют различные природные факторы: воздух, воду, солнце, сочетая занятия закаливанием с трудовыми процессами, физическими упражнениями. Это ускоряет закаливание, расширяет диапазон температур» делает занятия по закаливанию менее утомительными.</a:t>
            </a:r>
            <a:endParaRPr kumimoji="0" lang="ru-RU" dirty="0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56B7841-522F-4A87-BF03-818FD87F57B3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D833E9A-F119-4A84-B004-5403CDDF0B8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ctr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None/>
        <a:defRPr kumimoji="0" lang="ru-RU" sz="2400" b="1" i="1" kern="1200" smtClean="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None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None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None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None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510994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endParaRPr kumimoji="0" lang="en-US" dirty="0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 rot="10800000" flipV="1">
            <a:off x="428596" y="642918"/>
            <a:ext cx="8715404" cy="47863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dirty="0" smtClean="0"/>
              <a:t> </a:t>
            </a:r>
            <a:r>
              <a:rPr lang="ru-RU" sz="2400" dirty="0" smtClean="0">
                <a:solidFill>
                  <a:srgbClr val="666666"/>
                </a:solidFill>
                <a:latin typeface="Verdana"/>
                <a:ea typeface="Times New Roman"/>
                <a:cs typeface="Times New Roman"/>
              </a:rPr>
              <a:t>Разнообразие средств закаливания.</a:t>
            </a:r>
          </a:p>
          <a:p>
            <a:pPr lvl="0" eaLnBrk="1" latinLnBrk="0" hangingPunct="1"/>
            <a:endParaRPr lang="ru-RU" sz="2400" dirty="0" smtClean="0">
              <a:solidFill>
                <a:srgbClr val="666666"/>
              </a:solidFill>
              <a:latin typeface="Verdana"/>
              <a:ea typeface="Times New Roman"/>
              <a:cs typeface="Times New Roman"/>
            </a:endParaRPr>
          </a:p>
          <a:p>
            <a:pPr lvl="0" eaLnBrk="1" latinLnBrk="0" hangingPunct="1"/>
            <a:r>
              <a:rPr lang="ru-RU" sz="2400" dirty="0" smtClean="0">
                <a:solidFill>
                  <a:srgbClr val="666666"/>
                </a:solidFill>
                <a:latin typeface="Verdana"/>
                <a:ea typeface="Times New Roman"/>
                <a:cs typeface="Times New Roman"/>
              </a:rPr>
              <a:t>                                                                           Для закаливания используют различные природные факторы: воздух, воду, солнце, сочетая занятия закаливанием с трудовыми процессами, физическими упражнениями. Это ускоряет закаливание, расширяет диапазон температур» делает занятия по закаливанию менее утомительными.</a:t>
            </a:r>
            <a:endParaRPr kumimoji="0" lang="ru-RU" dirty="0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56B7841-522F-4A87-BF03-818FD87F57B3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D833E9A-F119-4A84-B004-5403CDDF0B8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ctr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None/>
        <a:defRPr kumimoji="0" lang="ru-RU" sz="2400" b="1" i="1" kern="1200" smtClean="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None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None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None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None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56B7841-522F-4A87-BF03-818FD87F57B3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D833E9A-F119-4A84-B004-5403CDDF0B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56B7841-522F-4A87-BF03-818FD87F57B3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D833E9A-F119-4A84-B004-5403CDDF0B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56B7841-522F-4A87-BF03-818FD87F57B3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D833E9A-F119-4A84-B004-5403CDDF0B8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referatiya.ru/referaty/show_referat.php?referat=49919" TargetMode="External"/><Relationship Id="rId1" Type="http://schemas.openxmlformats.org/officeDocument/2006/relationships/slideLayout" Target="../slideLayouts/slideLayout5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6.xml"/><Relationship Id="rId5" Type="http://schemas.openxmlformats.org/officeDocument/2006/relationships/image" Target="../media/image16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92D050"/>
                </a:solidFill>
                <a:latin typeface="Verdana"/>
                <a:ea typeface="Times New Roman"/>
                <a:cs typeface="Times New Roman"/>
                <a:hlinkClick r:id="rId2"/>
              </a:rPr>
              <a:t>Основы здорового образа </a:t>
            </a:r>
            <a:r>
              <a:rPr lang="ru-RU" sz="4400" dirty="0" smtClean="0">
                <a:solidFill>
                  <a:srgbClr val="7030A0"/>
                </a:solidFill>
                <a:latin typeface="Verdana"/>
                <a:ea typeface="Times New Roman"/>
                <a:cs typeface="Times New Roman"/>
                <a:hlinkClick r:id="rId2"/>
              </a:rPr>
              <a:t>жизни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  <a:latin typeface="Verdana"/>
                <a:ea typeface="Times New Roman"/>
                <a:cs typeface="Times New Roman"/>
              </a:rPr>
              <a:t>. Закаливание.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714356"/>
            <a:ext cx="3786214" cy="2786082"/>
          </a:xfrm>
          <a:prstGeom prst="rect">
            <a:avLst/>
          </a:prstGeom>
        </p:spPr>
      </p:pic>
      <p:pic>
        <p:nvPicPr>
          <p:cNvPr id="3" name="Рисунок 2" descr="18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642918"/>
            <a:ext cx="3000396" cy="2643206"/>
          </a:xfrm>
          <a:prstGeom prst="rect">
            <a:avLst/>
          </a:prstGeom>
        </p:spPr>
      </p:pic>
      <p:pic>
        <p:nvPicPr>
          <p:cNvPr id="4" name="Рисунок 3" descr="15_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86" y="3786190"/>
            <a:ext cx="3143272" cy="2357454"/>
          </a:xfrm>
          <a:prstGeom prst="rect">
            <a:avLst/>
          </a:prstGeom>
        </p:spPr>
      </p:pic>
      <p:pic>
        <p:nvPicPr>
          <p:cNvPr id="5" name="Рисунок 4" descr="17_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314" y="3571876"/>
            <a:ext cx="3857652" cy="2786082"/>
          </a:xfrm>
          <a:prstGeom prst="rect">
            <a:avLst/>
          </a:prstGeom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2500330"/>
          </a:xfrm>
        </p:spPr>
        <p:txBody>
          <a:bodyPr>
            <a:normAutofit/>
          </a:bodyPr>
          <a:lstStyle/>
          <a:p>
            <a:r>
              <a:rPr sz="2000">
                <a:solidFill>
                  <a:srgbClr val="666666"/>
                </a:solidFill>
                <a:latin typeface="Verdana"/>
                <a:ea typeface="Times New Roman"/>
                <a:cs typeface="Times New Roman"/>
              </a:rPr>
              <a:t>Закаливание воздухом проводят в виде специальных процедур (воздушные ванны) или в сочетании с физическими упражнениями, прогулками. Воздушные ванны принимают в тени зеленых насаждений, в местах, удаленных от источников загрязнения атмосферы пылью, дымом, вредными газами.</a:t>
            </a:r>
            <a:endParaRPr lang="ru-RU" sz="2000" dirty="0"/>
          </a:p>
        </p:txBody>
      </p:sp>
      <p:pic>
        <p:nvPicPr>
          <p:cNvPr id="3" name="Рисунок 2" descr="26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200" y="3143248"/>
            <a:ext cx="5689600" cy="2928958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28588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666666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Водные процедуры разделяют на обтирание, обливание, душ, купание.</a:t>
            </a: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8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000240"/>
            <a:ext cx="2928958" cy="3929090"/>
          </a:xfrm>
          <a:prstGeom prst="rect">
            <a:avLst/>
          </a:prstGeom>
        </p:spPr>
      </p:pic>
      <p:pic>
        <p:nvPicPr>
          <p:cNvPr id="4" name="Рисунок 3" descr="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68" y="2071678"/>
            <a:ext cx="2643206" cy="4357718"/>
          </a:xfrm>
          <a:prstGeom prst="rect">
            <a:avLst/>
          </a:prstGeom>
        </p:spPr>
      </p:pic>
      <p:pic>
        <p:nvPicPr>
          <p:cNvPr id="5" name="Рисунок 4" descr="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950" y="2071678"/>
            <a:ext cx="2428892" cy="392909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535785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При правильном применении закаливающих процедур вскоре отмечается улучшение общего состояния организма, прилив энергии, повышение работоспособности, бодрое настроение, улучшаются сон, аппетит. </a:t>
            </a:r>
            <a:endParaRPr lang="ru-RU" sz="3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-642966"/>
            <a:ext cx="8143932" cy="7929618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ПРИМЕРНЫЙ РЕЖИМ ДНЯ ШКОЛЬНИКА 12-15 ЛЕТ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7-00 ч. – подъем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7-00 – 7-30  – утренняя гимнастика, душ, уборка постели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7- 30 – 7-50 – завтрак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8-00 – 8-15  – дорога в школу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8-30 – 14-30 – занятия в школе                                                                            14-30 – 14-50 – дорога домой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15-00 – 15-30 – обед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15-30 – 17-00 – пребывание на воздухе (прогулка, занятие спортом)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17-00 – 19-00 – приготовление уроков (каждые 40-45 мин.перерыв 10 мин)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19-00 – 20-00 – прогулка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20-00 – 20-30 – ужин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20-30 – 21-30 – свободные занятия (чтение, просмотр телевизора, творческая деятельность)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21-30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– 22-00–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приготовление ко сну (водные процедуры, уход за одеждой, обувью)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22-00 - сон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/>
          <a:lstStyle/>
          <a:p>
            <a:r>
              <a:rPr lang="ru-RU" dirty="0" smtClean="0"/>
              <a:t>Презентацию подготовил:</a:t>
            </a:r>
            <a:br>
              <a:rPr lang="ru-RU" dirty="0" smtClean="0"/>
            </a:br>
            <a:r>
              <a:rPr lang="ru-RU" dirty="0" smtClean="0"/>
              <a:t>преподаватель-организатор</a:t>
            </a:r>
            <a:br>
              <a:rPr lang="ru-RU" dirty="0" smtClean="0"/>
            </a:br>
            <a:r>
              <a:rPr lang="ru-RU" dirty="0" smtClean="0"/>
              <a:t>ОБЖ</a:t>
            </a:r>
            <a:br>
              <a:rPr lang="ru-RU" dirty="0" smtClean="0"/>
            </a:br>
            <a:r>
              <a:rPr lang="ru-RU" dirty="0" smtClean="0"/>
              <a:t>Березной </a:t>
            </a:r>
            <a:r>
              <a:rPr lang="ru-RU" dirty="0" smtClean="0"/>
              <a:t>Вадим Васильевич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/>
              <a:t>МКОУ </a:t>
            </a:r>
            <a:r>
              <a:rPr lang="ru-RU" sz="3200" dirty="0" smtClean="0"/>
              <a:t>«Волчье-Дубравская</a:t>
            </a:r>
            <a:br>
              <a:rPr lang="ru-RU" sz="3200" dirty="0" smtClean="0"/>
            </a:br>
            <a:r>
              <a:rPr lang="ru-RU" sz="3200" dirty="0" smtClean="0"/>
              <a:t>СОШ»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Тепло-огаревского р-на</a:t>
            </a:r>
            <a:br>
              <a:rPr lang="ru-RU" dirty="0" smtClean="0"/>
            </a:br>
            <a:r>
              <a:rPr lang="ru-RU" dirty="0" smtClean="0"/>
              <a:t>Тульской области</a:t>
            </a:r>
            <a:endParaRPr lang="ru-RU" dirty="0"/>
          </a:p>
        </p:txBody>
      </p:sp>
    </p:spTree>
  </p:cSld>
  <p:clrMapOvr>
    <a:masterClrMapping/>
  </p:clrMapOvr>
  <p:transition spd="slow"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2000" smtClean="0">
                <a:solidFill>
                  <a:srgbClr val="666666"/>
                </a:solidFill>
                <a:latin typeface="Verdana"/>
                <a:ea typeface="Times New Roman"/>
                <a:cs typeface="Times New Roman"/>
              </a:rPr>
              <a:t>Основами здорового образа жизни является личная и общественная гигиена и, несомненно, врачебный контроль.</a:t>
            </a:r>
            <a:r>
              <a:rPr sz="2000" smtClean="0">
                <a:ea typeface="Times New Roman"/>
                <a:cs typeface="Times New Roman"/>
              </a:rPr>
              <a:t/>
            </a:r>
            <a:br>
              <a:rPr sz="2000" smtClean="0">
                <a:ea typeface="Times New Roman"/>
                <a:cs typeface="Times New Roman"/>
              </a:rPr>
            </a:br>
            <a:r>
              <a:rPr sz="2000" smtClean="0">
                <a:solidFill>
                  <a:srgbClr val="666666"/>
                </a:solidFill>
                <a:latin typeface="Verdana"/>
                <a:ea typeface="Times New Roman"/>
                <a:cs typeface="Times New Roman"/>
              </a:rPr>
              <a:t>Гигиена — медицинская наука, изучающая влияние окружающей среды на здоровье человека. Целью гигиены является профилактика заболеваний, обеспечение оптимальных условий жизнедеятельности организма, сохранение здоровья и продление жизни человека, обеспечение его высокой работоспособности.</a:t>
            </a:r>
            <a:r>
              <a:rPr sz="2000" smtClean="0">
                <a:ea typeface="Times New Roman"/>
                <a:cs typeface="Times New Roman"/>
              </a:rPr>
              <a:t/>
            </a:r>
            <a:br>
              <a:rPr sz="2000" smtClean="0">
                <a:ea typeface="Times New Roman"/>
                <a:cs typeface="Times New Roman"/>
              </a:rPr>
            </a:br>
            <a:r>
              <a:rPr sz="2000" smtClean="0">
                <a:ea typeface="Times New Roman"/>
                <a:cs typeface="Times New Roman"/>
              </a:rPr>
              <a:t> </a:t>
            </a:r>
            <a:endParaRPr sz="2000" smtClean="0">
              <a:solidFill>
                <a:srgbClr val="666666"/>
              </a:solidFill>
              <a:latin typeface="Verdana"/>
              <a:ea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solidFill>
                  <a:srgbClr val="666666"/>
                </a:solidFill>
                <a:latin typeface="Verdana"/>
                <a:ea typeface="Times New Roman"/>
                <a:cs typeface="Times New Roman"/>
              </a:rPr>
              <a:t>Личная гигиена включает в себя общие гигиенические правила: правильное чередование умственного и физического труда</a:t>
            </a:r>
            <a:r>
              <a:rPr smtClean="0">
                <a:solidFill>
                  <a:srgbClr val="666666"/>
                </a:solidFill>
                <a:latin typeface="Verdana"/>
                <a:ea typeface="Times New Roman"/>
                <a:cs typeface="Times New Roman"/>
              </a:rPr>
              <a:t>,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>
                <a:solidFill>
                  <a:srgbClr val="666666"/>
                </a:solidFill>
                <a:latin typeface="Verdana"/>
                <a:ea typeface="Times New Roman"/>
                <a:cs typeface="Times New Roman"/>
              </a:rPr>
              <a:t>занятия физкультурой</a:t>
            </a:r>
            <a:br>
              <a:rPr>
                <a:solidFill>
                  <a:srgbClr val="666666"/>
                </a:solidFill>
                <a:latin typeface="Verdana"/>
                <a:ea typeface="Times New Roman"/>
                <a:cs typeface="Times New Roman"/>
              </a:rPr>
            </a:br>
            <a:r>
              <a:rPr>
                <a:solidFill>
                  <a:srgbClr val="666666"/>
                </a:solidFill>
                <a:latin typeface="Verdana"/>
                <a:ea typeface="Times New Roman"/>
                <a:cs typeface="Times New Roman"/>
              </a:rPr>
              <a:t/>
            </a:r>
            <a:br>
              <a:rPr>
                <a:solidFill>
                  <a:srgbClr val="666666"/>
                </a:solidFill>
                <a:latin typeface="Verdana"/>
                <a:ea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4929222"/>
          </a:xfrm>
        </p:spPr>
        <p:txBody>
          <a:bodyPr>
            <a:normAutofit/>
          </a:bodyPr>
          <a:lstStyle/>
          <a:p>
            <a:r>
              <a:rPr sz="2400" smtClean="0">
                <a:solidFill>
                  <a:srgbClr val="666666"/>
                </a:solidFill>
                <a:latin typeface="Verdana"/>
                <a:ea typeface="Times New Roman"/>
                <a:cs typeface="Times New Roman"/>
              </a:rPr>
              <a:t>В конечном итоге гигиенические мероприятия и занятия физической культурой преследуют общие цели: укрепление здоровья, повышение закаленности, умственной и физической работоспособности, повышение готовности учащихся к высокопроизводительному труду и защите Родины.</a:t>
            </a:r>
            <a:br>
              <a:rPr sz="2400" smtClean="0">
                <a:solidFill>
                  <a:srgbClr val="666666"/>
                </a:solidFill>
                <a:latin typeface="Verdana"/>
                <a:ea typeface="Times New Roman"/>
                <a:cs typeface="Times New Roman"/>
              </a:rPr>
            </a:br>
            <a:r>
              <a:rPr sz="2400" smtClean="0">
                <a:solidFill>
                  <a:srgbClr val="666666"/>
                </a:solidFill>
                <a:latin typeface="Verdana"/>
                <a:ea typeface="Times New Roman"/>
                <a:cs typeface="Times New Roman"/>
              </a:rPr>
              <a:t> </a:t>
            </a:r>
            <a:endParaRPr lang="ru-RU" sz="2400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ЗАКАЛИВАНИЕ </a:t>
            </a:r>
            <a:r>
              <a:rPr smtClean="0"/>
              <a:t>ОРГАНИЗМА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42976" y="1571611"/>
            <a:ext cx="68580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Verdana"/>
                <a:ea typeface="Times New Roman"/>
                <a:cs typeface="Times New Roman"/>
              </a:rPr>
              <a:t>Закаливание — это система использования физических факторов внешней среды для повышения сопротивляемости организма к простудным и инфекционным заболеваниям. Закаливание — обязательный элемент физического воспитания, особенно важный для молодежи, так как имеет большое значение для укрепления здоровья, увеличения работоспособности, улучшения самочувствия, настроения, бодрости. Для закаливания используют воздушные, водные и солнечные процедуры.</a:t>
            </a: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0" i="0" u="sng"/>
              <a:t>ВОДНЫЕ </a:t>
            </a:r>
            <a:r>
              <a:rPr b="0" i="0" u="sng" smtClean="0"/>
              <a:t>ПРОЦЕДУРЫ </a:t>
            </a:r>
            <a:endParaRPr lang="ru-RU" dirty="0"/>
          </a:p>
        </p:txBody>
      </p:sp>
      <p:pic>
        <p:nvPicPr>
          <p:cNvPr id="4" name="Содержимое 3" descr="14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5" y="1357313"/>
            <a:ext cx="2571767" cy="3714761"/>
          </a:xfrm>
          <a:prstGeom prst="rect">
            <a:avLst/>
          </a:prstGeom>
        </p:spPr>
      </p:pic>
      <p:pic>
        <p:nvPicPr>
          <p:cNvPr id="5" name="Рисунок 4" descr="14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68" y="1571612"/>
            <a:ext cx="2500330" cy="2071702"/>
          </a:xfrm>
          <a:prstGeom prst="rect">
            <a:avLst/>
          </a:prstGeom>
        </p:spPr>
      </p:pic>
      <p:pic>
        <p:nvPicPr>
          <p:cNvPr id="6" name="Рисунок 5" descr="22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74" y="1571612"/>
            <a:ext cx="2357454" cy="3071834"/>
          </a:xfrm>
          <a:prstGeom prst="rect">
            <a:avLst/>
          </a:prstGeom>
        </p:spPr>
      </p:pic>
      <p:pic>
        <p:nvPicPr>
          <p:cNvPr id="7" name="Рисунок 6" descr="16_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4678" y="4214818"/>
            <a:ext cx="2928958" cy="2286016"/>
          </a:xfrm>
          <a:prstGeom prst="rect">
            <a:avLst/>
          </a:prstGeom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theme/theme1.xml><?xml version="1.0" encoding="utf-8"?>
<a:theme xmlns:a="http://schemas.openxmlformats.org/drawingml/2006/main" name="Специальное оформление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Специальное оформление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ре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230</Words>
  <PresentationFormat>Экран (4:3)</PresentationFormat>
  <Paragraphs>13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Специальное оформление</vt:lpstr>
      <vt:lpstr>1_Специальное оформление</vt:lpstr>
      <vt:lpstr>2_Поток</vt:lpstr>
      <vt:lpstr>1_Поток</vt:lpstr>
      <vt:lpstr>Апекс</vt:lpstr>
      <vt:lpstr>Трек</vt:lpstr>
      <vt:lpstr>Поток</vt:lpstr>
      <vt:lpstr>Основы здорового образа жизни. Закаливание.</vt:lpstr>
      <vt:lpstr>Презентацию подготовил: преподаватель-организатор ОБЖ Березной Вадим Васильевич МКОУ «Волчье-Дубравская СОШ» Тепло-огаревского р-на Тульской области</vt:lpstr>
      <vt:lpstr>Основами здорового образа жизни является личная и общественная гигиена и, несомненно, врачебный контроль. Гигиена — медицинская наука, изучающая влияние окружающей среды на здоровье человека. Целью гигиены является профилактика заболеваний, обеспечение оптимальных условий жизнедеятельности организма, сохранение здоровья и продление жизни человека, обеспечение его высокой работоспособности.  </vt:lpstr>
      <vt:lpstr>Личная гигиена включает в себя общие гигиенические правила: правильное чередование умственного и физического труда, </vt:lpstr>
      <vt:lpstr>занятия физкультурой  </vt:lpstr>
      <vt:lpstr>В конечном итоге гигиенические мероприятия и занятия физической культурой преследуют общие цели: укрепление здоровья, повышение закаленности, умственной и физической работоспособности, повышение готовности учащихся к высокопроизводительному труду и защите Родины.  </vt:lpstr>
      <vt:lpstr>ЗАКАЛИВАНИЕ ОРГАНИЗМА </vt:lpstr>
      <vt:lpstr>Слайд 8</vt:lpstr>
      <vt:lpstr>ВОДНЫЕ ПРОЦЕДУРЫ </vt:lpstr>
      <vt:lpstr>Слайд 10</vt:lpstr>
      <vt:lpstr>Закаливание воздухом проводят в виде специальных процедур (воздушные ванны) или в сочетании с физическими упражнениями, прогулками. Воздушные ванны принимают в тени зеленых насаждений, в местах, удаленных от источников загрязнения атмосферы пылью, дымом, вредными газами.</vt:lpstr>
      <vt:lpstr>Водные процедуры разделяют на обтирание, обливание, душ, купание. </vt:lpstr>
      <vt:lpstr>При правильном применении закаливающих процедур вскоре отмечается улучшение общего состояния организма, прилив энергии, повышение работоспособности, бодрое настроение, улучшаются сон, аппетит. </vt:lpstr>
      <vt:lpstr>                                                                                                                                   ПРИМЕРНЫЙ РЕЖИМ ДНЯ ШКОЛЬНИКА 12-15 ЛЕТ  7-00 ч. – подъем 7-00 – 7-30  – утренняя гимнастика, душ, уборка постели 7- 30 – 7-50 – завтрак 8-00 – 8-15  – дорога в школу 8-30 – 14-30 – занятия в школе                                                                            14-30 – 14-50 – дорога домой 15-00 – 15-30 – обед 15-30 – 17-00 – пребывание на воздухе (прогулка, занятие спортом) 17-00 – 19-00 – приготовление уроков (каждые 40-45 мин.перерыв 10 мин) 19-00 – 20-00 – прогулка 20-00 – 20-30 – ужин 20-30 – 21-30 – свободные занятия (чтение, просмотр телевизора, творческая деятельность) 21-30 – 22-00– приготовление ко сну (водные процедуры, уход за одеждой, обувью) 22-00 - сон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63</cp:revision>
  <dcterms:modified xsi:type="dcterms:W3CDTF">2012-03-11T07:45:33Z</dcterms:modified>
</cp:coreProperties>
</file>