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78" r:id="rId7"/>
    <p:sldId id="262" r:id="rId8"/>
    <p:sldId id="267" r:id="rId9"/>
    <p:sldId id="277" r:id="rId10"/>
    <p:sldId id="263" r:id="rId11"/>
    <p:sldId id="279" r:id="rId12"/>
    <p:sldId id="264" r:id="rId13"/>
    <p:sldId id="280" r:id="rId14"/>
    <p:sldId id="265" r:id="rId15"/>
    <p:sldId id="281" r:id="rId16"/>
    <p:sldId id="266" r:id="rId17"/>
    <p:sldId id="269" r:id="rId18"/>
    <p:sldId id="268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>
      <p:cViewPr varScale="1">
        <p:scale>
          <a:sx n="87" d="100"/>
          <a:sy n="87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6EF8-F15E-4631-AF56-BCF50F894897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1686-BDA4-4C54-A86C-93D515C62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08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6EF8-F15E-4631-AF56-BCF50F894897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1686-BDA4-4C54-A86C-93D515C62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52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6EF8-F15E-4631-AF56-BCF50F894897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1686-BDA4-4C54-A86C-93D515C62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42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6EF8-F15E-4631-AF56-BCF50F894897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1686-BDA4-4C54-A86C-93D515C62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74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6EF8-F15E-4631-AF56-BCF50F894897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1686-BDA4-4C54-A86C-93D515C62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13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6EF8-F15E-4631-AF56-BCF50F894897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1686-BDA4-4C54-A86C-93D515C62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67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6EF8-F15E-4631-AF56-BCF50F894897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1686-BDA4-4C54-A86C-93D515C62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48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6EF8-F15E-4631-AF56-BCF50F894897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1686-BDA4-4C54-A86C-93D515C62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25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6EF8-F15E-4631-AF56-BCF50F894897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1686-BDA4-4C54-A86C-93D515C62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97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6EF8-F15E-4631-AF56-BCF50F894897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1686-BDA4-4C54-A86C-93D515C62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21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6EF8-F15E-4631-AF56-BCF50F894897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1686-BDA4-4C54-A86C-93D515C62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04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76EF8-F15E-4631-AF56-BCF50F894897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B1686-BDA4-4C54-A86C-93D515C62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0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7300" b="1" dirty="0" smtClean="0">
                <a:solidFill>
                  <a:schemeClr val="accent3">
                    <a:lumMod val="50000"/>
                  </a:schemeClr>
                </a:solidFill>
              </a:rPr>
              <a:t>Задачи по теме «</a:t>
            </a:r>
            <a:r>
              <a:rPr lang="ru-RU" sz="7300" b="1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7300" b="1" dirty="0" smtClean="0">
                <a:solidFill>
                  <a:schemeClr val="accent3">
                    <a:lumMod val="50000"/>
                  </a:schemeClr>
                </a:solidFill>
              </a:rPr>
              <a:t>роценты»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437112"/>
            <a:ext cx="6080720" cy="1368152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2400" b="1" dirty="0">
                <a:solidFill>
                  <a:srgbClr val="002060"/>
                </a:solidFill>
              </a:rPr>
              <a:t>Учитель математики</a:t>
            </a:r>
          </a:p>
          <a:p>
            <a:pPr algn="r">
              <a:defRPr/>
            </a:pPr>
            <a:r>
              <a:rPr lang="ru-RU" sz="2400" b="1" dirty="0">
                <a:solidFill>
                  <a:srgbClr val="002060"/>
                </a:solidFill>
              </a:rPr>
              <a:t>МКОУ « Москаленский лицей»</a:t>
            </a:r>
          </a:p>
          <a:p>
            <a:pPr algn="r">
              <a:defRPr/>
            </a:pPr>
            <a:r>
              <a:rPr lang="ru-RU" sz="2400" b="1" dirty="0">
                <a:solidFill>
                  <a:srgbClr val="002060"/>
                </a:solidFill>
              </a:rPr>
              <a:t>Бадюк Ольга Ярославна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80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/>
              <a:t> </a:t>
            </a:r>
            <a:r>
              <a:rPr lang="ru-RU" sz="3600" b="1" dirty="0">
                <a:solidFill>
                  <a:srgbClr val="002060"/>
                </a:solidFill>
              </a:rPr>
              <a:t>3</a:t>
            </a:r>
            <a:r>
              <a:rPr lang="ru-RU" sz="3600" b="1" dirty="0" smtClean="0">
                <a:solidFill>
                  <a:srgbClr val="002060"/>
                </a:solidFill>
              </a:rPr>
              <a:t>. Фермеры сдали на завод какое-то         количество выращенной малины и   черники. После сушки получилось 6 т   сушеной малины и 5 т черники. Малина теряет 75% своего веса, а черника 80 % своего веса. Сколько свежих ягод было сдано на завод?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im3-tub-ru.yandex.net/i?id=619462681-16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93096"/>
            <a:ext cx="475252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18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12768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 100 % примем вес свежей малины.   Потеря веса у малины 75 % , следовательно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6т малины это 25 %.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6 : 0,25 = 24(т) сдано свежей малины.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За 100 % примем вес свежей черники.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Потеря веса у черники 80 % ,следовательно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5 т черники это 20 %.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5 : 0,2 = 25 (т) сдано свежей черники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25 + 24 = </a:t>
            </a:r>
            <a:r>
              <a:rPr lang="ru-RU" b="1" dirty="0" smtClean="0">
                <a:solidFill>
                  <a:srgbClr val="C00000"/>
                </a:solidFill>
              </a:rPr>
              <a:t>49 (т)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сдано свежих ягод.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4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931224" cy="550547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4.При выполнении контрольной работы по математике 12 % учеников не выполнили ни одного задания, 32 % допустили ошибки, а остальные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14 человек решили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задания верно.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Сколько всего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учеников в классе ?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gymnasium116.edu.kh.ua/files2/images/school2174.gif?size=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08920"/>
            <a:ext cx="360040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40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84784"/>
            <a:ext cx="7344816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500" b="1" dirty="0" smtClean="0">
                <a:solidFill>
                  <a:schemeClr val="accent3">
                    <a:lumMod val="50000"/>
                  </a:schemeClr>
                </a:solidFill>
              </a:rPr>
              <a:t>  За 100 % примем всех учащихся класса.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1. 12% + 32 % = 44 %  учащиеся, не выполнившие ни одного задания и допустившие ошибку.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2. 100 % - 44 % = 56 % учащиеся, решившие задания верно.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3. 14 : 0,56 =</a:t>
            </a:r>
            <a:r>
              <a:rPr lang="ru-RU" sz="3600" b="1" dirty="0" smtClean="0">
                <a:solidFill>
                  <a:srgbClr val="C00000"/>
                </a:solidFill>
              </a:rPr>
              <a:t>25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учащихся в классе.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68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476672"/>
            <a:ext cx="7787208" cy="564949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5.На заводе были изготовлены легковые и грузовые машины, причем 35 % всех изготовленных машин – легковые. Определить общее количество выпущенных машин, если грузовых машин изготовлено на 240 больше , чем легковых.  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://im4-tub-ru.yandex.net/i?id=365143426-1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05064"/>
            <a:ext cx="288032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4-tub-ru.yandex.net/i?id=103168281-49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05064"/>
            <a:ext cx="255307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50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84784"/>
            <a:ext cx="7344816" cy="464137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 100 % примем общее количество изготовленных машин.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1. 100 % - 35 % = 65 % приходится на грузовые машины.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2. 65 % - 35 % = 30 % - составляют 240 машин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3. 240 : 0,3 = </a:t>
            </a:r>
            <a:r>
              <a:rPr lang="ru-RU" b="1" dirty="0" smtClean="0">
                <a:solidFill>
                  <a:srgbClr val="C00000"/>
                </a:solidFill>
              </a:rPr>
              <a:t>800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общее количество изготовленных машин.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7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 6.</a:t>
            </a:r>
            <a:r>
              <a:rPr lang="ru-RU" sz="3600" b="1" dirty="0" smtClean="0">
                <a:solidFill>
                  <a:srgbClr val="002060"/>
                </a:solidFill>
              </a:rPr>
              <a:t>Древесина только что срубленного дерева содержала 64 % воды. Через неделю количество воды составляло уже 48 % от веса дерева. На сколько при этом уменьшился вес дерева, если только что срубленное дерево весило 7,5 ц ? (ответ дать с точностью до 0,1 ц.)</a:t>
            </a:r>
          </a:p>
        </p:txBody>
      </p:sp>
      <p:pic>
        <p:nvPicPr>
          <p:cNvPr id="3074" name="Picture 2" descr="http://im4-tub-ru.yandex.net/i?id=311121939-6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509120"/>
            <a:ext cx="288032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0-tub-ru.yandex.net/i?id=416147568-12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509120"/>
            <a:ext cx="2808312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24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96752"/>
            <a:ext cx="7787208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1. 7,5 ∙ 0,64 = 4,8 (ц)- содержится воды в только что срубленном дереве.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2. 7,5 – 4,8 = 2,7 (ц) – содержится чистой древесины в дереве.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3. 100 % - 48 % = 52 % -приходится на 2,7 ц. через неделю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4. 2,7 : 0,52  ≈ 5,2 (ц) – весит дерево через неделю.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5. 7,5 – 5,2 ≈ </a:t>
            </a:r>
            <a:r>
              <a:rPr lang="ru-RU" b="1" dirty="0" smtClean="0">
                <a:solidFill>
                  <a:srgbClr val="C00000"/>
                </a:solidFill>
              </a:rPr>
              <a:t>2,3 (ц)-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 столько уменьшился вес   дерева через неделю.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06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Задачи повышенной трудности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931224" cy="492941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1. Вклад , положенный в сбербанк два года назад, достиг суммы , равной 1312,5 тыс. руб. Каков был первоначальный вклад при 25 % годовых 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212976"/>
            <a:ext cx="8460432" cy="33123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Пусть х (тыс.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руб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)- первоначальный размер вклада,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тогда х∙0,25 сумма процентов за первый год.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В конце первого года вклад составит х + 0,25х  = 1,25х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Сумма процентов за второй год составит 1,25х∙0,25 = 0,3125х.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 конце второго года вклад составит 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1,25х + 0,3125х = 1,5625х.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1,5625х = 1312,5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Х = </a:t>
            </a:r>
            <a:r>
              <a:rPr lang="ru-RU" sz="2400" b="1" dirty="0" smtClean="0">
                <a:solidFill>
                  <a:srgbClr val="C00000"/>
                </a:solidFill>
              </a:rPr>
              <a:t>840 тыс. руб.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0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4"/>
            <a:ext cx="8136904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2.    5 литров сливок с содержанием жира 35 % смешали с 4 литрами 20 %- </a:t>
            </a:r>
            <a:r>
              <a:rPr lang="ru-RU" sz="4400" b="1" dirty="0" err="1" smtClean="0">
                <a:solidFill>
                  <a:srgbClr val="002060"/>
                </a:solidFill>
              </a:rPr>
              <a:t>ных</a:t>
            </a:r>
            <a:r>
              <a:rPr lang="ru-RU" sz="4400" b="1" dirty="0" smtClean="0">
                <a:solidFill>
                  <a:srgbClr val="002060"/>
                </a:solidFill>
              </a:rPr>
              <a:t> сливок и к смеси добавили 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1 литр чистой воды. Какой жирности получилась смесь ?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9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Вычисли: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80920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4600" b="1" dirty="0" smtClean="0">
                <a:solidFill>
                  <a:schemeClr val="accent3">
                    <a:lumMod val="50000"/>
                  </a:schemeClr>
                </a:solidFill>
              </a:rPr>
              <a:t>  1 % от  </a:t>
            </a:r>
            <a:r>
              <a:rPr lang="ru-RU" sz="4600" b="1" dirty="0">
                <a:solidFill>
                  <a:schemeClr val="accent3">
                    <a:lumMod val="50000"/>
                  </a:schemeClr>
                </a:solidFill>
              </a:rPr>
              <a:t>234     </a:t>
            </a:r>
            <a:r>
              <a:rPr lang="ru-RU" sz="4600" b="1" dirty="0" smtClean="0">
                <a:solidFill>
                  <a:schemeClr val="accent3">
                    <a:lumMod val="50000"/>
                  </a:schemeClr>
                </a:solidFill>
              </a:rPr>
              <a:t>                </a:t>
            </a:r>
            <a:r>
              <a:rPr lang="ru-RU" sz="4600" b="1" dirty="0">
                <a:solidFill>
                  <a:schemeClr val="accent3">
                    <a:lumMod val="50000"/>
                  </a:schemeClr>
                </a:solidFill>
              </a:rPr>
              <a:t>50 % от 12000</a:t>
            </a:r>
            <a:endParaRPr lang="ru-RU" sz="4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4600" b="1" dirty="0" smtClean="0">
                <a:solidFill>
                  <a:schemeClr val="accent3">
                    <a:lumMod val="50000"/>
                  </a:schemeClr>
                </a:solidFill>
              </a:rPr>
              <a:t>  1 % от  54                       </a:t>
            </a:r>
            <a:r>
              <a:rPr lang="ru-RU" sz="4600" b="1" dirty="0">
                <a:solidFill>
                  <a:schemeClr val="accent3">
                    <a:lumMod val="50000"/>
                  </a:schemeClr>
                </a:solidFill>
              </a:rPr>
              <a:t>0, 5 % от 650</a:t>
            </a:r>
            <a:r>
              <a:rPr lang="ru-RU" sz="4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4600" b="1" dirty="0" smtClean="0">
                <a:solidFill>
                  <a:schemeClr val="accent3">
                    <a:lumMod val="50000"/>
                  </a:schemeClr>
                </a:solidFill>
              </a:rPr>
              <a:t>  0,1 % от 520                   9 </a:t>
            </a:r>
            <a:r>
              <a:rPr lang="ru-RU" sz="4600" b="1" dirty="0">
                <a:solidFill>
                  <a:schemeClr val="accent3">
                    <a:lumMod val="50000"/>
                  </a:schemeClr>
                </a:solidFill>
              </a:rPr>
              <a:t>% от  11000</a:t>
            </a:r>
            <a:endParaRPr lang="ru-RU" sz="4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4600" b="1" dirty="0" smtClean="0">
                <a:solidFill>
                  <a:schemeClr val="accent3">
                    <a:lumMod val="50000"/>
                  </a:schemeClr>
                </a:solidFill>
              </a:rPr>
              <a:t>  10 % от  18                     3 % от  1500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4600" b="1" dirty="0" smtClean="0">
                <a:solidFill>
                  <a:schemeClr val="accent3">
                    <a:lumMod val="50000"/>
                  </a:schemeClr>
                </a:solidFill>
              </a:rPr>
              <a:t>  25 % от  400                   75 % от 800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</a:t>
            </a:r>
            <a:r>
              <a:rPr lang="ru-RU" sz="4600" b="1" dirty="0" smtClean="0">
                <a:solidFill>
                  <a:schemeClr val="accent3">
                    <a:lumMod val="50000"/>
                  </a:schemeClr>
                </a:solidFill>
              </a:rPr>
              <a:t>2,5 % от 1000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1412776"/>
            <a:ext cx="1188301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2,34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2276872"/>
            <a:ext cx="1206219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0,54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3125890"/>
            <a:ext cx="1206219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0,52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18250" y="3972339"/>
            <a:ext cx="1227855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1,8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17371" y="4733393"/>
            <a:ext cx="1188301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100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5661248"/>
            <a:ext cx="1188301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25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36296" y="1412776"/>
            <a:ext cx="1368152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6000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61761" y="2276872"/>
            <a:ext cx="1368152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3,25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4603" y="3125890"/>
            <a:ext cx="1368152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990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338156" y="3972339"/>
            <a:ext cx="1368152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45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36263" y="4850499"/>
            <a:ext cx="1368152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600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1. 5 ∙ 0,35 = 1,75 (л) - жира в 5 л сливок.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2. 4 ∙ 0,2  = 0,8 (л) – жира в 4 л сливок.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3. 1,75 + 0,8 =  2,25 (л) – жира в смеси.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4. 5 + 4 + 1 = 10 (л) – вес смеси.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5. 2,25 : 10 = 0,255 = </a:t>
            </a:r>
            <a:r>
              <a:rPr lang="ru-RU" sz="3600" b="1" dirty="0" smtClean="0">
                <a:solidFill>
                  <a:srgbClr val="C00000"/>
                </a:solidFill>
              </a:rPr>
              <a:t>25,5 %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- жирность смеси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0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7715200" cy="507342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3600" b="1" dirty="0" smtClean="0">
                <a:solidFill>
                  <a:srgbClr val="002060"/>
                </a:solidFill>
              </a:rPr>
              <a:t>3.   Слиток сплава серебра и цинка весом в 3,5 кг содержал 75 % серебра. Его сплавили с другим слитком и получили слиток массой 10,5 кг, содержание серебра в котором 84 %. Сколько процентов серебра содержалось во втором слитке ?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340768"/>
            <a:ext cx="7920880" cy="478539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1. 3,5 ∙ 0,75 = 2,66 (кг) – серебра в первом слитке.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2. 10,5∙ 0,84 = 8,82 (кг) – серебра в сплаве.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3. 8,82 – 2,66 = 6,16 (кг) – серебра во втором слитке.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4. 10,5 – 3,5 = 7 (кг) – вес второго слитка.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5. 6,16 : 7 = 0,88 = </a:t>
            </a:r>
            <a:r>
              <a:rPr lang="ru-RU" b="1" dirty="0" smtClean="0">
                <a:solidFill>
                  <a:srgbClr val="C00000"/>
                </a:solidFill>
              </a:rPr>
              <a:t>88 %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серебра содержалось  во втором слитке.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0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2"/>
            <a:ext cx="7859216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4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ru-RU" sz="4000" b="1" dirty="0" smtClean="0">
                <a:solidFill>
                  <a:srgbClr val="002060"/>
                </a:solidFill>
              </a:rPr>
              <a:t>Цену товара сперва снизили на 20 %, затем новую цену снизили еще на 15 %, и , наконец, после пересчета произвели снижение еще на 10%. На сколько процентов всего снизили первоначальную цену товара ?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51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Решение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80728"/>
            <a:ext cx="8136904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1. Пусть первоначальная цена товара х рублей, что соответствует 100 %.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2. Тогда после первого снижения цена </a:t>
            </a:r>
            <a:r>
              <a:rPr lang="ru-RU" b="1" smtClean="0">
                <a:solidFill>
                  <a:schemeClr val="accent3">
                    <a:lumMod val="50000"/>
                  </a:schemeClr>
                </a:solidFill>
              </a:rPr>
              <a:t>товара будет 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х – 0,2х= 0,8х (</a:t>
            </a:r>
            <a:r>
              <a:rPr lang="ru-RU" b="1" smtClean="0">
                <a:solidFill>
                  <a:schemeClr val="accent3">
                    <a:lumMod val="50000"/>
                  </a:schemeClr>
                </a:solidFill>
              </a:rPr>
              <a:t>р.)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3. После второго снижения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0,8х – 0,25∙ 0,8х = 0,68 х (р.)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4. После третьего снижения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0,68х – 0,68х∙ 0,2 = 0,612х (р.)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5. Всего цена товара снизилась на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х – 0,612х = 0,388х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( 0,388х : х) ∙100  =  </a:t>
            </a:r>
            <a:r>
              <a:rPr lang="ru-RU" b="1" dirty="0" smtClean="0">
                <a:solidFill>
                  <a:srgbClr val="C00000"/>
                </a:solidFill>
              </a:rPr>
              <a:t>38,8 %.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7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749917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002060"/>
                </a:solidFill>
              </a:rPr>
              <a:t>1.Учебник 6 класс С. А .Козлова,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А.Г. Рубин.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2. Учебно-методическое приложение к   газете «Первое сентября» Математика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№ 46. 1998г.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3. Поурочные разработки по математике к учебному комплекту Н.Я. </a:t>
            </a:r>
            <a:r>
              <a:rPr lang="ru-RU" b="1" dirty="0" err="1" smtClean="0">
                <a:solidFill>
                  <a:srgbClr val="002060"/>
                </a:solidFill>
              </a:rPr>
              <a:t>Виленкина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5 класс Л. П. Попова.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4. КИМ для подготовки к ГИА и ЕГЭ.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12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Найди процентное отношение: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10 по отношению к 10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 20 по отношению к 200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 12 по отношению к 60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 48 по отношению к 16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 35 по отношению к 7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516216" y="1700808"/>
            <a:ext cx="1562472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100 %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16216" y="2478697"/>
            <a:ext cx="1562472" cy="5844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10 %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16216" y="3230555"/>
            <a:ext cx="1562472" cy="5928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</a:rPr>
              <a:t>0 %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4005064"/>
            <a:ext cx="1562472" cy="5292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300 %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16216" y="4672372"/>
            <a:ext cx="1562472" cy="5375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5</a:t>
            </a:r>
            <a:r>
              <a:rPr lang="ru-RU" sz="3200" b="1" dirty="0" smtClean="0">
                <a:solidFill>
                  <a:srgbClr val="002060"/>
                </a:solidFill>
              </a:rPr>
              <a:t>00 %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73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Найди число при условии, что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 2 % составляют 16 кг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10 % составляют 350р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4 % составляют 9 м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200 % составляют 32см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0,1 % составляет 55 р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57698" y="1700809"/>
            <a:ext cx="1994520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800 кг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57698" y="2636912"/>
            <a:ext cx="1994520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3500 р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84203" y="3501008"/>
            <a:ext cx="1994520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225 м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94954" y="4365104"/>
            <a:ext cx="1994520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16 см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57698" y="5206482"/>
            <a:ext cx="1994520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55000 р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1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Заполни таблицу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071275"/>
              </p:ext>
            </p:extLst>
          </p:nvPr>
        </p:nvGraphicFramePr>
        <p:xfrm>
          <a:off x="683569" y="1268760"/>
          <a:ext cx="8280920" cy="4464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798"/>
                <a:gridCol w="1043473"/>
                <a:gridCol w="1008112"/>
                <a:gridCol w="1008112"/>
                <a:gridCol w="936104"/>
                <a:gridCol w="1008112"/>
                <a:gridCol w="936104"/>
                <a:gridCol w="936105"/>
              </a:tblGrid>
              <a:tr h="149499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Дробь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1/2</a:t>
                      </a:r>
                      <a:endParaRPr lang="ru-RU" sz="3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1/10</a:t>
                      </a:r>
                      <a:endParaRPr lang="ru-RU" sz="32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1/50</a:t>
                      </a:r>
                      <a:endParaRPr lang="ru-RU" sz="32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451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Десятичная дробь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0,25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0,05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9499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Проценты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20%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1%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70786" y="2924944"/>
            <a:ext cx="91440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0,5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70786" y="4365104"/>
            <a:ext cx="91440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50 %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55029" y="1412776"/>
            <a:ext cx="91440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1/4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20343" y="4386741"/>
            <a:ext cx="91440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25 %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61653" y="2924944"/>
            <a:ext cx="91440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0,1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4365104"/>
            <a:ext cx="91440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10 %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59829" y="2924944"/>
            <a:ext cx="91440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0,2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64900" y="1412776"/>
            <a:ext cx="91440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1/5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44615" y="2924944"/>
            <a:ext cx="91440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0,02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44615" y="4386741"/>
            <a:ext cx="91440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 %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62940" y="4386741"/>
            <a:ext cx="793436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5 %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73012" y="1412776"/>
            <a:ext cx="91440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1/20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16858" y="2932449"/>
            <a:ext cx="91440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0,01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026663" y="1396954"/>
            <a:ext cx="907165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1/100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73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>
                    <a:lumMod val="50000"/>
                  </a:schemeClr>
                </a:solidFill>
              </a:rPr>
              <a:t>Повтори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68760"/>
            <a:ext cx="7859216" cy="51845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100" b="1" dirty="0" smtClean="0">
                <a:solidFill>
                  <a:srgbClr val="C00000"/>
                </a:solidFill>
              </a:rPr>
              <a:t>   </a:t>
            </a:r>
            <a:r>
              <a:rPr lang="ru-RU" sz="5800" b="1" dirty="0" smtClean="0">
                <a:solidFill>
                  <a:srgbClr val="002060"/>
                </a:solidFill>
              </a:rPr>
              <a:t>1. Чтобы найти х процентов от числа,   </a:t>
            </a:r>
          </a:p>
          <a:p>
            <a:pPr marL="0" indent="0">
              <a:buNone/>
            </a:pPr>
            <a:r>
              <a:rPr lang="ru-RU" sz="5800" b="1" dirty="0">
                <a:solidFill>
                  <a:srgbClr val="002060"/>
                </a:solidFill>
              </a:rPr>
              <a:t> </a:t>
            </a:r>
            <a:r>
              <a:rPr lang="ru-RU" sz="5800" b="1" dirty="0" smtClean="0">
                <a:solidFill>
                  <a:srgbClr val="002060"/>
                </a:solidFill>
              </a:rPr>
              <a:t>   нужно умножить это число на х/ 100.</a:t>
            </a:r>
          </a:p>
          <a:p>
            <a:pPr marL="0" indent="0">
              <a:buNone/>
            </a:pPr>
            <a:endParaRPr lang="ru-RU" sz="51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5800" b="1" dirty="0" smtClean="0">
                <a:solidFill>
                  <a:srgbClr val="002060"/>
                </a:solidFill>
              </a:rPr>
              <a:t>   2. Чтобы найти число, х процентов </a:t>
            </a:r>
          </a:p>
          <a:p>
            <a:pPr marL="0" indent="0">
              <a:buNone/>
            </a:pPr>
            <a:r>
              <a:rPr lang="ru-RU" sz="5800" b="1" dirty="0">
                <a:solidFill>
                  <a:srgbClr val="002060"/>
                </a:solidFill>
              </a:rPr>
              <a:t> </a:t>
            </a:r>
            <a:r>
              <a:rPr lang="ru-RU" sz="5800" b="1" dirty="0" smtClean="0">
                <a:solidFill>
                  <a:srgbClr val="002060"/>
                </a:solidFill>
              </a:rPr>
              <a:t>   от которого равно данному числу, </a:t>
            </a:r>
          </a:p>
          <a:p>
            <a:pPr marL="0" indent="0">
              <a:buNone/>
            </a:pPr>
            <a:r>
              <a:rPr lang="ru-RU" sz="5800" b="1" dirty="0">
                <a:solidFill>
                  <a:srgbClr val="002060"/>
                </a:solidFill>
              </a:rPr>
              <a:t> </a:t>
            </a:r>
            <a:r>
              <a:rPr lang="ru-RU" sz="5800" b="1" dirty="0" smtClean="0">
                <a:solidFill>
                  <a:srgbClr val="002060"/>
                </a:solidFill>
              </a:rPr>
              <a:t>     нужно разделить данное число </a:t>
            </a:r>
          </a:p>
          <a:p>
            <a:pPr marL="0" indent="0">
              <a:buNone/>
            </a:pPr>
            <a:r>
              <a:rPr lang="ru-RU" sz="5800" b="1" dirty="0">
                <a:solidFill>
                  <a:srgbClr val="002060"/>
                </a:solidFill>
              </a:rPr>
              <a:t> </a:t>
            </a:r>
            <a:r>
              <a:rPr lang="ru-RU" sz="5800" b="1" dirty="0" smtClean="0">
                <a:solidFill>
                  <a:srgbClr val="002060"/>
                </a:solidFill>
              </a:rPr>
              <a:t>     на х/100.</a:t>
            </a:r>
          </a:p>
          <a:p>
            <a:pPr marL="0" indent="0">
              <a:buNone/>
            </a:pPr>
            <a:endParaRPr lang="ru-RU" sz="51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rgbClr val="002060"/>
                </a:solidFill>
              </a:rPr>
              <a:t> </a:t>
            </a:r>
            <a:r>
              <a:rPr lang="ru-RU" sz="5100" b="1" dirty="0" smtClean="0">
                <a:solidFill>
                  <a:srgbClr val="002060"/>
                </a:solidFill>
              </a:rPr>
              <a:t>     (Замечание. х/100 удобно записывать как </a:t>
            </a:r>
          </a:p>
          <a:p>
            <a:pPr marL="0" indent="0">
              <a:buNone/>
            </a:pPr>
            <a:r>
              <a:rPr lang="ru-RU" sz="5100" b="1" dirty="0">
                <a:solidFill>
                  <a:srgbClr val="002060"/>
                </a:solidFill>
              </a:rPr>
              <a:t> </a:t>
            </a:r>
            <a:r>
              <a:rPr lang="ru-RU" sz="5100" b="1" dirty="0" smtClean="0">
                <a:solidFill>
                  <a:srgbClr val="002060"/>
                </a:solidFill>
              </a:rPr>
              <a:t>           десятичную дробь.)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Реши устно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1. Турист прошел 14 км, что составляет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70 % всего маршрута. Чему равен весь маршрут?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2. В книге 300 страниц. Аня прочитала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20 % книги. Сколько страниц прочитала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Аня ?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3. Рабочий изготовил 60 деталей, что составляет 25% его задания. Сколько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деталей необходимо изготовить?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96336" y="1231234"/>
            <a:ext cx="144016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20 км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693191" y="2852936"/>
            <a:ext cx="1246449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60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693191" y="4653136"/>
            <a:ext cx="1246449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240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0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Думай, рассуждай, решай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1. В магазине цену на товар снизили с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500 р. </a:t>
            </a:r>
            <a:r>
              <a:rPr lang="ru-RU" sz="3600" b="1" dirty="0">
                <a:solidFill>
                  <a:srgbClr val="002060"/>
                </a:solidFill>
              </a:rPr>
              <a:t>д</a:t>
            </a:r>
            <a:r>
              <a:rPr lang="ru-RU" sz="3600" b="1" dirty="0" smtClean="0">
                <a:solidFill>
                  <a:srgbClr val="002060"/>
                </a:solidFill>
              </a:rPr>
              <a:t>о 400 р. На сколько процентов снижена цена ?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3429000"/>
            <a:ext cx="6768752" cy="2952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Решение. За 100 % принимаем первоначальную цену 500 р</a:t>
            </a:r>
          </a:p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5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00 – 400 = 100 (р.) снижена цена товара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( 100 ∙ 100 %  ) : 500 = </a:t>
            </a:r>
            <a:r>
              <a:rPr lang="ru-RU" sz="3200" b="1" dirty="0" smtClean="0">
                <a:solidFill>
                  <a:srgbClr val="C00000"/>
                </a:solidFill>
              </a:rPr>
              <a:t>20 % 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25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80728"/>
            <a:ext cx="7859216" cy="51454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002060"/>
                </a:solidFill>
              </a:rPr>
              <a:t>2</a:t>
            </a:r>
            <a:r>
              <a:rPr lang="ru-RU" b="1" dirty="0">
                <a:solidFill>
                  <a:srgbClr val="002060"/>
                </a:solidFill>
              </a:rPr>
              <a:t>. </a:t>
            </a:r>
            <a:r>
              <a:rPr lang="ru-RU" b="1" dirty="0" smtClean="0">
                <a:solidFill>
                  <a:srgbClr val="002060"/>
                </a:solidFill>
              </a:rPr>
              <a:t>Тетрадь стоит 50 рублей. Сколько тетрадей можно купить на </a:t>
            </a:r>
            <a:r>
              <a:rPr lang="ru-RU" b="1" dirty="0">
                <a:solidFill>
                  <a:srgbClr val="002060"/>
                </a:solidFill>
              </a:rPr>
              <a:t>5</a:t>
            </a:r>
            <a:r>
              <a:rPr lang="ru-RU" b="1" dirty="0" smtClean="0">
                <a:solidFill>
                  <a:srgbClr val="002060"/>
                </a:solidFill>
              </a:rPr>
              <a:t>50 рублей после повышения цены на 10 % ?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64499" y="2708920"/>
            <a:ext cx="6120680" cy="33123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Решение.  За 100 % принимаем первоначальную цену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50 рублей.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10 % = 0,1  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50 ∙ 0,1 = 5 (р) составляет повышение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50 + 5 = 55 (р) новая цена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550 : 55 = </a:t>
            </a:r>
            <a:r>
              <a:rPr lang="ru-RU" sz="2800" b="1" dirty="0" smtClean="0">
                <a:solidFill>
                  <a:srgbClr val="C00000"/>
                </a:solidFill>
              </a:rPr>
              <a:t>10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тетрадей можно купить</a:t>
            </a:r>
          </a:p>
        </p:txBody>
      </p:sp>
    </p:spTree>
    <p:extLst>
      <p:ext uri="{BB962C8B-B14F-4D97-AF65-F5344CB8AC3E}">
        <p14:creationId xmlns:p14="http://schemas.microsoft.com/office/powerpoint/2010/main" val="288747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1451</Words>
  <Application>Microsoft Office PowerPoint</Application>
  <PresentationFormat>Экран (4:3)</PresentationFormat>
  <Paragraphs>184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Задачи по теме «Проценты» </vt:lpstr>
      <vt:lpstr>Вычисли:</vt:lpstr>
      <vt:lpstr>Найди процентное отношение:</vt:lpstr>
      <vt:lpstr>Найди число при условии, что</vt:lpstr>
      <vt:lpstr>Заполни таблицу</vt:lpstr>
      <vt:lpstr>Повтори правила</vt:lpstr>
      <vt:lpstr>Реши устно</vt:lpstr>
      <vt:lpstr>Думай, рассуждай, решай </vt:lpstr>
      <vt:lpstr>Презентация PowerPoint</vt:lpstr>
      <vt:lpstr>Презентация PowerPoint</vt:lpstr>
      <vt:lpstr>Решение</vt:lpstr>
      <vt:lpstr>Презентация PowerPoint</vt:lpstr>
      <vt:lpstr>Решение</vt:lpstr>
      <vt:lpstr>Презентация PowerPoint</vt:lpstr>
      <vt:lpstr>Решение</vt:lpstr>
      <vt:lpstr>Презентация PowerPoint</vt:lpstr>
      <vt:lpstr>Решение</vt:lpstr>
      <vt:lpstr>Задачи повышенной трудности</vt:lpstr>
      <vt:lpstr>Презентация PowerPoint</vt:lpstr>
      <vt:lpstr>Решение</vt:lpstr>
      <vt:lpstr>Презентация PowerPoint</vt:lpstr>
      <vt:lpstr>Решение</vt:lpstr>
      <vt:lpstr>Презентация PowerPoint</vt:lpstr>
      <vt:lpstr>Решение</vt:lpstr>
      <vt:lpstr>Литература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по теме «Проценты» </dc:title>
  <dc:creator>user</dc:creator>
  <cp:lastModifiedBy>user</cp:lastModifiedBy>
  <cp:revision>55</cp:revision>
  <dcterms:created xsi:type="dcterms:W3CDTF">2012-12-13T15:32:35Z</dcterms:created>
  <dcterms:modified xsi:type="dcterms:W3CDTF">2012-12-20T11:46:10Z</dcterms:modified>
</cp:coreProperties>
</file>