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63" r:id="rId6"/>
    <p:sldId id="265" r:id="rId7"/>
    <p:sldId id="266" r:id="rId8"/>
    <p:sldId id="267" r:id="rId9"/>
    <p:sldId id="276" r:id="rId10"/>
    <p:sldId id="277" r:id="rId11"/>
    <p:sldId id="278" r:id="rId12"/>
    <p:sldId id="275" r:id="rId13"/>
    <p:sldId id="279" r:id="rId14"/>
    <p:sldId id="280" r:id="rId15"/>
    <p:sldId id="281" r:id="rId16"/>
    <p:sldId id="268" r:id="rId17"/>
    <p:sldId id="261" r:id="rId18"/>
    <p:sldId id="264" r:id="rId19"/>
    <p:sldId id="269" r:id="rId20"/>
    <p:sldId id="271" r:id="rId21"/>
    <p:sldId id="270" r:id="rId22"/>
    <p:sldId id="273" r:id="rId23"/>
    <p:sldId id="274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9668-0587-4F44-9B41-3BA1961CA7D9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8FAA-5A39-43F4-9166-170F2FB56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CFC7-4D0A-4DCB-A239-ACF75317159D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BA32-FA00-4E7A-836A-C30468893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66FF-62A3-4135-AA1F-0ADE6E703E53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14EC-A90C-443F-91A6-1DBAE28C9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EBAD-C0D1-4656-B406-B991F39EBB3D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2F37-0BAA-4AA4-9F5F-C935D1EB7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5F32-28A0-4C01-AA0D-123B0C1099F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C009-DC33-4FF6-A351-2FA5ACD6A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9192-E218-4375-93EB-B3D6551F679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99A7-D4B1-43E2-9168-ADAF5D5B7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843A-ACB7-4295-9D55-7F751186C504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AE01-249C-48A7-A9A3-33C8BD196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A606-F511-4AD0-8CFA-A23A20FE699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6553-05C6-4E5E-991D-599907941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BC83-9DFC-42DB-B2CB-BBB71C1C9307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3E3B-9689-41AB-82B4-7C3FEA08E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87291-5F67-4E05-8ED3-8B2C679ED66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99DC-3C59-4B8C-9BFE-A1945D769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821C-CEBA-4F1E-A431-73AA4603CC7B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5348A-84BA-49CD-9C3C-658985C98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37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37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23D62A-B93F-42D7-B8FF-A6F0339E81BF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EF7720-EB38-4909-965B-D887E20BF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380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3380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33806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03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cliplive.ru/content/2012/10/31/parovozik-iz-romashkovo_1_medium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A%D0%B0%D1%80%D1%82%D0%B8%D0%BD%D0%BA%D0%B0%20%D0%B2%D0%B5%D0%B4%D1%80%D0%BE%20%D0%B8%20%D0%BA%D0%BE%D1%80%D0%BE%D0%BC%D1%8B%D1%81%D0%BB%D0%BE&amp;noreask=1&amp;pos=18&amp;rpt=simage&amp;lr=63&amp;uinfo=sw-1263-sh-650-fw-1038-fh-448-pd-1&amp;img_url=http://img-fotki.yandex.ru/get/3210/lar9966.1a/0_1ed5b_f01fbb3f_X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yandsearch?p=4&amp;text=%D0%BA%D0%B0%D1%80%D1%82%D0%B8%D0%BD%D0%BA%D0%B0%20%D0%BA%D0%BE%D0%BD%D1%8C%20%D1%81%20%D0%B2%D1%81%D0%B0%D0%B4%D0%BD%D0%B8%D0%BA%D0%BE%D0%BC&amp;img_url=http://upload.wikimedia.org/wikipedia/commons/3/36/Dresden_GoldenerReiter_02.jpg&amp;pos=132&amp;uinfo=sw-1263-sh-650-fw-1038-fh-448-pd-1&amp;rpt=simag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4&amp;text=%D0%BA%D0%B0%D1%80%D1%82%D0%B8%D0%BD%D0%BA%D0%B0%20%D0%B4%D0%B5%D1%82%D1%81%D0%BA%D0%BE%D0%B9%20%D0%BA%D1%80%D0%BE%D0%B2%D0%B0%D1%82%D0%B8&amp;img_url=http://img3.imgbb.ru/e/f/8/ef878cc0085173d1a32170166899060a.jpg&amp;pos=440&amp;uinfo=sw-1263-sh-650-fw-1038-fh-448-pd-1&amp;rpt=simage" TargetMode="External"/><Relationship Id="rId2" Type="http://schemas.openxmlformats.org/officeDocument/2006/relationships/hyperlink" Target="http://images.yandex.ru/yandsearch?p=3&amp;text=%D0%BA%D0%B0%D1%80%D1%82%D0%B8%D0%BD%D0%BA%D0%B0%20%D0%B8%D0%B7%D0%B3%D0%BE%D1%80%D0%BE%D0%B4%D1%8C&amp;img_url=http://omsk.barahla.net/images/photo/2/20120201/3914876/132810901118380600.jpg&amp;pos=92&amp;uinfo=sw-1263-sh-650-fw-1038-fh-448-pd-1&amp;rpt=sima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6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http://screenshots.etvnet.com/000/331/813/b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3025" y="-6350"/>
            <a:ext cx="90773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714375" y="285750"/>
            <a:ext cx="7358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00075" algn="l"/>
              </a:tabLst>
            </a:pPr>
            <a:r>
              <a:rPr lang="ru-RU" sz="4000" i="1">
                <a:ea typeface="Times New Roman" pitchFamily="18" charset="0"/>
                <a:cs typeface="Arial" charset="0"/>
              </a:rPr>
              <a:t>в) Семь братьев, годами равные, именами  разные.</a:t>
            </a:r>
            <a:r>
              <a:rPr lang="ru-RU" sz="4000">
                <a:ea typeface="Times New Roman" pitchFamily="18" charset="0"/>
                <a:cs typeface="Arial" charset="0"/>
              </a:rPr>
              <a:t>	</a:t>
            </a:r>
          </a:p>
        </p:txBody>
      </p:sp>
      <p:pic>
        <p:nvPicPr>
          <p:cNvPr id="33794" name="Picture 2" descr="http://cs10559.vkontakte.ru/u97566946/-14/x_6dbcae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00188"/>
            <a:ext cx="73580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8858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00075" algn="l"/>
              </a:tabLst>
            </a:pPr>
            <a:r>
              <a:rPr lang="ru-RU" sz="4000" i="1">
                <a:ea typeface="Times New Roman" pitchFamily="18" charset="0"/>
                <a:cs typeface="Arial" charset="0"/>
              </a:rPr>
              <a:t>г) Шесть ног, а бежит не быстрее, чем на четырёх. </a:t>
            </a:r>
            <a:endParaRPr lang="ru-RU" sz="4000"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 descr="http://www.uadream.com/upload/iblock/b6d/Goldener-Rei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600075" algn="l"/>
              </a:tabLst>
            </a:pPr>
            <a:r>
              <a:rPr lang="ru-RU" sz="4000" i="1">
                <a:ea typeface="Times New Roman" pitchFamily="18" charset="0"/>
                <a:cs typeface="Arial" charset="0"/>
              </a:rPr>
              <a:t>д) Два раза родится, а один раз умирает</a:t>
            </a:r>
          </a:p>
        </p:txBody>
      </p:sp>
      <p:pic>
        <p:nvPicPr>
          <p:cNvPr id="24578" name="Picture 2" descr="http://addfun.ru/uploads/posts/2009-08/1250156712-fotopodborka-pjatnicy-104-foto_AddFun.ru_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357313"/>
            <a:ext cx="73580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00075" algn="l"/>
              </a:tabLst>
            </a:pPr>
            <a:r>
              <a:rPr lang="ru-RU" sz="4000" i="1">
                <a:ea typeface="Times New Roman" pitchFamily="18" charset="0"/>
                <a:cs typeface="Arial" charset="0"/>
              </a:rPr>
              <a:t>е) Сто один брат и все в один ряд. Вместе связаны стоят. </a:t>
            </a:r>
          </a:p>
        </p:txBody>
      </p:sp>
      <p:pic>
        <p:nvPicPr>
          <p:cNvPr id="25602" name="Picture 2" descr="http://oq.ucoz.ru/_ph/5/2/167383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14500"/>
            <a:ext cx="721518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0" y="357188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00075" algn="l"/>
              </a:tabLst>
            </a:pPr>
            <a:r>
              <a:rPr lang="ru-RU" sz="4000" i="1">
                <a:ea typeface="Times New Roman" pitchFamily="18" charset="0"/>
                <a:cs typeface="Arial" charset="0"/>
              </a:rPr>
              <a:t>ж) Четыре ноги, а не зверь. Есть перья, да не птица.  </a:t>
            </a:r>
          </a:p>
        </p:txBody>
      </p:sp>
      <p:pic>
        <p:nvPicPr>
          <p:cNvPr id="35842" name="Picture 2" descr="http://real-baby.ru/data/big/008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571625"/>
            <a:ext cx="7143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57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00075" algn="l"/>
              </a:tabLst>
            </a:pPr>
            <a:r>
              <a:rPr lang="ru-RU" sz="4000" i="1">
                <a:ea typeface="Times New Roman" pitchFamily="18" charset="0"/>
                <a:cs typeface="Arial" charset="0"/>
              </a:rPr>
              <a:t>з) Что имеет два конца, но не имеет начала? </a:t>
            </a:r>
            <a:endParaRPr lang="ru-RU" sz="4000">
              <a:ea typeface="Times New Roman" pitchFamily="18" charset="0"/>
              <a:cs typeface="Arial" charset="0"/>
            </a:endParaRPr>
          </a:p>
        </p:txBody>
      </p:sp>
      <p:pic>
        <p:nvPicPr>
          <p:cNvPr id="34818" name="Picture 2" descr="http://www.examiner.com/images/blog/EXID35852/images/scissors_2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714500"/>
            <a:ext cx="5000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357188" y="6215063"/>
            <a:ext cx="571500" cy="357187"/>
          </a:xfrm>
          <a:prstGeom prst="actionButtonBackPrevious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5"/>
          <p:cNvSpPr>
            <a:spLocks noChangeArrowheads="1"/>
          </p:cNvSpPr>
          <p:nvPr/>
        </p:nvSpPr>
        <p:spPr bwMode="auto">
          <a:xfrm>
            <a:off x="214313" y="8572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2413">
              <a:tabLst>
                <a:tab pos="2543175" algn="l"/>
                <a:tab pos="2600325" algn="l"/>
              </a:tabLst>
            </a:pPr>
            <a:r>
              <a:rPr lang="ru-RU" sz="3200" b="1">
                <a:ea typeface="Times New Roman" pitchFamily="18" charset="0"/>
                <a:cs typeface="Arial" charset="0"/>
              </a:rPr>
              <a:t>3.Сколько квадратов и сколько треугольников на данном рисунке.</a:t>
            </a:r>
            <a:endParaRPr lang="ru-RU" sz="3200">
              <a:ea typeface="Times New Roman" pitchFamily="18" charset="0"/>
              <a:cs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28688" y="5429250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(3 квадрата, </a:t>
            </a:r>
            <a:endParaRPr lang="ru-RU"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392906" y="3178969"/>
            <a:ext cx="1857375" cy="928688"/>
          </a:xfrm>
          <a:prstGeom prst="triangle">
            <a:avLst>
              <a:gd name="adj" fmla="val 521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800000">
            <a:off x="857250" y="2714625"/>
            <a:ext cx="1928813" cy="928688"/>
          </a:xfrm>
          <a:prstGeom prst="triangle">
            <a:avLst>
              <a:gd name="adj" fmla="val 521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57250" y="3571875"/>
            <a:ext cx="1928813" cy="1000125"/>
          </a:xfrm>
          <a:prstGeom prst="triangle">
            <a:avLst>
              <a:gd name="adj" fmla="val 521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1357313" y="3143250"/>
            <a:ext cx="1857375" cy="1000125"/>
          </a:xfrm>
          <a:prstGeom prst="triangle">
            <a:avLst>
              <a:gd name="adj" fmla="val 521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>
            <a:stCxn id="17" idx="4"/>
          </p:cNvCxnSpPr>
          <p:nvPr/>
        </p:nvCxnSpPr>
        <p:spPr>
          <a:xfrm rot="16200000" flipH="1">
            <a:off x="892969" y="2678906"/>
            <a:ext cx="1857375" cy="19288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857250" y="2714625"/>
            <a:ext cx="1857375" cy="1857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Равнобедренный треугольник 27"/>
          <p:cNvSpPr/>
          <p:nvPr/>
        </p:nvSpPr>
        <p:spPr>
          <a:xfrm rot="5400000">
            <a:off x="2321719" y="3178969"/>
            <a:ext cx="1857375" cy="928687"/>
          </a:xfrm>
          <a:prstGeom prst="triangle">
            <a:avLst>
              <a:gd name="adj" fmla="val 521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0800000">
            <a:off x="2786063" y="2714625"/>
            <a:ext cx="1928812" cy="928688"/>
          </a:xfrm>
          <a:prstGeom prst="triangle">
            <a:avLst>
              <a:gd name="adj" fmla="val 521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2786063" y="3571875"/>
            <a:ext cx="1928812" cy="1000125"/>
          </a:xfrm>
          <a:prstGeom prst="triangle">
            <a:avLst>
              <a:gd name="adj" fmla="val 521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6200000">
            <a:off x="3286125" y="3143250"/>
            <a:ext cx="1857375" cy="1000125"/>
          </a:xfrm>
          <a:prstGeom prst="triangle">
            <a:avLst>
              <a:gd name="adj" fmla="val 521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>
            <a:stCxn id="29" idx="4"/>
          </p:cNvCxnSpPr>
          <p:nvPr/>
        </p:nvCxnSpPr>
        <p:spPr>
          <a:xfrm rot="16200000" flipH="1">
            <a:off x="2821781" y="2678907"/>
            <a:ext cx="1857375" cy="1928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2786063" y="2714625"/>
            <a:ext cx="1857375" cy="1857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571875" y="5429250"/>
            <a:ext cx="3827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18 треугольников)</a:t>
            </a:r>
            <a:endParaRPr lang="ru-RU" sz="3200"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1" name="Управляющая кнопка: назад 20">
            <a:hlinkClick r:id="rId2" action="ppaction://hlinksldjump" highlightClick="1"/>
          </p:cNvPr>
          <p:cNvSpPr/>
          <p:nvPr/>
        </p:nvSpPr>
        <p:spPr>
          <a:xfrm>
            <a:off x="285750" y="6215063"/>
            <a:ext cx="428625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3A1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3A13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3A13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3A13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0BCF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B45C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F5E7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764E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C764E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B45C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B45C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35B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35B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5814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5814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B45C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B45C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9654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9654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A733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A733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A733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A733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img-fotki.yandex.ru/get/5803/el-gribk.3e/0_5a4ac_1512465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214563" y="0"/>
            <a:ext cx="7286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ea typeface="Times New Roman" pitchFamily="18" charset="0"/>
                <a:cs typeface="Arial" charset="0"/>
              </a:rPr>
              <a:t>1.Исключите  лишнее слово:</a:t>
            </a:r>
          </a:p>
          <a:p>
            <a:pPr eaLnBrk="0" hangingPunct="0"/>
            <a:r>
              <a:rPr lang="ru-RU" sz="2800" b="1" i="1">
                <a:ea typeface="Times New Roman" pitchFamily="18" charset="0"/>
                <a:cs typeface="Arial" charset="0"/>
              </a:rPr>
              <a:t>АБСЦИССА,  ОРДИНАТА,  ТРЕУГОЛЬНИК,  </a:t>
            </a:r>
          </a:p>
          <a:p>
            <a:pPr eaLnBrk="0" hangingPunct="0"/>
            <a:r>
              <a:rPr lang="ru-RU" sz="2800" b="1" i="1">
                <a:ea typeface="Times New Roman" pitchFamily="18" charset="0"/>
                <a:cs typeface="Arial" charset="0"/>
              </a:rPr>
              <a:t>ОСЬ ОРДИНАТ , КООРДИНАТНАЯ ПЛОСКОСТЬ.</a:t>
            </a:r>
          </a:p>
          <a:p>
            <a:pPr eaLnBrk="0" hangingPunct="0"/>
            <a:endParaRPr lang="ru-RU" sz="2800" b="1">
              <a:ea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29000" y="5929313"/>
            <a:ext cx="356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 b="1" i="1">
                <a:ea typeface="Times New Roman" pitchFamily="18" charset="0"/>
                <a:cs typeface="Arial" charset="0"/>
              </a:rPr>
              <a:t>(треугольник)</a:t>
            </a:r>
            <a:endParaRPr lang="ru-RU" sz="3600" b="1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img-fotki.yandex.ru/get/5803/el-gribk.3e/0_5a4ac_1512465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2286000" y="0"/>
            <a:ext cx="66436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2.На улице  в  11 часов  вечера идет дождь. Можно  ли  утверждать, что через  72  часа  будет солнечная погода?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286000" y="2000250"/>
            <a:ext cx="65357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onstantia" pitchFamily="18" charset="0"/>
              </a:rPr>
              <a:t>(нет, будет тоже вечер)</a:t>
            </a:r>
            <a:endParaRPr lang="ru-RU" sz="4400">
              <a:latin typeface="Constantia" pitchFamily="18" charset="0"/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285750" y="5072063"/>
            <a:ext cx="86074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59AAF2"/>
                </a:solidFill>
                <a:ea typeface="Times New Roman" pitchFamily="18" charset="0"/>
                <a:cs typeface="Arial" charset="0"/>
              </a:rPr>
              <a:t>3.Какой знак нужно поставить между </a:t>
            </a:r>
          </a:p>
          <a:p>
            <a:r>
              <a:rPr lang="ru-RU" sz="3200" b="1">
                <a:solidFill>
                  <a:srgbClr val="59AAF2"/>
                </a:solidFill>
                <a:ea typeface="Times New Roman" pitchFamily="18" charset="0"/>
                <a:cs typeface="Arial" charset="0"/>
              </a:rPr>
              <a:t>двумя  и  тремя, чтобы получить число  </a:t>
            </a:r>
          </a:p>
          <a:p>
            <a:r>
              <a:rPr lang="ru-RU" sz="3200" b="1">
                <a:solidFill>
                  <a:srgbClr val="59AAF2"/>
                </a:solidFill>
                <a:ea typeface="Times New Roman" pitchFamily="18" charset="0"/>
                <a:cs typeface="Arial" charset="0"/>
              </a:rPr>
              <a:t>больше  двух, но  меньше трех.</a:t>
            </a:r>
          </a:p>
          <a:p>
            <a:pPr eaLnBrk="0" hangingPunct="0"/>
            <a:endParaRPr lang="ru-RU" sz="3200" b="1">
              <a:solidFill>
                <a:srgbClr val="59AAF2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0700" y="6143625"/>
            <a:ext cx="22733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.(запятую)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img-fotki.yandex.ru/get/5803/el-gribk.3e/0_5a4ac_1512465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5"/>
          <p:cNvSpPr>
            <a:spLocks noChangeArrowheads="1"/>
          </p:cNvSpPr>
          <p:nvPr/>
        </p:nvSpPr>
        <p:spPr bwMode="auto">
          <a:xfrm>
            <a:off x="2214563" y="285750"/>
            <a:ext cx="69294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nstantia" pitchFamily="18" charset="0"/>
              </a:rPr>
              <a:t>4.Назовите автора учебника «Математика  6», который изучаете.</a:t>
            </a:r>
          </a:p>
        </p:txBody>
      </p:sp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2357438" y="1428750"/>
            <a:ext cx="6572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nstantia" pitchFamily="18" charset="0"/>
              </a:rPr>
              <a:t>5.Что больше: произведение или сумма чисел от  -5 до  5 ?</a:t>
            </a: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285720" y="6072206"/>
            <a:ext cx="500066" cy="357190"/>
          </a:xfrm>
          <a:prstGeom prst="actionButtonBackPrevious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38" y="928688"/>
            <a:ext cx="80724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ea typeface="Times New Roman" pitchFamily="18" charset="0"/>
                <a:cs typeface="Arial" charset="0"/>
              </a:rPr>
              <a:t>Тема урока: Обобщающий урок-игра « Путешествие  с паровозиком»</a:t>
            </a:r>
          </a:p>
          <a:p>
            <a:pPr algn="ctr"/>
            <a:r>
              <a:rPr lang="ru-RU" sz="2400" b="1">
                <a:ea typeface="Times New Roman" pitchFamily="18" charset="0"/>
                <a:cs typeface="Arial" charset="0"/>
              </a:rPr>
              <a:t> за курс 6 класса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algn="ctr"/>
            <a:endParaRPr lang="ru-RU" sz="2400" b="1">
              <a:ea typeface="Times New Roman" pitchFamily="18" charset="0"/>
              <a:cs typeface="Arial" charset="0"/>
            </a:endParaRPr>
          </a:p>
          <a:p>
            <a:pPr algn="r"/>
            <a:endParaRPr lang="ru-RU" sz="2400" b="1">
              <a:ea typeface="Times New Roman" pitchFamily="18" charset="0"/>
              <a:cs typeface="Arial" charset="0"/>
            </a:endParaRPr>
          </a:p>
          <a:p>
            <a:pPr algn="r"/>
            <a:endParaRPr lang="ru-RU" sz="2400" b="1">
              <a:ea typeface="Times New Roman" pitchFamily="18" charset="0"/>
              <a:cs typeface="Arial" charset="0"/>
            </a:endParaRPr>
          </a:p>
          <a:p>
            <a:pPr algn="r"/>
            <a:endParaRPr lang="ru-RU" sz="2400" b="1">
              <a:ea typeface="Times New Roman" pitchFamily="18" charset="0"/>
              <a:cs typeface="Arial" charset="0"/>
            </a:endParaRPr>
          </a:p>
          <a:p>
            <a:pPr algn="r"/>
            <a:endParaRPr lang="ru-RU" sz="2400" b="1">
              <a:ea typeface="Times New Roman" pitchFamily="18" charset="0"/>
              <a:cs typeface="Arial" charset="0"/>
            </a:endParaRPr>
          </a:p>
          <a:p>
            <a:pPr algn="r"/>
            <a:endParaRPr lang="ru-RU" sz="2400" b="1">
              <a:ea typeface="Times New Roman" pitchFamily="18" charset="0"/>
              <a:cs typeface="Arial" charset="0"/>
            </a:endParaRPr>
          </a:p>
          <a:p>
            <a:pPr algn="r"/>
            <a:endParaRPr lang="ru-RU" sz="2400" b="1">
              <a:ea typeface="Times New Roman" pitchFamily="18" charset="0"/>
              <a:cs typeface="Arial" charset="0"/>
            </a:endParaRPr>
          </a:p>
          <a:p>
            <a:pPr algn="r"/>
            <a:r>
              <a:rPr lang="ru-RU" sz="2400" b="1">
                <a:ea typeface="Times New Roman" pitchFamily="18" charset="0"/>
                <a:cs typeface="Arial" charset="0"/>
              </a:rPr>
              <a:t>Слеменева Нина Ярославовна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algn="r" eaLnBrk="0" hangingPunct="0"/>
            <a:r>
              <a:rPr lang="ru-RU" sz="2400" b="1">
                <a:ea typeface="Times New Roman" pitchFamily="18" charset="0"/>
                <a:cs typeface="Arial" charset="0"/>
              </a:rPr>
              <a:t>Учитель математики и информатики</a:t>
            </a:r>
            <a:endParaRPr lang="ru-RU" sz="2400">
              <a:ea typeface="Times New Roman" pitchFamily="18" charset="0"/>
              <a:cs typeface="Arial" charset="0"/>
            </a:endParaRPr>
          </a:p>
          <a:p>
            <a:pPr algn="r" eaLnBrk="0" hangingPunct="0"/>
            <a:r>
              <a:rPr lang="ru-RU" sz="2400" b="1">
                <a:ea typeface="Times New Roman" pitchFamily="18" charset="0"/>
                <a:cs typeface="Arial" charset="0"/>
              </a:rPr>
              <a:t>МКУ Солонецкая СОШ Нижнеудинского района</a:t>
            </a:r>
            <a:endParaRPr lang="ru-RU" sz="2400"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 descr="http://cliplive.ru/content/2012/10/31/parovozik-iz-romashkovo_1_medium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357563" y="2428875"/>
            <a:ext cx="21717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30"/>
          <p:cNvSpPr>
            <a:spLocks noChangeArrowheads="1"/>
          </p:cNvSpPr>
          <p:nvPr/>
        </p:nvSpPr>
        <p:spPr bwMode="auto">
          <a:xfrm>
            <a:off x="0" y="1000125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nstantia" pitchFamily="18" charset="0"/>
              </a:rPr>
              <a:t>По данным  координатам  точек  нарисуйте  рисунок на  координатной  плоскости:</a:t>
            </a:r>
          </a:p>
        </p:txBody>
      </p:sp>
      <p:pic>
        <p:nvPicPr>
          <p:cNvPr id="1028" name="Прямоугольник 3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158750"/>
            <a:ext cx="76311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5905500"/>
            <a:ext cx="1174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034" name="Rectangle 15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036" name="Rectangle 17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037" name="Rectangle 18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038" name="Rectangle 19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039" name="Rectangle 20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040" name="Rectangle 21"/>
          <p:cNvSpPr>
            <a:spLocks noChangeArrowheads="1"/>
          </p:cNvSpPr>
          <p:nvPr/>
        </p:nvSpPr>
        <p:spPr bwMode="auto">
          <a:xfrm>
            <a:off x="0" y="414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43063" y="2143125"/>
          <a:ext cx="4929187" cy="4675188"/>
        </p:xfrm>
        <a:graphic>
          <a:graphicData uri="http://schemas.openxmlformats.org/presentationml/2006/ole">
            <p:oleObj spid="_x0000_s1026" name="Формула" r:id="rId5" imgW="1460160" imgH="1803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42"/>
          <p:cNvGrpSpPr>
            <a:grpSpLocks/>
          </p:cNvGrpSpPr>
          <p:nvPr/>
        </p:nvGrpSpPr>
        <p:grpSpPr bwMode="auto">
          <a:xfrm>
            <a:off x="0" y="285750"/>
            <a:ext cx="9144000" cy="6572250"/>
            <a:chOff x="288" y="695"/>
            <a:chExt cx="5205" cy="3385"/>
          </a:xfrm>
        </p:grpSpPr>
        <p:sp>
          <p:nvSpPr>
            <p:cNvPr id="35070" name="Line 3"/>
            <p:cNvSpPr>
              <a:spLocks noChangeShapeType="1"/>
            </p:cNvSpPr>
            <p:nvPr/>
          </p:nvSpPr>
          <p:spPr bwMode="auto">
            <a:xfrm>
              <a:off x="294" y="2394"/>
              <a:ext cx="5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071" name="Group 8"/>
            <p:cNvGrpSpPr>
              <a:grpSpLocks/>
            </p:cNvGrpSpPr>
            <p:nvPr/>
          </p:nvGrpSpPr>
          <p:grpSpPr bwMode="auto">
            <a:xfrm>
              <a:off x="1589" y="695"/>
              <a:ext cx="1300" cy="3385"/>
              <a:chOff x="2200" y="2450"/>
              <a:chExt cx="840" cy="2520"/>
            </a:xfrm>
          </p:grpSpPr>
          <p:grpSp>
            <p:nvGrpSpPr>
              <p:cNvPr id="35227" name="Group 9"/>
              <p:cNvGrpSpPr>
                <a:grpSpLocks/>
              </p:cNvGrpSpPr>
              <p:nvPr/>
            </p:nvGrpSpPr>
            <p:grpSpPr bwMode="auto">
              <a:xfrm>
                <a:off x="2200" y="2450"/>
                <a:ext cx="420" cy="2520"/>
                <a:chOff x="2200" y="2450"/>
                <a:chExt cx="420" cy="2520"/>
              </a:xfrm>
            </p:grpSpPr>
            <p:sp>
              <p:nvSpPr>
                <p:cNvPr id="35253" name="Rectangle 10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54" name="Rectangle 11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55" name="Rectangle 12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56" name="Rectangle 13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57" name="Rectangle 14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58" name="Rectangle 15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59" name="Rectangle 16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60" name="Rectangle 17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61" name="Rectangle 18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62" name="Rectangle 19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63" name="Rectangle 20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64" name="Rectangle 21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65" name="Rectangle 22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66" name="Rectangle 23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67" name="Rectangle 24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68" name="Rectangle 25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69" name="Rectangle 26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7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7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72" name="Rectangle 29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73" name="Rectangle 30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74" name="Rectangle 31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75" name="Rectangle 32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76" name="Rectangle 33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5228" name="Group 34"/>
              <p:cNvGrpSpPr>
                <a:grpSpLocks/>
              </p:cNvGrpSpPr>
              <p:nvPr/>
            </p:nvGrpSpPr>
            <p:grpSpPr bwMode="auto">
              <a:xfrm>
                <a:off x="2620" y="2450"/>
                <a:ext cx="420" cy="2520"/>
                <a:chOff x="2200" y="2450"/>
                <a:chExt cx="420" cy="2520"/>
              </a:xfrm>
            </p:grpSpPr>
            <p:sp>
              <p:nvSpPr>
                <p:cNvPr id="35229" name="Rectangle 35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30" name="Rectangle 36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31" name="Rectangle 37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32" name="Rectangle 38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33" name="Rectangle 39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34" name="Rectangle 40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35" name="Rectangle 41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36" name="Rectangle 42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37" name="Rectangle 43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38" name="Rectangle 44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39" name="Rectangle 45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40" name="Rectangle 46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41" name="Rectangle 47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42" name="Rectangle 48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43" name="Rectangle 49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44" name="Rectangle 50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45" name="Rectangle 51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46" name="Rectangle 52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47" name="Rectangle 53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48" name="Rectangle 54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49" name="Rectangle 55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50" name="Rectangle 56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51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252" name="Rectangle 58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</p:grpSp>
        <p:grpSp>
          <p:nvGrpSpPr>
            <p:cNvPr id="35072" name="Group 59"/>
            <p:cNvGrpSpPr>
              <a:grpSpLocks/>
            </p:cNvGrpSpPr>
            <p:nvPr/>
          </p:nvGrpSpPr>
          <p:grpSpPr bwMode="auto">
            <a:xfrm>
              <a:off x="288" y="695"/>
              <a:ext cx="5205" cy="3385"/>
              <a:chOff x="2200" y="2450"/>
              <a:chExt cx="3360" cy="2520"/>
            </a:xfrm>
          </p:grpSpPr>
          <p:grpSp>
            <p:nvGrpSpPr>
              <p:cNvPr id="35074" name="Group 60"/>
              <p:cNvGrpSpPr>
                <a:grpSpLocks/>
              </p:cNvGrpSpPr>
              <p:nvPr/>
            </p:nvGrpSpPr>
            <p:grpSpPr bwMode="auto">
              <a:xfrm>
                <a:off x="2200" y="2450"/>
                <a:ext cx="840" cy="2520"/>
                <a:chOff x="2200" y="2450"/>
                <a:chExt cx="840" cy="2520"/>
              </a:xfrm>
            </p:grpSpPr>
            <p:grpSp>
              <p:nvGrpSpPr>
                <p:cNvPr id="35177" name="Group 61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5203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04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05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06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07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0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0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10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1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1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13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1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1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16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17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18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1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20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21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22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23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24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25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26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5178" name="Group 86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5179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80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8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8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83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8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8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8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87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88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8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9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91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92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93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94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95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96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97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98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9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00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01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02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35075" name="Group 111"/>
              <p:cNvGrpSpPr>
                <a:grpSpLocks/>
              </p:cNvGrpSpPr>
              <p:nvPr/>
            </p:nvGrpSpPr>
            <p:grpSpPr bwMode="auto">
              <a:xfrm>
                <a:off x="3880" y="2450"/>
                <a:ext cx="840" cy="2520"/>
                <a:chOff x="2200" y="2450"/>
                <a:chExt cx="840" cy="2520"/>
              </a:xfrm>
            </p:grpSpPr>
            <p:grpSp>
              <p:nvGrpSpPr>
                <p:cNvPr id="35127" name="Group 112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5153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54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55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56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5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5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59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6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61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6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63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64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65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6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67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68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69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70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71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72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73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74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75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76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5128" name="Group 137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5129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30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3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3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33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34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35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36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37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38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39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40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41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4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43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4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4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4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47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48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49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50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51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52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35076" name="Group 162"/>
              <p:cNvGrpSpPr>
                <a:grpSpLocks/>
              </p:cNvGrpSpPr>
              <p:nvPr/>
            </p:nvGrpSpPr>
            <p:grpSpPr bwMode="auto">
              <a:xfrm>
                <a:off x="4720" y="2450"/>
                <a:ext cx="840" cy="2520"/>
                <a:chOff x="2200" y="2450"/>
                <a:chExt cx="840" cy="2520"/>
              </a:xfrm>
            </p:grpSpPr>
            <p:grpSp>
              <p:nvGrpSpPr>
                <p:cNvPr id="35077" name="Group 163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510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04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05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06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0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08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09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10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11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12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13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14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15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16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17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18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19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20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21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22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23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24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25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26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5078" name="Group 188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5079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80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81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82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83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84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85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86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87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88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89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90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91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92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93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94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95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96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97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98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99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00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01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102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sp>
          <p:nvSpPr>
            <p:cNvPr id="35073" name="Line 213"/>
            <p:cNvSpPr>
              <a:spLocks noChangeShapeType="1"/>
            </p:cNvSpPr>
            <p:nvPr/>
          </p:nvSpPr>
          <p:spPr bwMode="auto">
            <a:xfrm flipV="1">
              <a:off x="2890" y="708"/>
              <a:ext cx="0" cy="33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7" name="Овал 426"/>
          <p:cNvSpPr/>
          <p:nvPr/>
        </p:nvSpPr>
        <p:spPr>
          <a:xfrm>
            <a:off x="6215063" y="1857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8" name="Овал 427"/>
          <p:cNvSpPr/>
          <p:nvPr/>
        </p:nvSpPr>
        <p:spPr>
          <a:xfrm>
            <a:off x="4500563" y="1857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9" name="Овал 428"/>
          <p:cNvSpPr/>
          <p:nvPr/>
        </p:nvSpPr>
        <p:spPr>
          <a:xfrm>
            <a:off x="278606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" name="Овал 429"/>
          <p:cNvSpPr/>
          <p:nvPr/>
        </p:nvSpPr>
        <p:spPr>
          <a:xfrm>
            <a:off x="164306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1" name="Овал 430"/>
          <p:cNvSpPr/>
          <p:nvPr/>
        </p:nvSpPr>
        <p:spPr>
          <a:xfrm>
            <a:off x="500063" y="1357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2" name="Овал 431"/>
          <p:cNvSpPr/>
          <p:nvPr/>
        </p:nvSpPr>
        <p:spPr>
          <a:xfrm>
            <a:off x="-71438" y="1857375"/>
            <a:ext cx="142876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3" name="Овал 432"/>
          <p:cNvSpPr/>
          <p:nvPr/>
        </p:nvSpPr>
        <p:spPr>
          <a:xfrm>
            <a:off x="500063" y="2928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4" name="Овал 433"/>
          <p:cNvSpPr/>
          <p:nvPr/>
        </p:nvSpPr>
        <p:spPr>
          <a:xfrm>
            <a:off x="0" y="4071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5" name="Овал 434"/>
          <p:cNvSpPr/>
          <p:nvPr/>
        </p:nvSpPr>
        <p:spPr>
          <a:xfrm>
            <a:off x="500063" y="4572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6" name="Овал 435"/>
          <p:cNvSpPr/>
          <p:nvPr/>
        </p:nvSpPr>
        <p:spPr>
          <a:xfrm>
            <a:off x="1643063" y="3500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7" name="Овал 436"/>
          <p:cNvSpPr/>
          <p:nvPr/>
        </p:nvSpPr>
        <p:spPr>
          <a:xfrm>
            <a:off x="3929063" y="4572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4500563" y="5715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9" name="Овал 438"/>
          <p:cNvSpPr/>
          <p:nvPr/>
        </p:nvSpPr>
        <p:spPr>
          <a:xfrm>
            <a:off x="5643563" y="5715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" name="Овал 439"/>
          <p:cNvSpPr/>
          <p:nvPr/>
        </p:nvSpPr>
        <p:spPr>
          <a:xfrm>
            <a:off x="6215063" y="4572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1" name="Овал 440"/>
          <p:cNvSpPr/>
          <p:nvPr/>
        </p:nvSpPr>
        <p:spPr>
          <a:xfrm>
            <a:off x="7358063" y="4643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2" name="Овал 441"/>
          <p:cNvSpPr/>
          <p:nvPr/>
        </p:nvSpPr>
        <p:spPr>
          <a:xfrm>
            <a:off x="8501063" y="3500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3" name="Овал 442"/>
          <p:cNvSpPr/>
          <p:nvPr/>
        </p:nvSpPr>
        <p:spPr>
          <a:xfrm>
            <a:off x="735806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4" name="Овал 443"/>
          <p:cNvSpPr/>
          <p:nvPr/>
        </p:nvSpPr>
        <p:spPr>
          <a:xfrm>
            <a:off x="5643563" y="1285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5" name="Овал 444"/>
          <p:cNvSpPr/>
          <p:nvPr/>
        </p:nvSpPr>
        <p:spPr>
          <a:xfrm>
            <a:off x="2857500" y="1357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6" name="Овал 445"/>
          <p:cNvSpPr/>
          <p:nvPr/>
        </p:nvSpPr>
        <p:spPr>
          <a:xfrm>
            <a:off x="2286000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7" name="Овал 446"/>
          <p:cNvSpPr/>
          <p:nvPr/>
        </p:nvSpPr>
        <p:spPr>
          <a:xfrm>
            <a:off x="7358063" y="3500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49" name="Прямая соединительная линия 448"/>
          <p:cNvCxnSpPr/>
          <p:nvPr/>
        </p:nvCxnSpPr>
        <p:spPr>
          <a:xfrm rot="16200000" flipV="1">
            <a:off x="5377656" y="1123157"/>
            <a:ext cx="1587" cy="16129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Прямая соединительная линия 449"/>
          <p:cNvCxnSpPr>
            <a:stCxn id="428" idx="6"/>
            <a:endCxn id="429" idx="1"/>
          </p:cNvCxnSpPr>
          <p:nvPr/>
        </p:nvCxnSpPr>
        <p:spPr>
          <a:xfrm flipH="1">
            <a:off x="2806700" y="1928813"/>
            <a:ext cx="1836738" cy="5207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Прямая соединительная линия 456"/>
          <p:cNvCxnSpPr>
            <a:endCxn id="430" idx="6"/>
          </p:cNvCxnSpPr>
          <p:nvPr/>
        </p:nvCxnSpPr>
        <p:spPr>
          <a:xfrm rot="10800000">
            <a:off x="1785938" y="2500313"/>
            <a:ext cx="111283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Прямая соединительная линия 459"/>
          <p:cNvCxnSpPr>
            <a:endCxn id="431" idx="0"/>
          </p:cNvCxnSpPr>
          <p:nvPr/>
        </p:nvCxnSpPr>
        <p:spPr>
          <a:xfrm rot="10800000">
            <a:off x="571500" y="1357313"/>
            <a:ext cx="1184275" cy="1144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Прямая соединительная линия 461"/>
          <p:cNvCxnSpPr>
            <a:stCxn id="431" idx="0"/>
            <a:endCxn id="432" idx="0"/>
          </p:cNvCxnSpPr>
          <p:nvPr/>
        </p:nvCxnSpPr>
        <p:spPr>
          <a:xfrm rot="16200000" flipH="1" flipV="1">
            <a:off x="35719" y="1321594"/>
            <a:ext cx="500062" cy="571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44" name="Group 242"/>
          <p:cNvGrpSpPr>
            <a:grpSpLocks/>
          </p:cNvGrpSpPr>
          <p:nvPr/>
        </p:nvGrpSpPr>
        <p:grpSpPr bwMode="auto">
          <a:xfrm>
            <a:off x="0" y="285750"/>
            <a:ext cx="9144000" cy="6572250"/>
            <a:chOff x="288" y="695"/>
            <a:chExt cx="5205" cy="3385"/>
          </a:xfrm>
        </p:grpSpPr>
        <p:sp>
          <p:nvSpPr>
            <p:cNvPr id="34863" name="Line 3"/>
            <p:cNvSpPr>
              <a:spLocks noChangeShapeType="1"/>
            </p:cNvSpPr>
            <p:nvPr/>
          </p:nvSpPr>
          <p:spPr bwMode="auto">
            <a:xfrm>
              <a:off x="294" y="2394"/>
              <a:ext cx="5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64" name="Group 8"/>
            <p:cNvGrpSpPr>
              <a:grpSpLocks/>
            </p:cNvGrpSpPr>
            <p:nvPr/>
          </p:nvGrpSpPr>
          <p:grpSpPr bwMode="auto">
            <a:xfrm>
              <a:off x="1589" y="695"/>
              <a:ext cx="1300" cy="3385"/>
              <a:chOff x="2200" y="2450"/>
              <a:chExt cx="840" cy="2520"/>
            </a:xfrm>
          </p:grpSpPr>
          <p:grpSp>
            <p:nvGrpSpPr>
              <p:cNvPr id="35020" name="Group 9"/>
              <p:cNvGrpSpPr>
                <a:grpSpLocks/>
              </p:cNvGrpSpPr>
              <p:nvPr/>
            </p:nvGrpSpPr>
            <p:grpSpPr bwMode="auto">
              <a:xfrm>
                <a:off x="2200" y="2450"/>
                <a:ext cx="420" cy="2520"/>
                <a:chOff x="2200" y="2450"/>
                <a:chExt cx="420" cy="2520"/>
              </a:xfrm>
            </p:grpSpPr>
            <p:sp>
              <p:nvSpPr>
                <p:cNvPr id="35046" name="Rectangle 10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47" name="Rectangle 11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48" name="Rectangle 12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49" name="Rectangle 13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50" name="Rectangle 14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51" name="Rectangle 15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52" name="Rectangle 16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53" name="Rectangle 17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54" name="Rectangle 18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55" name="Rectangle 19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56" name="Rectangle 20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57" name="Rectangle 21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58" name="Rectangle 22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59" name="Rectangle 23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60" name="Rectangle 24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61" name="Rectangle 25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62" name="Rectangle 26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63" name="Rectangle 27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64" name="Rectangle 28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65" name="Rectangle 29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66" name="Rectangle 30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67" name="Rectangle 31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68" name="Rectangle 32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69" name="Rectangle 33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5021" name="Group 34"/>
              <p:cNvGrpSpPr>
                <a:grpSpLocks/>
              </p:cNvGrpSpPr>
              <p:nvPr/>
            </p:nvGrpSpPr>
            <p:grpSpPr bwMode="auto">
              <a:xfrm>
                <a:off x="2620" y="2450"/>
                <a:ext cx="420" cy="2520"/>
                <a:chOff x="2200" y="2450"/>
                <a:chExt cx="420" cy="2520"/>
              </a:xfrm>
            </p:grpSpPr>
            <p:sp>
              <p:nvSpPr>
                <p:cNvPr id="35022" name="Rectangle 35"/>
                <p:cNvSpPr>
                  <a:spLocks noChangeArrowheads="1"/>
                </p:cNvSpPr>
                <p:nvPr/>
              </p:nvSpPr>
              <p:spPr bwMode="auto">
                <a:xfrm>
                  <a:off x="220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23" name="Rectangle 36"/>
                <p:cNvSpPr>
                  <a:spLocks noChangeArrowheads="1"/>
                </p:cNvSpPr>
                <p:nvPr/>
              </p:nvSpPr>
              <p:spPr bwMode="auto">
                <a:xfrm>
                  <a:off x="220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24" name="Rectangle 37"/>
                <p:cNvSpPr>
                  <a:spLocks noChangeArrowheads="1"/>
                </p:cNvSpPr>
                <p:nvPr/>
              </p:nvSpPr>
              <p:spPr bwMode="auto">
                <a:xfrm>
                  <a:off x="220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25" name="Rectangle 38"/>
                <p:cNvSpPr>
                  <a:spLocks noChangeArrowheads="1"/>
                </p:cNvSpPr>
                <p:nvPr/>
              </p:nvSpPr>
              <p:spPr bwMode="auto">
                <a:xfrm>
                  <a:off x="2410" y="24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26" name="Rectangle 39"/>
                <p:cNvSpPr>
                  <a:spLocks noChangeArrowheads="1"/>
                </p:cNvSpPr>
                <p:nvPr/>
              </p:nvSpPr>
              <p:spPr bwMode="auto">
                <a:xfrm>
                  <a:off x="2410" y="26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27" name="Rectangle 40"/>
                <p:cNvSpPr>
                  <a:spLocks noChangeArrowheads="1"/>
                </p:cNvSpPr>
                <p:nvPr/>
              </p:nvSpPr>
              <p:spPr bwMode="auto">
                <a:xfrm>
                  <a:off x="2410" y="287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28" name="Rectangle 41"/>
                <p:cNvSpPr>
                  <a:spLocks noChangeArrowheads="1"/>
                </p:cNvSpPr>
                <p:nvPr/>
              </p:nvSpPr>
              <p:spPr bwMode="auto">
                <a:xfrm>
                  <a:off x="220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29" name="Rectangle 42"/>
                <p:cNvSpPr>
                  <a:spLocks noChangeArrowheads="1"/>
                </p:cNvSpPr>
                <p:nvPr/>
              </p:nvSpPr>
              <p:spPr bwMode="auto">
                <a:xfrm>
                  <a:off x="220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30" name="Rectangle 43"/>
                <p:cNvSpPr>
                  <a:spLocks noChangeArrowheads="1"/>
                </p:cNvSpPr>
                <p:nvPr/>
              </p:nvSpPr>
              <p:spPr bwMode="auto">
                <a:xfrm>
                  <a:off x="220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31" name="Rectangle 44"/>
                <p:cNvSpPr>
                  <a:spLocks noChangeArrowheads="1"/>
                </p:cNvSpPr>
                <p:nvPr/>
              </p:nvSpPr>
              <p:spPr bwMode="auto">
                <a:xfrm>
                  <a:off x="220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32" name="Rectangle 45"/>
                <p:cNvSpPr>
                  <a:spLocks noChangeArrowheads="1"/>
                </p:cNvSpPr>
                <p:nvPr/>
              </p:nvSpPr>
              <p:spPr bwMode="auto">
                <a:xfrm>
                  <a:off x="2410" y="308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33" name="Rectangle 46"/>
                <p:cNvSpPr>
                  <a:spLocks noChangeArrowheads="1"/>
                </p:cNvSpPr>
                <p:nvPr/>
              </p:nvSpPr>
              <p:spPr bwMode="auto">
                <a:xfrm>
                  <a:off x="2410" y="329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34" name="Rectangle 47"/>
                <p:cNvSpPr>
                  <a:spLocks noChangeArrowheads="1"/>
                </p:cNvSpPr>
                <p:nvPr/>
              </p:nvSpPr>
              <p:spPr bwMode="auto">
                <a:xfrm>
                  <a:off x="2410" y="350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35" name="Rectangle 48"/>
                <p:cNvSpPr>
                  <a:spLocks noChangeArrowheads="1"/>
                </p:cNvSpPr>
                <p:nvPr/>
              </p:nvSpPr>
              <p:spPr bwMode="auto">
                <a:xfrm>
                  <a:off x="2410" y="371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36" name="Rectangle 49"/>
                <p:cNvSpPr>
                  <a:spLocks noChangeArrowheads="1"/>
                </p:cNvSpPr>
                <p:nvPr/>
              </p:nvSpPr>
              <p:spPr bwMode="auto">
                <a:xfrm>
                  <a:off x="220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37" name="Rectangle 50"/>
                <p:cNvSpPr>
                  <a:spLocks noChangeArrowheads="1"/>
                </p:cNvSpPr>
                <p:nvPr/>
              </p:nvSpPr>
              <p:spPr bwMode="auto">
                <a:xfrm>
                  <a:off x="220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38" name="Rectangle 51"/>
                <p:cNvSpPr>
                  <a:spLocks noChangeArrowheads="1"/>
                </p:cNvSpPr>
                <p:nvPr/>
              </p:nvSpPr>
              <p:spPr bwMode="auto">
                <a:xfrm>
                  <a:off x="220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39" name="Rectangle 52"/>
                <p:cNvSpPr>
                  <a:spLocks noChangeArrowheads="1"/>
                </p:cNvSpPr>
                <p:nvPr/>
              </p:nvSpPr>
              <p:spPr bwMode="auto">
                <a:xfrm>
                  <a:off x="220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40" name="Rectangle 53"/>
                <p:cNvSpPr>
                  <a:spLocks noChangeArrowheads="1"/>
                </p:cNvSpPr>
                <p:nvPr/>
              </p:nvSpPr>
              <p:spPr bwMode="auto">
                <a:xfrm>
                  <a:off x="220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41" name="Rectangle 54"/>
                <p:cNvSpPr>
                  <a:spLocks noChangeArrowheads="1"/>
                </p:cNvSpPr>
                <p:nvPr/>
              </p:nvSpPr>
              <p:spPr bwMode="auto">
                <a:xfrm>
                  <a:off x="2410" y="392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42" name="Rectangle 55"/>
                <p:cNvSpPr>
                  <a:spLocks noChangeArrowheads="1"/>
                </p:cNvSpPr>
                <p:nvPr/>
              </p:nvSpPr>
              <p:spPr bwMode="auto">
                <a:xfrm>
                  <a:off x="2410" y="413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43" name="Rectangle 56"/>
                <p:cNvSpPr>
                  <a:spLocks noChangeArrowheads="1"/>
                </p:cNvSpPr>
                <p:nvPr/>
              </p:nvSpPr>
              <p:spPr bwMode="auto">
                <a:xfrm>
                  <a:off x="2410" y="434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44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0" y="455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  <p:sp>
              <p:nvSpPr>
                <p:cNvPr id="35045" name="Rectangle 58"/>
                <p:cNvSpPr>
                  <a:spLocks noChangeArrowheads="1"/>
                </p:cNvSpPr>
                <p:nvPr/>
              </p:nvSpPr>
              <p:spPr bwMode="auto">
                <a:xfrm>
                  <a:off x="2410" y="4760"/>
                  <a:ext cx="210" cy="21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</p:grpSp>
        <p:grpSp>
          <p:nvGrpSpPr>
            <p:cNvPr id="34865" name="Group 59"/>
            <p:cNvGrpSpPr>
              <a:grpSpLocks/>
            </p:cNvGrpSpPr>
            <p:nvPr/>
          </p:nvGrpSpPr>
          <p:grpSpPr bwMode="auto">
            <a:xfrm>
              <a:off x="287" y="695"/>
              <a:ext cx="5205" cy="3385"/>
              <a:chOff x="2200" y="2450"/>
              <a:chExt cx="3360" cy="2520"/>
            </a:xfrm>
          </p:grpSpPr>
          <p:grpSp>
            <p:nvGrpSpPr>
              <p:cNvPr id="34867" name="Group 60"/>
              <p:cNvGrpSpPr>
                <a:grpSpLocks/>
              </p:cNvGrpSpPr>
              <p:nvPr/>
            </p:nvGrpSpPr>
            <p:grpSpPr bwMode="auto">
              <a:xfrm>
                <a:off x="2200" y="2450"/>
                <a:ext cx="840" cy="2520"/>
                <a:chOff x="2200" y="2450"/>
                <a:chExt cx="840" cy="2520"/>
              </a:xfrm>
            </p:grpSpPr>
            <p:grpSp>
              <p:nvGrpSpPr>
                <p:cNvPr id="34970" name="Group 61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499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9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98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99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0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0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02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03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04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05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06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07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0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0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10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11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12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13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1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1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1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1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18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5019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4971" name="Group 86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497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7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74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7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76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77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7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7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80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81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8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8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84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85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86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87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88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89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90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91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92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93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94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95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34868" name="Group 111"/>
              <p:cNvGrpSpPr>
                <a:grpSpLocks/>
              </p:cNvGrpSpPr>
              <p:nvPr/>
            </p:nvGrpSpPr>
            <p:grpSpPr bwMode="auto">
              <a:xfrm>
                <a:off x="3880" y="2450"/>
                <a:ext cx="840" cy="2520"/>
                <a:chOff x="2200" y="2450"/>
                <a:chExt cx="840" cy="2520"/>
              </a:xfrm>
            </p:grpSpPr>
            <p:grpSp>
              <p:nvGrpSpPr>
                <p:cNvPr id="34920" name="Group 112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4946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47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48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49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5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51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52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53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54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55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56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57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58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59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6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61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62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63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64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65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66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67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68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69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4921" name="Group 137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4922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23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24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25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26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27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28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29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3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31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32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3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34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35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36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37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38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39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40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41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42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43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44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45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34869" name="Group 162"/>
              <p:cNvGrpSpPr>
                <a:grpSpLocks/>
              </p:cNvGrpSpPr>
              <p:nvPr/>
            </p:nvGrpSpPr>
            <p:grpSpPr bwMode="auto">
              <a:xfrm>
                <a:off x="4720" y="2450"/>
                <a:ext cx="840" cy="2520"/>
                <a:chOff x="2200" y="2450"/>
                <a:chExt cx="840" cy="2520"/>
              </a:xfrm>
            </p:grpSpPr>
            <p:grpSp>
              <p:nvGrpSpPr>
                <p:cNvPr id="34870" name="Group 163"/>
                <p:cNvGrpSpPr>
                  <a:grpSpLocks/>
                </p:cNvGrpSpPr>
                <p:nvPr/>
              </p:nvGrpSpPr>
              <p:grpSpPr bwMode="auto">
                <a:xfrm>
                  <a:off x="220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4896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97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98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99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00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01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02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0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04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05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06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0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08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09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10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11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12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13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14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15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16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17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18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19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34871" name="Group 188"/>
                <p:cNvGrpSpPr>
                  <a:grpSpLocks/>
                </p:cNvGrpSpPr>
                <p:nvPr/>
              </p:nvGrpSpPr>
              <p:grpSpPr bwMode="auto">
                <a:xfrm>
                  <a:off x="2620" y="2450"/>
                  <a:ext cx="420" cy="2520"/>
                  <a:chOff x="2200" y="2450"/>
                  <a:chExt cx="420" cy="2520"/>
                </a:xfrm>
              </p:grpSpPr>
              <p:sp>
                <p:nvSpPr>
                  <p:cNvPr id="34872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73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74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75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4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76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6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77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287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78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79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80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81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82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08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83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29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84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50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85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71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86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87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88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89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90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91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392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92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13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93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34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94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55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95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4760"/>
                    <a:ext cx="210" cy="21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</p:grpSp>
          </p:grpSp>
        </p:grpSp>
        <p:sp>
          <p:nvSpPr>
            <p:cNvPr id="34866" name="Line 213"/>
            <p:cNvSpPr>
              <a:spLocks noChangeShapeType="1"/>
            </p:cNvSpPr>
            <p:nvPr/>
          </p:nvSpPr>
          <p:spPr bwMode="auto">
            <a:xfrm flipV="1">
              <a:off x="2890" y="708"/>
              <a:ext cx="0" cy="33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675" name="Прямая соединительная линия 674"/>
          <p:cNvCxnSpPr/>
          <p:nvPr/>
        </p:nvCxnSpPr>
        <p:spPr>
          <a:xfrm rot="16200000" flipV="1">
            <a:off x="-285750" y="2143125"/>
            <a:ext cx="1143000" cy="571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Прямая соединительная линия 676"/>
          <p:cNvCxnSpPr/>
          <p:nvPr/>
        </p:nvCxnSpPr>
        <p:spPr>
          <a:xfrm rot="10800000" flipV="1">
            <a:off x="500063" y="3571875"/>
            <a:ext cx="1214437" cy="10715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Прямая соединительная линия 678"/>
          <p:cNvCxnSpPr/>
          <p:nvPr/>
        </p:nvCxnSpPr>
        <p:spPr>
          <a:xfrm rot="5400000">
            <a:off x="-224631" y="3225006"/>
            <a:ext cx="1092200" cy="6429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Прямая соединительная линия 680"/>
          <p:cNvCxnSpPr/>
          <p:nvPr/>
        </p:nvCxnSpPr>
        <p:spPr>
          <a:xfrm rot="16200000" flipV="1">
            <a:off x="0" y="4071938"/>
            <a:ext cx="571500" cy="571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Прямая соединительная линия 684"/>
          <p:cNvCxnSpPr/>
          <p:nvPr/>
        </p:nvCxnSpPr>
        <p:spPr>
          <a:xfrm rot="10800000">
            <a:off x="1714500" y="3571875"/>
            <a:ext cx="2286000" cy="10715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Прямая соединительная линия 686"/>
          <p:cNvCxnSpPr/>
          <p:nvPr/>
        </p:nvCxnSpPr>
        <p:spPr>
          <a:xfrm rot="16200000" flipV="1">
            <a:off x="3714750" y="4929188"/>
            <a:ext cx="1143000" cy="571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Прямая соединительная линия 688"/>
          <p:cNvCxnSpPr/>
          <p:nvPr/>
        </p:nvCxnSpPr>
        <p:spPr>
          <a:xfrm rot="10800000">
            <a:off x="4500563" y="5786438"/>
            <a:ext cx="121443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Прямая соединительная линия 691"/>
          <p:cNvCxnSpPr/>
          <p:nvPr/>
        </p:nvCxnSpPr>
        <p:spPr>
          <a:xfrm rot="5400000">
            <a:off x="5418932" y="4939506"/>
            <a:ext cx="1092200" cy="6429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Прямая соединительная линия 692"/>
          <p:cNvCxnSpPr/>
          <p:nvPr/>
        </p:nvCxnSpPr>
        <p:spPr>
          <a:xfrm rot="10800000">
            <a:off x="6286500" y="4643438"/>
            <a:ext cx="121443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Прямая соединительная линия 693"/>
          <p:cNvCxnSpPr/>
          <p:nvPr/>
        </p:nvCxnSpPr>
        <p:spPr>
          <a:xfrm rot="10800000" flipV="1">
            <a:off x="7307263" y="3571875"/>
            <a:ext cx="1265237" cy="1092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Прямая соединительная линия 695"/>
          <p:cNvCxnSpPr/>
          <p:nvPr/>
        </p:nvCxnSpPr>
        <p:spPr>
          <a:xfrm rot="10800000">
            <a:off x="7429500" y="2500313"/>
            <a:ext cx="1143000" cy="10715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Прямая соединительная линия 698"/>
          <p:cNvCxnSpPr/>
          <p:nvPr/>
        </p:nvCxnSpPr>
        <p:spPr>
          <a:xfrm rot="10800000">
            <a:off x="6286500" y="1928813"/>
            <a:ext cx="1143000" cy="571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Прямая соединительная линия 704"/>
          <p:cNvCxnSpPr/>
          <p:nvPr/>
        </p:nvCxnSpPr>
        <p:spPr>
          <a:xfrm rot="16200000" flipV="1">
            <a:off x="5715000" y="1357313"/>
            <a:ext cx="642937" cy="6429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Прямая соединительная линия 914"/>
          <p:cNvCxnSpPr/>
          <p:nvPr/>
        </p:nvCxnSpPr>
        <p:spPr>
          <a:xfrm rot="10800000">
            <a:off x="2857500" y="1357313"/>
            <a:ext cx="285750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Прямая соединительная линия 916"/>
          <p:cNvCxnSpPr>
            <a:endCxn id="446" idx="1"/>
          </p:cNvCxnSpPr>
          <p:nvPr/>
        </p:nvCxnSpPr>
        <p:spPr>
          <a:xfrm rot="5400000">
            <a:off x="2071688" y="1592263"/>
            <a:ext cx="1092200" cy="6223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Управляющая кнопка: назад 458">
            <a:hlinkClick r:id="rId2" action="ppaction://hlinksldjump" highlightClick="1"/>
          </p:cNvPr>
          <p:cNvSpPr/>
          <p:nvPr/>
        </p:nvSpPr>
        <p:spPr>
          <a:xfrm>
            <a:off x="0" y="6286520"/>
            <a:ext cx="571472" cy="357190"/>
          </a:xfrm>
          <a:prstGeom prst="actionButtonBackPrevious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30163"/>
            <a:ext cx="89058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071563"/>
            <a:ext cx="74295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ea typeface="Times New Roman" pitchFamily="18" charset="0"/>
                <a:cs typeface="Arial" charset="0"/>
              </a:rPr>
              <a:t>Решите кроссворд «И в шутку и всерьез» </a:t>
            </a:r>
          </a:p>
          <a:p>
            <a:pPr eaLnBrk="0" hangingPunct="0"/>
            <a:r>
              <a:rPr lang="ru-RU" sz="2800">
                <a:ea typeface="Times New Roman" pitchFamily="18" charset="0"/>
                <a:cs typeface="Arial" charset="0"/>
              </a:rPr>
              <a:t>По горизонтали:</a:t>
            </a:r>
          </a:p>
          <a:p>
            <a:pPr eaLnBrk="0" hangingPunct="0"/>
            <a:r>
              <a:rPr lang="ru-RU" sz="2800">
                <a:ea typeface="Times New Roman" pitchFamily="18" charset="0"/>
                <a:cs typeface="Arial" charset="0"/>
              </a:rPr>
              <a:t>1.Название нашего кафе.</a:t>
            </a:r>
          </a:p>
          <a:p>
            <a:pPr eaLnBrk="0" hangingPunct="0"/>
            <a:r>
              <a:rPr lang="ru-RU" sz="2800">
                <a:ea typeface="Times New Roman" pitchFamily="18" charset="0"/>
                <a:cs typeface="Arial" charset="0"/>
              </a:rPr>
              <a:t>По вертикали:</a:t>
            </a:r>
          </a:p>
          <a:p>
            <a:pPr eaLnBrk="0" hangingPunct="0"/>
            <a:r>
              <a:rPr lang="ru-RU" sz="2800">
                <a:ea typeface="Times New Roman" pitchFamily="18" charset="0"/>
                <a:cs typeface="Arial" charset="0"/>
              </a:rPr>
              <a:t>2.Самая не любимая оценка ученика.</a:t>
            </a:r>
          </a:p>
          <a:p>
            <a:pPr eaLnBrk="0" hangingPunct="0"/>
            <a:r>
              <a:rPr lang="ru-RU" sz="2800">
                <a:ea typeface="Times New Roman" pitchFamily="18" charset="0"/>
                <a:cs typeface="Arial" charset="0"/>
              </a:rPr>
              <a:t>3.Как называют второе из двух чисел, определяющих положение точки на плоскости.</a:t>
            </a:r>
          </a:p>
          <a:p>
            <a:pPr eaLnBrk="0" hangingPunct="0"/>
            <a:r>
              <a:rPr lang="ru-RU" sz="2800">
                <a:ea typeface="Times New Roman" pitchFamily="18" charset="0"/>
                <a:cs typeface="Arial" charset="0"/>
              </a:rPr>
              <a:t>4.Вымирающая разновидность учеников.</a:t>
            </a:r>
          </a:p>
          <a:p>
            <a:pPr eaLnBrk="0" hangingPunct="0"/>
            <a:r>
              <a:rPr lang="ru-RU" sz="2800">
                <a:ea typeface="Times New Roman" pitchFamily="18" charset="0"/>
                <a:cs typeface="Arial" charset="0"/>
              </a:rPr>
              <a:t>5.Проверка учеников на выживания.</a:t>
            </a:r>
          </a:p>
          <a:p>
            <a:pPr eaLnBrk="0" hangingPunct="0"/>
            <a:r>
              <a:rPr lang="ru-RU" sz="2800">
                <a:ea typeface="Times New Roman" pitchFamily="18" charset="0"/>
                <a:cs typeface="Arial" charset="0"/>
              </a:rPr>
              <a:t>6.Как называют первую из двух чисел, определяющих положение точки на плоскости.</a:t>
            </a:r>
          </a:p>
          <a:p>
            <a:pPr eaLnBrk="0" hangingPunct="0"/>
            <a:endParaRPr lang="ru-RU" sz="2800">
              <a:ea typeface="Times New Roman" pitchFamily="18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2071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15188" y="2071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43813" y="2071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72438" y="2071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01063" y="2071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38" y="2071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86563" y="164306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86563" y="2500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15188" y="2500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15188" y="292893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15188" y="335756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15188" y="37861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15188" y="42148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15188" y="464343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15188" y="164306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43813" y="164306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43813" y="121443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643813" y="7858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643813" y="2500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643813" y="292893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43813" y="335756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643813" y="37861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072438" y="2500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072438" y="292893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072438" y="335756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072438" y="37861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072438" y="42148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072438" y="464343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072438" y="507206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072438" y="5500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501063" y="2500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501063" y="292893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501063" y="335756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501063" y="37861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501063" y="42148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501063" y="464343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501063" y="507206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072438" y="5929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72438" y="64293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357938" y="2000250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1</a:t>
            </a:r>
            <a:r>
              <a:rPr lang="ru-RU" sz="2800">
                <a:latin typeface="Constantia" pitchFamily="18" charset="0"/>
              </a:rPr>
              <a:t>Э  В   Р И  К  А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786563" y="1571625"/>
            <a:ext cx="500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Д</a:t>
            </a:r>
          </a:p>
          <a:p>
            <a:endParaRPr lang="ru-RU" sz="2800">
              <a:latin typeface="Constantia" pitchFamily="18" charset="0"/>
            </a:endParaRPr>
          </a:p>
          <a:p>
            <a:r>
              <a:rPr lang="ru-RU" sz="2800">
                <a:latin typeface="Constantia" pitchFamily="18" charset="0"/>
              </a:rPr>
              <a:t>А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215188" y="1643063"/>
            <a:ext cx="428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О</a:t>
            </a:r>
          </a:p>
          <a:p>
            <a:endParaRPr lang="ru-RU" sz="2800">
              <a:latin typeface="Constantia" pitchFamily="18" charset="0"/>
            </a:endParaRPr>
          </a:p>
          <a:p>
            <a:r>
              <a:rPr lang="ru-RU" sz="2800">
                <a:latin typeface="Constantia" pitchFamily="18" charset="0"/>
              </a:rPr>
              <a:t>Д</a:t>
            </a:r>
          </a:p>
          <a:p>
            <a:r>
              <a:rPr lang="ru-RU" sz="2800">
                <a:latin typeface="Constantia" pitchFamily="18" charset="0"/>
              </a:rPr>
              <a:t>И</a:t>
            </a:r>
          </a:p>
          <a:p>
            <a:r>
              <a:rPr lang="ru-RU" sz="2800">
                <a:latin typeface="Constantia" pitchFamily="18" charset="0"/>
              </a:rPr>
              <a:t>Н</a:t>
            </a:r>
          </a:p>
          <a:p>
            <a:r>
              <a:rPr lang="ru-RU" sz="2800">
                <a:latin typeface="Constantia" pitchFamily="18" charset="0"/>
              </a:rPr>
              <a:t>А</a:t>
            </a:r>
          </a:p>
          <a:p>
            <a:r>
              <a:rPr lang="ru-RU" sz="2800">
                <a:latin typeface="Constantia" pitchFamily="18" charset="0"/>
              </a:rPr>
              <a:t>Т</a:t>
            </a:r>
          </a:p>
          <a:p>
            <a:r>
              <a:rPr lang="ru-RU" sz="2800">
                <a:latin typeface="Constantia" pitchFamily="18" charset="0"/>
              </a:rPr>
              <a:t>А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643813" y="785813"/>
            <a:ext cx="428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О</a:t>
            </a:r>
          </a:p>
          <a:p>
            <a:r>
              <a:rPr lang="ru-RU" sz="2800">
                <a:latin typeface="Constantia" pitchFamily="18" charset="0"/>
              </a:rPr>
              <a:t>Т</a:t>
            </a:r>
          </a:p>
          <a:p>
            <a:r>
              <a:rPr lang="ru-RU" sz="2800">
                <a:latin typeface="Constantia" pitchFamily="18" charset="0"/>
              </a:rPr>
              <a:t>Л</a:t>
            </a:r>
          </a:p>
          <a:p>
            <a:endParaRPr lang="ru-RU" sz="2800">
              <a:latin typeface="Constantia" pitchFamily="18" charset="0"/>
            </a:endParaRPr>
          </a:p>
          <a:p>
            <a:r>
              <a:rPr lang="ru-RU" sz="2800">
                <a:latin typeface="Constantia" pitchFamily="18" charset="0"/>
              </a:rPr>
              <a:t>Ч</a:t>
            </a:r>
          </a:p>
          <a:p>
            <a:r>
              <a:rPr lang="ru-RU" sz="2800">
                <a:latin typeface="Constantia" pitchFamily="18" charset="0"/>
              </a:rPr>
              <a:t>Н</a:t>
            </a:r>
          </a:p>
          <a:p>
            <a:r>
              <a:rPr lang="ru-RU" sz="2800">
                <a:latin typeface="Constantia" pitchFamily="18" charset="0"/>
              </a:rPr>
              <a:t>И</a:t>
            </a:r>
          </a:p>
          <a:p>
            <a:r>
              <a:rPr lang="ru-RU" sz="2800">
                <a:latin typeface="Constantia" pitchFamily="18" charset="0"/>
              </a:rPr>
              <a:t>К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072438" y="2500313"/>
            <a:ext cx="3571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О</a:t>
            </a:r>
          </a:p>
          <a:p>
            <a:r>
              <a:rPr lang="ru-RU" sz="2800">
                <a:latin typeface="Constantia" pitchFamily="18" charset="0"/>
              </a:rPr>
              <a:t>Н</a:t>
            </a:r>
          </a:p>
          <a:p>
            <a:r>
              <a:rPr lang="ru-RU" sz="2800">
                <a:latin typeface="Constantia" pitchFamily="18" charset="0"/>
              </a:rPr>
              <a:t>Т</a:t>
            </a:r>
          </a:p>
          <a:p>
            <a:r>
              <a:rPr lang="ru-RU" sz="2800">
                <a:latin typeface="Constantia" pitchFamily="18" charset="0"/>
              </a:rPr>
              <a:t>Р</a:t>
            </a:r>
          </a:p>
          <a:p>
            <a:r>
              <a:rPr lang="ru-RU" sz="2800">
                <a:latin typeface="Constantia" pitchFamily="18" charset="0"/>
              </a:rPr>
              <a:t>О</a:t>
            </a:r>
          </a:p>
          <a:p>
            <a:r>
              <a:rPr lang="ru-RU" sz="2800">
                <a:latin typeface="Constantia" pitchFamily="18" charset="0"/>
              </a:rPr>
              <a:t>Л</a:t>
            </a:r>
          </a:p>
          <a:p>
            <a:r>
              <a:rPr lang="ru-RU" sz="2800">
                <a:latin typeface="Constantia" pitchFamily="18" charset="0"/>
              </a:rPr>
              <a:t>Ь</a:t>
            </a:r>
          </a:p>
          <a:p>
            <a:r>
              <a:rPr lang="ru-RU" sz="2800">
                <a:latin typeface="Constantia" pitchFamily="18" charset="0"/>
              </a:rPr>
              <a:t>Н</a:t>
            </a:r>
          </a:p>
          <a:p>
            <a:r>
              <a:rPr lang="ru-RU" sz="2800">
                <a:latin typeface="Constantia" pitchFamily="18" charset="0"/>
              </a:rPr>
              <a:t>А</a:t>
            </a:r>
          </a:p>
          <a:p>
            <a:r>
              <a:rPr lang="ru-RU" sz="2800">
                <a:latin typeface="Constantia" pitchFamily="18" charset="0"/>
              </a:rPr>
              <a:t>Я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501063" y="2500313"/>
            <a:ext cx="4286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Б</a:t>
            </a:r>
          </a:p>
          <a:p>
            <a:r>
              <a:rPr lang="ru-RU" sz="2800">
                <a:latin typeface="Constantia" pitchFamily="18" charset="0"/>
              </a:rPr>
              <a:t>С</a:t>
            </a:r>
          </a:p>
          <a:p>
            <a:r>
              <a:rPr lang="ru-RU" sz="2800">
                <a:latin typeface="Constantia" pitchFamily="18" charset="0"/>
              </a:rPr>
              <a:t>Ц</a:t>
            </a:r>
          </a:p>
          <a:p>
            <a:r>
              <a:rPr lang="ru-RU" sz="2800">
                <a:latin typeface="Constantia" pitchFamily="18" charset="0"/>
              </a:rPr>
              <a:t>И</a:t>
            </a:r>
          </a:p>
          <a:p>
            <a:r>
              <a:rPr lang="ru-RU" sz="2800">
                <a:latin typeface="Constantia" pitchFamily="18" charset="0"/>
              </a:rPr>
              <a:t>С</a:t>
            </a:r>
          </a:p>
          <a:p>
            <a:r>
              <a:rPr lang="ru-RU" sz="2800">
                <a:latin typeface="Constantia" pitchFamily="18" charset="0"/>
              </a:rPr>
              <a:t>С</a:t>
            </a:r>
          </a:p>
          <a:p>
            <a:r>
              <a:rPr lang="ru-RU" sz="2800">
                <a:latin typeface="Constantia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img.happy-giraffe.ru/thumbs/700x/15545/9b3486ae93d8f99af02e754906316b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0" y="428625"/>
            <a:ext cx="3929063" cy="2786063"/>
          </a:xfrm>
          <a:prstGeom prst="wedgeEllipseCallout">
            <a:avLst>
              <a:gd name="adj1" fmla="val 24925"/>
              <a:gd name="adj2" fmla="val 101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Спасибо за путешествие! До новых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-212725"/>
            <a:ext cx="857091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0" y="17145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А. Список используемых печатных источников.</a:t>
            </a:r>
          </a:p>
          <a:p>
            <a:r>
              <a:rPr lang="ru-RU">
                <a:latin typeface="Constantia" pitchFamily="18" charset="0"/>
              </a:rPr>
              <a:t>1. И.Д. Агеева «Занимательные материалы по информатике и математике»</a:t>
            </a:r>
          </a:p>
          <a:p>
            <a:r>
              <a:rPr lang="ru-RU">
                <a:latin typeface="Constantia" pitchFamily="18" charset="0"/>
              </a:rPr>
              <a:t>2.Л.Н. Гончарова «Предметная неделя в школе математика»</a:t>
            </a:r>
          </a:p>
          <a:p>
            <a:r>
              <a:rPr lang="ru-RU">
                <a:latin typeface="Constantia" pitchFamily="18" charset="0"/>
              </a:rPr>
              <a:t>3. М.А. Иченская «Отдыхаем с математикой»</a:t>
            </a:r>
          </a:p>
          <a:p>
            <a:r>
              <a:rPr lang="ru-RU" b="1">
                <a:latin typeface="Constantia" pitchFamily="18" charset="0"/>
              </a:rPr>
              <a:t>В. Активные ссылки на используемые изображения</a:t>
            </a:r>
          </a:p>
          <a:p>
            <a:r>
              <a:rPr lang="ru-RU">
                <a:latin typeface="Constantia" pitchFamily="18" charset="0"/>
              </a:rPr>
              <a:t>Изображение ведра и коромысла</a:t>
            </a:r>
          </a:p>
        </p:txBody>
      </p:sp>
      <p:sp>
        <p:nvSpPr>
          <p:cNvPr id="37891" name="Прямоугольник 8"/>
          <p:cNvSpPr>
            <a:spLocks noChangeArrowheads="1"/>
          </p:cNvSpPr>
          <p:nvPr/>
        </p:nvSpPr>
        <p:spPr bwMode="auto">
          <a:xfrm>
            <a:off x="0" y="34290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  <a:hlinkClick r:id="rId3"/>
              </a:rPr>
              <a:t>http://images.yandex.ru/yandsearch?source=wiz&amp;text=%D0%BA%D0%B0%D1%80%D1%82%D0%B8%D0%BD%D0%BA%D0%B0%20%D0%B2%D0%B5%D0%B4%D1%80%D0%BE%20%D0%B8%20%D0%BA%D0%BE%D1%80%D0%BE%D0%BC%D1%8B%D1%81%D0%BB%D0%BE&amp;noreask=1&amp;pos=18&amp;rpt=simage&amp;lr=63&amp;uinfo=sw-1263-sh-650-fw-1038-fh-4</a:t>
            </a:r>
            <a:r>
              <a:rPr lang="ru-RU">
                <a:latin typeface="Constantia" pitchFamily="18" charset="0"/>
                <a:hlinkClick r:id="rId3"/>
              </a:rPr>
              <a:t>ё</a:t>
            </a:r>
            <a:r>
              <a:rPr lang="en-US">
                <a:latin typeface="Constantia" pitchFamily="18" charset="0"/>
                <a:hlinkClick r:id="rId3"/>
              </a:rPr>
              <a:t>48-pd-1&amp;img_url=http%3A%2F%2Fimg-fotki.yandex.ru%2Fget%2F3210%2Flar9966.1a%2F0_1ed5b_f01fbb3f_XL</a:t>
            </a:r>
            <a:endParaRPr lang="ru-RU">
              <a:latin typeface="Constantia" pitchFamily="18" charset="0"/>
              <a:hlinkClick r:id="rId3"/>
            </a:endParaRPr>
          </a:p>
        </p:txBody>
      </p:sp>
      <p:sp>
        <p:nvSpPr>
          <p:cNvPr id="37892" name="Прямоугольник 11"/>
          <p:cNvSpPr>
            <a:spLocks noChangeArrowheads="1"/>
          </p:cNvSpPr>
          <p:nvPr/>
        </p:nvSpPr>
        <p:spPr bwMode="auto">
          <a:xfrm>
            <a:off x="0" y="538003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  <a:hlinkClick r:id="rId4"/>
              </a:rPr>
              <a:t>/yandsearch?p=4&amp;text=%D0%BA%D0%B0%D1%80%D1%82%D0%B8%D0%BD%D0%BA%D0%B0%20%D0%BA%D0%BE%D0%BD%D1%8C%20%D1%81%20%D0%B2%D1%81%D0%B0%D0%B4%D0%BD%D0%B8%D0%BA%D0%BE%D0%BC&amp;img_url=http%3A%2F%2Fupload.wikimedia.org%2Fwikipedia%2Fcommons%2F3%2F36%2FDresden_GoldenerReiter_02.jpg&amp;pos=132&amp;uinfo=sw-1263-sh-650-fw-1038-fh-448-pd-1&amp;rpt=simage</a:t>
            </a:r>
            <a:endParaRPr lang="ru-RU">
              <a:latin typeface="Constantia" pitchFamily="18" charset="0"/>
              <a:hlinkClick r:id="rId4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0" y="5072063"/>
            <a:ext cx="4500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Изображения Всадник на коне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2"/>
          <p:cNvSpPr>
            <a:spLocks noChangeArrowheads="1"/>
          </p:cNvSpPr>
          <p:nvPr/>
        </p:nvSpPr>
        <p:spPr bwMode="auto">
          <a:xfrm>
            <a:off x="0" y="1285875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  <a:hlinkClick r:id="rId2"/>
              </a:rPr>
              <a:t>/yandsearch?p=3&amp;text=%D0%BA%D0%B0%D1%80%D1%82%D0%B8%D0%BD%D0%BA%D0%B0%20%D0%B8%D0%B7%D0%B3%D0%BE%D1%80%D0%BE%D0%B4%D1%8C&amp;img_url=http%3A%2F%2Fomsk.barahla.net%2Fimages%2Fphoto%2F2%2F20120201%2F3914876%2F132810901118380600.jpg&amp;pos=92&amp;uinfo=sw-1263-sh-650-fw-1038-fh-448-pd-1&amp;rpt=simage</a:t>
            </a:r>
            <a:endParaRPr lang="ru-RU">
              <a:latin typeface="Constantia" pitchFamily="18" charset="0"/>
              <a:hlinkClick r:id="rId2"/>
            </a:endParaRPr>
          </a:p>
        </p:txBody>
      </p:sp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0" y="928688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Изображение Изгородь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0" y="27860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Изображение Кровать</a:t>
            </a:r>
          </a:p>
        </p:txBody>
      </p:sp>
      <p:sp>
        <p:nvSpPr>
          <p:cNvPr id="38916" name="Прямоугольник 6"/>
          <p:cNvSpPr>
            <a:spLocks noChangeArrowheads="1"/>
          </p:cNvSpPr>
          <p:nvPr/>
        </p:nvSpPr>
        <p:spPr bwMode="auto">
          <a:xfrm>
            <a:off x="0" y="3071813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  <a:hlinkClick r:id="rId3"/>
              </a:rPr>
              <a:t>/yandsearch?p=14&amp;text=%D0%BA%D0%B0%D1%80%D1%82%D0%B8%D0%BD%D0%BA%D0%B0%20%D0%B4%D0%B5%D1%82%D1%81%D0%BA%D0%BE%D0%B9%20%D0%BA%D1%80%D0%BE%D0%B2%D0%B0%D1%82%D0%B8&amp;img_url=http%3A%2F%2Fimg3.imgbb.ru%2Fe%2Ff%2F8%2Fef878cc0085173d1a32170166899060a.jpg&amp;pos=440&amp;uinfo=sw-1263-sh-650-fw-1038-fh-448-pd-1&amp;rpt=simage</a:t>
            </a:r>
            <a:endParaRPr lang="ru-RU">
              <a:latin typeface="Constantia" pitchFamily="18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anit-irk.ru/files/images/gallery/17/132552def58d9a545ca97ae0b106df3c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280988"/>
            <a:ext cx="79978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00438" y="1143000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onstantia" pitchFamily="18" charset="0"/>
                <a:hlinkClick r:id="rId4" action="ppaction://hlinksldjump"/>
              </a:rPr>
              <a:t>Вокзал</a:t>
            </a:r>
            <a:endParaRPr lang="ru-RU" sz="40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5364" name="Text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429250" y="2071688"/>
            <a:ext cx="4143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Мат. кафе</a:t>
            </a:r>
            <a:endParaRPr lang="ru-RU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0" y="5429250"/>
            <a:ext cx="1928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Мост</a:t>
            </a:r>
            <a:endParaRPr lang="ru-RU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71500" y="5286375"/>
            <a:ext cx="4143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onstantia" pitchFamily="18" charset="0"/>
                <a:hlinkClick r:id="rId7" action="ppaction://hlinksldjump"/>
              </a:rPr>
              <a:t>Станция «Художники»</a:t>
            </a:r>
            <a:endParaRPr lang="ru-RU" sz="40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0" y="1928813"/>
            <a:ext cx="4786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Станция «Кроссвордная»</a:t>
            </a:r>
            <a:endParaRPr lang="ru-RU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57813" y="1785938"/>
            <a:ext cx="1000125" cy="571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500687" y="4000501"/>
            <a:ext cx="2143125" cy="571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4000500" y="5857875"/>
            <a:ext cx="1143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1607344" y="4107657"/>
            <a:ext cx="1500187" cy="571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357438" y="1643063"/>
            <a:ext cx="1214437" cy="5715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0478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jabx.narod.ru/creative/clipart/multi/parovozik-prev.jpg"/>
          <p:cNvPicPr>
            <a:picLocks noChangeAspect="1" noChangeArrowheads="1"/>
          </p:cNvPicPr>
          <p:nvPr/>
        </p:nvPicPr>
        <p:blipFill>
          <a:blip r:embed="rId2"/>
          <a:srcRect b="51299"/>
          <a:stretch>
            <a:fillRect/>
          </a:stretch>
        </p:blipFill>
        <p:spPr bwMode="auto">
          <a:xfrm>
            <a:off x="0" y="285750"/>
            <a:ext cx="2857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jabx.narod.ru/creative/clipart/multi/parovozik-prev.jpg"/>
          <p:cNvPicPr>
            <a:picLocks noChangeAspect="1" noChangeArrowheads="1"/>
          </p:cNvPicPr>
          <p:nvPr/>
        </p:nvPicPr>
        <p:blipFill>
          <a:blip r:embed="rId2"/>
          <a:srcRect t="46754"/>
          <a:stretch>
            <a:fillRect/>
          </a:stretch>
        </p:blipFill>
        <p:spPr bwMode="auto">
          <a:xfrm>
            <a:off x="214313" y="3286125"/>
            <a:ext cx="2405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6388" name="Picture 33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3"/>
          <a:srcRect l="46500" t="49815" r="9999"/>
          <a:stretch>
            <a:fillRect/>
          </a:stretch>
        </p:blipFill>
        <p:spPr bwMode="auto">
          <a:xfrm>
            <a:off x="2143125" y="1643063"/>
            <a:ext cx="2414588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7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3"/>
          <a:srcRect l="31500" r="35500" b="44649"/>
          <a:stretch>
            <a:fillRect/>
          </a:stretch>
        </p:blipFill>
        <p:spPr bwMode="auto">
          <a:xfrm>
            <a:off x="2357438" y="3214688"/>
            <a:ext cx="20716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5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3"/>
          <a:srcRect l="64500" b="50185"/>
          <a:stretch>
            <a:fillRect/>
          </a:stretch>
        </p:blipFill>
        <p:spPr bwMode="auto">
          <a:xfrm>
            <a:off x="4286250" y="3000375"/>
            <a:ext cx="18573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7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3"/>
          <a:srcRect l="31500" r="35500" b="44649"/>
          <a:stretch>
            <a:fillRect/>
          </a:stretch>
        </p:blipFill>
        <p:spPr bwMode="auto">
          <a:xfrm>
            <a:off x="128588" y="4786313"/>
            <a:ext cx="201453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http://jabx.narod.ru/creative/clipart/multi/parovozik-prev.jpg"/>
          <p:cNvPicPr>
            <a:picLocks noChangeAspect="1" noChangeArrowheads="1"/>
          </p:cNvPicPr>
          <p:nvPr/>
        </p:nvPicPr>
        <p:blipFill>
          <a:blip r:embed="rId2"/>
          <a:srcRect t="46754"/>
          <a:stretch>
            <a:fillRect/>
          </a:stretch>
        </p:blipFill>
        <p:spPr bwMode="auto">
          <a:xfrm>
            <a:off x="6286500" y="3000375"/>
            <a:ext cx="2405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5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3"/>
          <a:srcRect l="64500" b="50185"/>
          <a:stretch>
            <a:fillRect/>
          </a:stretch>
        </p:blipFill>
        <p:spPr bwMode="auto">
          <a:xfrm>
            <a:off x="6429375" y="1000125"/>
            <a:ext cx="2066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7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3"/>
          <a:srcRect l="31500" r="35500" b="44649"/>
          <a:stretch>
            <a:fillRect/>
          </a:stretch>
        </p:blipFill>
        <p:spPr bwMode="auto">
          <a:xfrm>
            <a:off x="4357688" y="714375"/>
            <a:ext cx="2200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33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3"/>
          <a:srcRect l="46500" t="49815" r="9999"/>
          <a:stretch>
            <a:fillRect/>
          </a:stretch>
        </p:blipFill>
        <p:spPr bwMode="auto">
          <a:xfrm>
            <a:off x="2428875" y="5294313"/>
            <a:ext cx="2500313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5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3"/>
          <a:srcRect l="64500" b="50185"/>
          <a:stretch>
            <a:fillRect/>
          </a:stretch>
        </p:blipFill>
        <p:spPr bwMode="auto">
          <a:xfrm>
            <a:off x="6929438" y="4643438"/>
            <a:ext cx="20002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 descr="http://jabx.narod.ru/creative/clipart/multi/parovozik-prev.jpg"/>
          <p:cNvPicPr>
            <a:picLocks noChangeAspect="1" noChangeArrowheads="1"/>
          </p:cNvPicPr>
          <p:nvPr/>
        </p:nvPicPr>
        <p:blipFill>
          <a:blip r:embed="rId2"/>
          <a:srcRect t="46754"/>
          <a:stretch>
            <a:fillRect/>
          </a:stretch>
        </p:blipFill>
        <p:spPr bwMode="auto">
          <a:xfrm>
            <a:off x="4429125" y="4714875"/>
            <a:ext cx="2405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pSp>
        <p:nvGrpSpPr>
          <p:cNvPr id="16399" name="Group 38"/>
          <p:cNvGrpSpPr>
            <a:grpSpLocks noChangeAspect="1"/>
          </p:cNvGrpSpPr>
          <p:nvPr/>
        </p:nvGrpSpPr>
        <p:grpSpPr bwMode="auto">
          <a:xfrm>
            <a:off x="354013" y="1352550"/>
            <a:ext cx="8289925" cy="5005388"/>
            <a:chOff x="-1694" y="3509"/>
            <a:chExt cx="10240" cy="6103"/>
          </a:xfrm>
        </p:grpSpPr>
        <p:sp>
          <p:nvSpPr>
            <p:cNvPr id="16400" name="AutoShape 51"/>
            <p:cNvSpPr>
              <a:spLocks noChangeAspect="1" noChangeArrowheads="1" noTextEdit="1"/>
            </p:cNvSpPr>
            <p:nvPr/>
          </p:nvSpPr>
          <p:spPr bwMode="auto">
            <a:xfrm>
              <a:off x="2281" y="4821"/>
              <a:ext cx="4518" cy="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Text Box 49"/>
            <p:cNvSpPr txBox="1">
              <a:spLocks noChangeArrowheads="1"/>
            </p:cNvSpPr>
            <p:nvPr/>
          </p:nvSpPr>
          <p:spPr bwMode="auto">
            <a:xfrm rot="-600164">
              <a:off x="3676" y="3509"/>
              <a:ext cx="1781" cy="10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ru-RU" sz="2800" b="1">
                  <a:ea typeface="Times New Roman" pitchFamily="18" charset="0"/>
                  <a:cs typeface="Arial" charset="0"/>
                </a:rPr>
                <a:t>5,9+2,5</a:t>
              </a:r>
              <a:endParaRPr lang="ru-RU" sz="2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402" name="Text Box 48"/>
            <p:cNvSpPr txBox="1">
              <a:spLocks noChangeArrowheads="1"/>
            </p:cNvSpPr>
            <p:nvPr/>
          </p:nvSpPr>
          <p:spPr bwMode="auto">
            <a:xfrm>
              <a:off x="6164" y="3514"/>
              <a:ext cx="1588" cy="9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ru-RU" sz="2800" b="1">
                  <a:ea typeface="Times New Roman" pitchFamily="18" charset="0"/>
                  <a:cs typeface="Arial" charset="0"/>
                </a:rPr>
                <a:t>56,7</a:t>
              </a:r>
              <a:r>
                <a:rPr lang="ru-RU" sz="2800" b="1">
                  <a:latin typeface="Constantia" pitchFamily="18" charset="0"/>
                  <a:ea typeface="Times New Roman" pitchFamily="18" charset="0"/>
                  <a:cs typeface="Arial" charset="0"/>
                </a:rPr>
                <a:t> ·</a:t>
              </a:r>
              <a:r>
                <a:rPr lang="ru-RU" sz="2800" b="1">
                  <a:ea typeface="Times New Roman" pitchFamily="18" charset="0"/>
                  <a:cs typeface="Arial" charset="0"/>
                </a:rPr>
                <a:t>3</a:t>
              </a:r>
              <a:endParaRPr lang="ru-RU" sz="2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403" name="Text Box 47"/>
            <p:cNvSpPr txBox="1">
              <a:spLocks noChangeArrowheads="1"/>
            </p:cNvSpPr>
            <p:nvPr/>
          </p:nvSpPr>
          <p:spPr bwMode="auto">
            <a:xfrm>
              <a:off x="869" y="4211"/>
              <a:ext cx="1765" cy="9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>
                  <a:ea typeface="Times New Roman" pitchFamily="18" charset="0"/>
                  <a:cs typeface="Arial" charset="0"/>
                </a:rPr>
                <a:t>15-10,4</a:t>
              </a:r>
              <a:endParaRPr lang="ru-RU" sz="2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404" name="Text Box 46"/>
            <p:cNvSpPr txBox="1">
              <a:spLocks noChangeArrowheads="1"/>
            </p:cNvSpPr>
            <p:nvPr/>
          </p:nvSpPr>
          <p:spPr bwMode="auto">
            <a:xfrm>
              <a:off x="3428" y="5866"/>
              <a:ext cx="1588" cy="8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ru-RU" sz="2800" b="1">
                  <a:ea typeface="Times New Roman" pitchFamily="18" charset="0"/>
                  <a:cs typeface="Arial" charset="0"/>
                </a:rPr>
                <a:t>78+1,5</a:t>
              </a:r>
              <a:endParaRPr lang="ru-RU" sz="2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405" name="Text Box 45"/>
            <p:cNvSpPr txBox="1">
              <a:spLocks noChangeArrowheads="1"/>
            </p:cNvSpPr>
            <p:nvPr/>
          </p:nvSpPr>
          <p:spPr bwMode="auto">
            <a:xfrm>
              <a:off x="5899" y="5953"/>
              <a:ext cx="1941" cy="7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200" b="1">
                  <a:ea typeface="Times New Roman" pitchFamily="18" charset="0"/>
                  <a:cs typeface="Arial" charset="0"/>
                </a:rPr>
                <a:t>6,7+2,3</a:t>
              </a:r>
              <a:endParaRPr lang="ru-RU" sz="32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406" name="Text Box 44"/>
            <p:cNvSpPr txBox="1">
              <a:spLocks noChangeArrowheads="1"/>
            </p:cNvSpPr>
            <p:nvPr/>
          </p:nvSpPr>
          <p:spPr bwMode="auto">
            <a:xfrm>
              <a:off x="-1602" y="6302"/>
              <a:ext cx="1765" cy="8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200" b="1">
                  <a:ea typeface="Times New Roman" pitchFamily="18" charset="0"/>
                  <a:cs typeface="Arial" charset="0"/>
                </a:rPr>
                <a:t>1-2,5</a:t>
              </a:r>
              <a:endParaRPr lang="ru-RU" sz="32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407" name="Text Box 43"/>
            <p:cNvSpPr txBox="1">
              <a:spLocks noChangeArrowheads="1"/>
            </p:cNvSpPr>
            <p:nvPr/>
          </p:nvSpPr>
          <p:spPr bwMode="auto">
            <a:xfrm rot="-462462">
              <a:off x="-1694" y="8501"/>
              <a:ext cx="1686" cy="8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ru-RU" sz="3200" b="1">
                  <a:ea typeface="Times New Roman" pitchFamily="18" charset="0"/>
                  <a:cs typeface="Arial" charset="0"/>
                </a:rPr>
                <a:t>17</a:t>
              </a:r>
              <a:r>
                <a:rPr lang="ru-RU" sz="3200" b="1">
                  <a:latin typeface="Constantia" pitchFamily="18" charset="0"/>
                  <a:ea typeface="Times New Roman" pitchFamily="18" charset="0"/>
                  <a:cs typeface="Arial" charset="0"/>
                </a:rPr>
                <a:t>·</a:t>
              </a:r>
              <a:r>
                <a:rPr lang="ru-RU" sz="3200" b="1">
                  <a:ea typeface="Times New Roman" pitchFamily="18" charset="0"/>
                  <a:cs typeface="Arial" charset="0"/>
                </a:rPr>
                <a:t>0,5</a:t>
              </a:r>
              <a:endParaRPr lang="ru-RU" sz="32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408" name="Text Box 42"/>
            <p:cNvSpPr txBox="1">
              <a:spLocks noChangeArrowheads="1"/>
            </p:cNvSpPr>
            <p:nvPr/>
          </p:nvSpPr>
          <p:spPr bwMode="auto">
            <a:xfrm>
              <a:off x="6781" y="7957"/>
              <a:ext cx="1765" cy="8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ru-RU" sz="2800" b="1">
                  <a:ea typeface="Times New Roman" pitchFamily="18" charset="0"/>
                  <a:cs typeface="Arial" charset="0"/>
                </a:rPr>
                <a:t>240:2,5</a:t>
              </a:r>
              <a:endParaRPr lang="ru-RU" sz="2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409" name="Text Box 41"/>
            <p:cNvSpPr txBox="1">
              <a:spLocks noChangeArrowheads="1"/>
            </p:cNvSpPr>
            <p:nvPr/>
          </p:nvSpPr>
          <p:spPr bwMode="auto">
            <a:xfrm rot="-414116">
              <a:off x="1183" y="6562"/>
              <a:ext cx="15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>
                  <a:ea typeface="Times New Roman" pitchFamily="18" charset="0"/>
                  <a:cs typeface="Arial" charset="0"/>
                </a:rPr>
                <a:t>4</a:t>
              </a:r>
              <a:r>
                <a:rPr lang="ru-RU" sz="3600" b="1">
                  <a:ea typeface="Times New Roman" pitchFamily="18" charset="0"/>
                  <a:cs typeface="Arial" charset="0"/>
                </a:rPr>
                <a:t>+2</a:t>
              </a:r>
              <a:r>
                <a:rPr lang="ru-RU" sz="3600" b="1" baseline="30000">
                  <a:ea typeface="Times New Roman" pitchFamily="18" charset="0"/>
                  <a:cs typeface="Arial" charset="0"/>
                </a:rPr>
                <a:t>2</a:t>
              </a:r>
              <a:endParaRPr lang="ru-RU" sz="3600">
                <a:ea typeface="Times New Roman" pitchFamily="18" charset="0"/>
                <a:cs typeface="Arial" charset="0"/>
              </a:endParaRPr>
            </a:p>
            <a:p>
              <a:pPr eaLnBrk="0" hangingPunct="0"/>
              <a:endParaRPr lang="ru-RU" sz="36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410" name="Text Box 40"/>
            <p:cNvSpPr txBox="1">
              <a:spLocks noChangeArrowheads="1"/>
            </p:cNvSpPr>
            <p:nvPr/>
          </p:nvSpPr>
          <p:spPr bwMode="auto">
            <a:xfrm>
              <a:off x="1310" y="8654"/>
              <a:ext cx="1677" cy="9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>
                  <a:ea typeface="Times New Roman" pitchFamily="18" charset="0"/>
                  <a:cs typeface="Arial" charset="0"/>
                </a:rPr>
                <a:t>2,4</a:t>
              </a:r>
              <a:r>
                <a:rPr lang="ru-RU" sz="2800" b="1">
                  <a:latin typeface="Constantia" pitchFamily="18" charset="0"/>
                  <a:ea typeface="Times New Roman" pitchFamily="18" charset="0"/>
                  <a:cs typeface="Arial" charset="0"/>
                </a:rPr>
                <a:t>·</a:t>
              </a:r>
              <a:r>
                <a:rPr lang="ru-RU" sz="2800" b="1">
                  <a:ea typeface="Times New Roman" pitchFamily="18" charset="0"/>
                  <a:cs typeface="Arial" charset="0"/>
                </a:rPr>
                <a:t>1.1</a:t>
              </a:r>
              <a:endParaRPr lang="ru-RU" sz="280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6411" name="Text Box 39"/>
            <p:cNvSpPr txBox="1">
              <a:spLocks noChangeArrowheads="1"/>
            </p:cNvSpPr>
            <p:nvPr/>
          </p:nvSpPr>
          <p:spPr bwMode="auto">
            <a:xfrm>
              <a:off x="3693" y="8044"/>
              <a:ext cx="1677" cy="7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3600" b="1">
                  <a:ea typeface="Times New Roman" pitchFamily="18" charset="0"/>
                  <a:cs typeface="Arial" charset="0"/>
                </a:rPr>
                <a:t>1-3</a:t>
              </a:r>
              <a:r>
                <a:rPr lang="ru-RU" sz="3600" b="1" baseline="30000">
                  <a:ea typeface="Times New Roman" pitchFamily="18" charset="0"/>
                  <a:cs typeface="Arial" charset="0"/>
                </a:rPr>
                <a:t>2</a:t>
              </a:r>
              <a:endParaRPr lang="ru-RU" sz="3600">
                <a:ea typeface="Times New Roman" pitchFamily="18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7" name="Picture 37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2"/>
          <a:srcRect l="31500" t="6075" r="35500" b="44649"/>
          <a:stretch>
            <a:fillRect/>
          </a:stretch>
        </p:blipFill>
        <p:spPr bwMode="auto">
          <a:xfrm rot="586855">
            <a:off x="196850" y="1562100"/>
            <a:ext cx="20716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://jabx.narod.ru/creative/clipart/multi/parovozik-prev.jpg"/>
          <p:cNvPicPr>
            <a:picLocks noChangeAspect="1" noChangeArrowheads="1"/>
          </p:cNvPicPr>
          <p:nvPr/>
        </p:nvPicPr>
        <p:blipFill>
          <a:blip r:embed="rId3"/>
          <a:srcRect t="46754"/>
          <a:stretch>
            <a:fillRect/>
          </a:stretch>
        </p:blipFill>
        <p:spPr bwMode="auto">
          <a:xfrm>
            <a:off x="7429500" y="214313"/>
            <a:ext cx="233362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7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2"/>
          <a:srcRect l="31500" r="35500" b="44649"/>
          <a:stretch>
            <a:fillRect/>
          </a:stretch>
        </p:blipFill>
        <p:spPr bwMode="auto">
          <a:xfrm rot="302616">
            <a:off x="4433888" y="1228725"/>
            <a:ext cx="2014537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7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2"/>
          <a:srcRect l="31500" t="6390" r="35500" b="44649"/>
          <a:stretch>
            <a:fillRect/>
          </a:stretch>
        </p:blipFill>
        <p:spPr bwMode="auto">
          <a:xfrm rot="375267">
            <a:off x="2233613" y="1487488"/>
            <a:ext cx="22002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jabx.narod.ru/creative/clipart/multi/parovozik-prev.jpg"/>
          <p:cNvPicPr>
            <a:picLocks noChangeAspect="1" noChangeArrowheads="1"/>
          </p:cNvPicPr>
          <p:nvPr/>
        </p:nvPicPr>
        <p:blipFill>
          <a:blip r:embed="rId3"/>
          <a:srcRect b="51299"/>
          <a:stretch>
            <a:fillRect/>
          </a:stretch>
        </p:blipFill>
        <p:spPr bwMode="auto">
          <a:xfrm>
            <a:off x="0" y="-214313"/>
            <a:ext cx="2857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jabx.narod.ru/creative/clipart/multi/parovozik-prev.jpg"/>
          <p:cNvPicPr>
            <a:picLocks noChangeAspect="1" noChangeArrowheads="1"/>
          </p:cNvPicPr>
          <p:nvPr/>
        </p:nvPicPr>
        <p:blipFill>
          <a:blip r:embed="rId3"/>
          <a:srcRect t="46754"/>
          <a:stretch>
            <a:fillRect/>
          </a:stretch>
        </p:blipFill>
        <p:spPr bwMode="auto">
          <a:xfrm>
            <a:off x="2714625" y="3429000"/>
            <a:ext cx="2405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0753" name="Picture 33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2"/>
          <a:srcRect l="46500" t="49815" r="9999"/>
          <a:stretch>
            <a:fillRect/>
          </a:stretch>
        </p:blipFill>
        <p:spPr bwMode="auto">
          <a:xfrm>
            <a:off x="6357938" y="1500188"/>
            <a:ext cx="2414587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5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2"/>
          <a:srcRect l="64500" b="50185"/>
          <a:stretch>
            <a:fillRect/>
          </a:stretch>
        </p:blipFill>
        <p:spPr bwMode="auto">
          <a:xfrm>
            <a:off x="5643563" y="214313"/>
            <a:ext cx="18573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5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2"/>
          <a:srcRect l="64500" b="50185"/>
          <a:stretch>
            <a:fillRect/>
          </a:stretch>
        </p:blipFill>
        <p:spPr bwMode="auto">
          <a:xfrm>
            <a:off x="1857375" y="142875"/>
            <a:ext cx="2066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2"/>
          <a:srcRect l="46500" t="49815" r="9999"/>
          <a:stretch>
            <a:fillRect/>
          </a:stretch>
        </p:blipFill>
        <p:spPr bwMode="auto">
          <a:xfrm>
            <a:off x="214313" y="3429000"/>
            <a:ext cx="250031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5" descr="http://photo-fantasy.ru/images/product_images/popup_images/92_0.jpg"/>
          <p:cNvPicPr>
            <a:picLocks noChangeAspect="1" noChangeArrowheads="1"/>
          </p:cNvPicPr>
          <p:nvPr/>
        </p:nvPicPr>
        <p:blipFill>
          <a:blip r:embed="rId2"/>
          <a:srcRect l="64500" b="50185"/>
          <a:stretch>
            <a:fillRect/>
          </a:stretch>
        </p:blipFill>
        <p:spPr bwMode="auto">
          <a:xfrm>
            <a:off x="3786188" y="142875"/>
            <a:ext cx="20002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http://jabx.narod.ru/creative/clipart/multi/parovozik-prev.jpg"/>
          <p:cNvPicPr>
            <a:picLocks noChangeAspect="1" noChangeArrowheads="1"/>
          </p:cNvPicPr>
          <p:nvPr/>
        </p:nvPicPr>
        <p:blipFill>
          <a:blip r:embed="rId3"/>
          <a:srcRect t="46754"/>
          <a:stretch>
            <a:fillRect/>
          </a:stretch>
        </p:blipFill>
        <p:spPr bwMode="auto">
          <a:xfrm>
            <a:off x="5072063" y="3571875"/>
            <a:ext cx="2405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2286000" y="500063"/>
            <a:ext cx="1214438" cy="785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800" b="1">
                <a:ea typeface="Times New Roman" pitchFamily="18" charset="0"/>
                <a:cs typeface="Arial" charset="0"/>
              </a:rPr>
              <a:t>56,7</a:t>
            </a:r>
            <a:r>
              <a:rPr lang="ru-RU" sz="2800" b="1">
                <a:latin typeface="Constantia" pitchFamily="18" charset="0"/>
                <a:ea typeface="Times New Roman" pitchFamily="18" charset="0"/>
                <a:cs typeface="Arial" charset="0"/>
              </a:rPr>
              <a:t>·</a:t>
            </a:r>
            <a:r>
              <a:rPr lang="ru-RU" sz="2800" b="1">
                <a:ea typeface="Times New Roman" pitchFamily="18" charset="0"/>
                <a:cs typeface="Arial" charset="0"/>
              </a:rPr>
              <a:t>3</a:t>
            </a:r>
            <a:endParaRPr lang="ru-RU" sz="2800">
              <a:ea typeface="Times New Roman" pitchFamily="18" charset="0"/>
              <a:cs typeface="Arial" charset="0"/>
            </a:endParaRP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4071938" y="500063"/>
            <a:ext cx="1428750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800" b="1">
                <a:ea typeface="Times New Roman" pitchFamily="18" charset="0"/>
                <a:cs typeface="Arial" charset="0"/>
              </a:rPr>
              <a:t>240:2,5</a:t>
            </a:r>
            <a:endParaRPr lang="ru-RU" sz="2800">
              <a:ea typeface="Times New Roman" pitchFamily="18" charset="0"/>
              <a:cs typeface="Arial" charset="0"/>
            </a:endParaRPr>
          </a:p>
        </p:txBody>
      </p: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5929313" y="500063"/>
            <a:ext cx="128587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800" b="1">
                <a:ea typeface="Times New Roman" pitchFamily="18" charset="0"/>
                <a:cs typeface="Arial" charset="0"/>
              </a:rPr>
              <a:t>78+1,5</a:t>
            </a:r>
            <a:endParaRPr lang="ru-RU" sz="2800">
              <a:ea typeface="Times New Roman" pitchFamily="18" charset="0"/>
              <a:cs typeface="Arial" charset="0"/>
            </a:endParaRP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7572375" y="571500"/>
            <a:ext cx="1571625" cy="642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ea typeface="Times New Roman" pitchFamily="18" charset="0"/>
                <a:cs typeface="Arial" charset="0"/>
              </a:rPr>
              <a:t>6,7+2,3</a:t>
            </a:r>
            <a:endParaRPr lang="ru-RU" sz="3200">
              <a:ea typeface="Times New Roman" pitchFamily="18" charset="0"/>
              <a:cs typeface="Arial" charset="0"/>
            </a:endParaRP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 rot="216173">
            <a:off x="593725" y="1966913"/>
            <a:ext cx="1214438" cy="738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ea typeface="Times New Roman" pitchFamily="18" charset="0"/>
                <a:cs typeface="Arial" charset="0"/>
              </a:rPr>
              <a:t>4</a:t>
            </a:r>
            <a:r>
              <a:rPr lang="ru-RU" sz="3600" b="1">
                <a:ea typeface="Times New Roman" pitchFamily="18" charset="0"/>
                <a:cs typeface="Arial" charset="0"/>
              </a:rPr>
              <a:t>+2</a:t>
            </a:r>
            <a:r>
              <a:rPr lang="ru-RU" sz="3600" b="1" baseline="30000">
                <a:ea typeface="Times New Roman" pitchFamily="18" charset="0"/>
                <a:cs typeface="Arial" charset="0"/>
              </a:rPr>
              <a:t>2</a:t>
            </a:r>
            <a:endParaRPr lang="ru-RU" sz="36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3600">
              <a:ea typeface="Times New Roman" pitchFamily="18" charset="0"/>
              <a:cs typeface="Arial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4714875" y="1857375"/>
            <a:ext cx="1365250" cy="690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3200" b="1">
                <a:ea typeface="Times New Roman" pitchFamily="18" charset="0"/>
                <a:cs typeface="Arial" charset="0"/>
              </a:rPr>
              <a:t>17</a:t>
            </a:r>
            <a:r>
              <a:rPr lang="ru-RU" sz="3200" b="1">
                <a:latin typeface="Constantia" pitchFamily="18" charset="0"/>
                <a:ea typeface="Times New Roman" pitchFamily="18" charset="0"/>
                <a:cs typeface="Arial" charset="0"/>
              </a:rPr>
              <a:t>·</a:t>
            </a:r>
            <a:r>
              <a:rPr lang="ru-RU" sz="3200" b="1">
                <a:ea typeface="Times New Roman" pitchFamily="18" charset="0"/>
                <a:cs typeface="Arial" charset="0"/>
              </a:rPr>
              <a:t>0,5</a:t>
            </a:r>
            <a:endParaRPr lang="ru-RU" sz="3200">
              <a:ea typeface="Times New Roman" pitchFamily="18" charset="0"/>
              <a:cs typeface="Arial" charset="0"/>
            </a:endParaRP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6643688" y="1785938"/>
            <a:ext cx="1428750" cy="785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ea typeface="Times New Roman" pitchFamily="18" charset="0"/>
                <a:cs typeface="Arial" charset="0"/>
              </a:rPr>
              <a:t>15-10,4</a:t>
            </a:r>
            <a:endParaRPr lang="ru-RU" sz="2800">
              <a:ea typeface="Times New Roman" pitchFamily="18" charset="0"/>
              <a:cs typeface="Arial" charset="0"/>
            </a:endParaRP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2500313" y="1928813"/>
            <a:ext cx="1441450" cy="869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800" b="1">
                <a:ea typeface="Times New Roman" pitchFamily="18" charset="0"/>
                <a:cs typeface="Arial" charset="0"/>
              </a:rPr>
              <a:t>5,9+2,5</a:t>
            </a:r>
            <a:endParaRPr lang="ru-RU" sz="2800">
              <a:ea typeface="Times New Roman" pitchFamily="18" charset="0"/>
              <a:cs typeface="Arial" charset="0"/>
            </a:endParaRP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500063" y="3714750"/>
            <a:ext cx="1357312" cy="78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ea typeface="Times New Roman" pitchFamily="18" charset="0"/>
                <a:cs typeface="Arial" charset="0"/>
              </a:rPr>
              <a:t>2,4</a:t>
            </a:r>
            <a:r>
              <a:rPr lang="ru-RU" sz="2800" b="1">
                <a:latin typeface="Constantia" pitchFamily="18" charset="0"/>
                <a:ea typeface="Times New Roman" pitchFamily="18" charset="0"/>
                <a:cs typeface="Arial" charset="0"/>
              </a:rPr>
              <a:t>·</a:t>
            </a:r>
            <a:r>
              <a:rPr lang="ru-RU" sz="2800" b="1">
                <a:ea typeface="Times New Roman" pitchFamily="18" charset="0"/>
                <a:cs typeface="Arial" charset="0"/>
              </a:rPr>
              <a:t>1,1</a:t>
            </a:r>
            <a:endParaRPr lang="ru-RU" sz="2800">
              <a:ea typeface="Times New Roman" pitchFamily="18" charset="0"/>
              <a:cs typeface="Arial" charset="0"/>
            </a:endParaRP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3000375" y="3786188"/>
            <a:ext cx="1428750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ea typeface="Times New Roman" pitchFamily="18" charset="0"/>
                <a:cs typeface="Arial" charset="0"/>
              </a:rPr>
              <a:t>1-2,5</a:t>
            </a:r>
            <a:endParaRPr lang="ru-RU" sz="3200">
              <a:ea typeface="Times New Roman" pitchFamily="18" charset="0"/>
              <a:cs typeface="Arial" charset="0"/>
            </a:endParaRPr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5357813" y="3929063"/>
            <a:ext cx="1357312" cy="642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ea typeface="Times New Roman" pitchFamily="18" charset="0"/>
                <a:cs typeface="Arial" charset="0"/>
              </a:rPr>
              <a:t>1-3</a:t>
            </a:r>
            <a:r>
              <a:rPr lang="ru-RU" sz="3600" b="1" baseline="30000">
                <a:ea typeface="Times New Roman" pitchFamily="18" charset="0"/>
                <a:cs typeface="Arial" charset="0"/>
              </a:rPr>
              <a:t>2</a:t>
            </a:r>
            <a:endParaRPr lang="ru-RU" sz="3600">
              <a:ea typeface="Times New Roman" pitchFamily="18" charset="0"/>
              <a:cs typeface="Arial" charset="0"/>
            </a:endParaRPr>
          </a:p>
        </p:txBody>
      </p:sp>
      <p:grpSp>
        <p:nvGrpSpPr>
          <p:cNvPr id="17434" name="Полилиния 30"/>
          <p:cNvGrpSpPr>
            <a:grpSpLocks/>
          </p:cNvGrpSpPr>
          <p:nvPr/>
        </p:nvGrpSpPr>
        <p:grpSpPr bwMode="auto">
          <a:xfrm>
            <a:off x="354013" y="5949950"/>
            <a:ext cx="712787" cy="579438"/>
            <a:chOff x="223" y="3748"/>
            <a:chExt cx="449" cy="365"/>
          </a:xfrm>
        </p:grpSpPr>
        <p:pic>
          <p:nvPicPr>
            <p:cNvPr id="17435" name="Полилиния 30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" y="3748"/>
              <a:ext cx="4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Text Box 27"/>
            <p:cNvSpPr txBox="1">
              <a:spLocks noChangeArrowheads="1"/>
            </p:cNvSpPr>
            <p:nvPr/>
          </p:nvSpPr>
          <p:spPr bwMode="auto">
            <a:xfrm>
              <a:off x="270" y="3780"/>
              <a:ext cx="36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493713"/>
            <a:ext cx="8131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-1485900" y="174625"/>
            <a:ext cx="114300" cy="174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500063" y="1214438"/>
            <a:ext cx="8001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ea typeface="Times New Roman" pitchFamily="18" charset="0"/>
                <a:cs typeface="Arial" charset="0"/>
              </a:rPr>
              <a:t>Хорошо усваиваются только те знания, которые поглощаются с аппетитом» 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2928938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00075" algn="l"/>
                <a:tab pos="709613" algn="l"/>
              </a:tabLst>
            </a:pPr>
            <a:r>
              <a:rPr lang="ru-RU" sz="3200" u="sng">
                <a:ea typeface="Times New Roman" pitchFamily="18" charset="0"/>
                <a:cs typeface="Arial" charset="0"/>
              </a:rPr>
              <a:t>Меню</a:t>
            </a:r>
          </a:p>
          <a:p>
            <a:pPr eaLnBrk="0" hangingPunct="0">
              <a:buFontTx/>
              <a:buChar char="•"/>
              <a:tabLst>
                <a:tab pos="600075" algn="l"/>
                <a:tab pos="709613" algn="l"/>
              </a:tabLst>
            </a:pPr>
            <a:r>
              <a:rPr lang="ru-RU" sz="3200" i="1">
                <a:ea typeface="Times New Roman" pitchFamily="18" charset="0"/>
                <a:cs typeface="Arial" charset="0"/>
                <a:hlinkClick r:id="rId3" action="ppaction://hlinksldjump"/>
              </a:rPr>
              <a:t>Салат «Незабудка» под соусом из анаграмм.</a:t>
            </a:r>
            <a:endParaRPr lang="ru-RU" sz="3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600075" algn="l"/>
                <a:tab pos="709613" algn="l"/>
              </a:tabLst>
            </a:pPr>
            <a:r>
              <a:rPr lang="ru-RU" sz="3200" i="1">
                <a:ea typeface="Times New Roman" pitchFamily="18" charset="0"/>
                <a:cs typeface="Arial" charset="0"/>
              </a:rPr>
              <a:t>  </a:t>
            </a:r>
            <a:r>
              <a:rPr lang="ru-RU" sz="3200" i="1">
                <a:ea typeface="Times New Roman" pitchFamily="18" charset="0"/>
                <a:cs typeface="Arial" charset="0"/>
                <a:hlinkClick r:id="rId4" action="ppaction://hlinksldjump"/>
              </a:rPr>
              <a:t>Борщ «Скороспел» из загадок.</a:t>
            </a:r>
            <a:endParaRPr lang="ru-RU" sz="3200"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600075" algn="l"/>
                <a:tab pos="709613" algn="l"/>
              </a:tabLst>
            </a:pPr>
            <a:r>
              <a:rPr lang="ru-RU" sz="3200">
                <a:ea typeface="Times New Roman" pitchFamily="18" charset="0"/>
                <a:cs typeface="Arial" charset="0"/>
              </a:rPr>
              <a:t>  </a:t>
            </a:r>
            <a:r>
              <a:rPr lang="ru-RU" sz="3200" i="1">
                <a:ea typeface="Times New Roman" pitchFamily="18" charset="0"/>
                <a:cs typeface="Arial" charset="0"/>
                <a:hlinkClick r:id="rId5" action="ppaction://hlinksldjump"/>
              </a:rPr>
              <a:t>Десерт «Мороженное со взбитыми числами, с начинкой из геометрических</a:t>
            </a:r>
            <a:r>
              <a:rPr lang="ru-RU" sz="3200">
                <a:ea typeface="Times New Roman" pitchFamily="18" charset="0"/>
                <a:cs typeface="Arial" charset="0"/>
                <a:hlinkClick r:id="rId5" action="ppaction://hlinksldjump"/>
              </a:rPr>
              <a:t> </a:t>
            </a:r>
            <a:r>
              <a:rPr lang="ru-RU" sz="3200" i="1">
                <a:ea typeface="Times New Roman" pitchFamily="18" charset="0"/>
                <a:cs typeface="Arial" charset="0"/>
                <a:hlinkClick r:id="rId5" action="ppaction://hlinksldjump"/>
              </a:rPr>
              <a:t>фигур </a:t>
            </a:r>
            <a:endParaRPr lang="ru-RU" sz="3200">
              <a:ea typeface="Times New Roman" pitchFamily="18" charset="0"/>
              <a:cs typeface="Arial" charset="0"/>
            </a:endParaRPr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285750" y="6286500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625" y="642938"/>
            <a:ext cx="82153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Char char="•"/>
              <a:tabLst>
                <a:tab pos="685800" algn="l"/>
              </a:tabLst>
            </a:pPr>
            <a:r>
              <a:rPr lang="ru-RU" sz="4000" b="1">
                <a:ea typeface="Times New Roman" pitchFamily="18" charset="0"/>
                <a:cs typeface="Arial" charset="0"/>
              </a:rPr>
              <a:t>Решите анаграмму. Переставьте буквы так, чтобы получился математический термин.</a:t>
            </a:r>
            <a:endParaRPr lang="ru-RU" sz="4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685800" algn="l"/>
              </a:tabLst>
            </a:pPr>
            <a:r>
              <a:rPr lang="ru-RU" sz="4000" i="1">
                <a:ea typeface="Times New Roman" pitchFamily="18" charset="0"/>
                <a:cs typeface="Arial" charset="0"/>
              </a:rPr>
              <a:t>СИБАСАЦС; ИНДАТОРА; СТОКСПОЛЬ.</a:t>
            </a:r>
            <a:endParaRPr lang="ru-RU" sz="400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685800" algn="l"/>
              </a:tabLst>
            </a:pPr>
            <a:r>
              <a:rPr lang="ru-RU" sz="4000">
                <a:ea typeface="Times New Roman" pitchFamily="18" charset="0"/>
                <a:cs typeface="Arial" charset="0"/>
              </a:rPr>
              <a:t>(абсцисса; ордината; плоскость)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 rot="10602516">
            <a:off x="366713" y="5800725"/>
            <a:ext cx="500062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600075" algn="l"/>
              </a:tabLst>
            </a:pPr>
            <a:r>
              <a:rPr lang="ru-RU" sz="4000" b="1">
                <a:ea typeface="Times New Roman" pitchFamily="18" charset="0"/>
                <a:cs typeface="Arial" charset="0"/>
              </a:rPr>
              <a:t>2</a:t>
            </a:r>
            <a:r>
              <a:rPr lang="ru-RU" sz="4000" b="1" i="1">
                <a:ea typeface="Times New Roman" pitchFamily="18" charset="0"/>
                <a:cs typeface="Arial" charset="0"/>
              </a:rPr>
              <a:t>. </a:t>
            </a:r>
            <a:r>
              <a:rPr lang="ru-RU" sz="4000" b="1">
                <a:ea typeface="Times New Roman" pitchFamily="18" charset="0"/>
                <a:cs typeface="Arial" charset="0"/>
              </a:rPr>
              <a:t>Отгадывание загадок</a:t>
            </a:r>
            <a:r>
              <a:rPr lang="ru-RU" sz="4000">
                <a:ea typeface="Times New Roman" pitchFamily="18" charset="0"/>
                <a:cs typeface="Arial" charset="0"/>
              </a:rPr>
              <a:t>.</a:t>
            </a:r>
          </a:p>
          <a:p>
            <a:pPr eaLnBrk="0" hangingPunct="0">
              <a:tabLst>
                <a:tab pos="600075" algn="l"/>
              </a:tabLst>
            </a:pPr>
            <a:r>
              <a:rPr lang="ru-RU" sz="4000">
                <a:ea typeface="Times New Roman" pitchFamily="18" charset="0"/>
                <a:cs typeface="Arial" charset="0"/>
              </a:rPr>
              <a:t>	</a:t>
            </a:r>
            <a:r>
              <a:rPr lang="ru-RU" sz="4000" i="1">
                <a:ea typeface="Times New Roman" pitchFamily="18" charset="0"/>
                <a:cs typeface="Arial" charset="0"/>
              </a:rPr>
              <a:t>а) Два брата купаются, а третий надсмехается</a:t>
            </a:r>
            <a:r>
              <a:rPr lang="ru-RU" sz="4000">
                <a:ea typeface="Times New Roman" pitchFamily="18" charset="0"/>
                <a:cs typeface="Arial" charset="0"/>
              </a:rPr>
              <a:t>	</a:t>
            </a:r>
          </a:p>
        </p:txBody>
      </p:sp>
      <p:pic>
        <p:nvPicPr>
          <p:cNvPr id="11266" name="Picture 2" descr="http://img-fotki.yandex.ru/get/3210/lar9966.1a/0_1ed5b_f01fbb3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143125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2"/>
          <p:cNvSpPr>
            <a:spLocks noChangeArrowheads="1"/>
          </p:cNvSpPr>
          <p:nvPr/>
        </p:nvSpPr>
        <p:spPr bwMode="auto">
          <a:xfrm>
            <a:off x="642938" y="214313"/>
            <a:ext cx="82153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600075" algn="l"/>
              </a:tabLst>
            </a:pPr>
            <a:r>
              <a:rPr lang="ru-RU" sz="4000" i="1">
                <a:ea typeface="Times New Roman" pitchFamily="18" charset="0"/>
                <a:cs typeface="Arial" charset="0"/>
              </a:rPr>
              <a:t>б) Двенадцать братьев друг за другом бродят, друг друга не обходят.</a:t>
            </a:r>
            <a:r>
              <a:rPr lang="ru-RU" sz="4000">
                <a:ea typeface="Times New Roman" pitchFamily="18" charset="0"/>
                <a:cs typeface="Arial" charset="0"/>
              </a:rPr>
              <a:t>	</a:t>
            </a:r>
          </a:p>
        </p:txBody>
      </p:sp>
      <p:pic>
        <p:nvPicPr>
          <p:cNvPr id="31748" name="Picture 4" descr="http://dreamworlds.ru/uploads/posts/2012-01/1325773433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4113"/>
            <a:ext cx="9144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1098</TotalTime>
  <Words>414</Words>
  <Application>Microsoft Office PowerPoint</Application>
  <PresentationFormat>Экран (4:3)</PresentationFormat>
  <Paragraphs>132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Поток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Мама</cp:lastModifiedBy>
  <cp:revision>94</cp:revision>
  <dcterms:created xsi:type="dcterms:W3CDTF">2013-04-06T05:49:20Z</dcterms:created>
  <dcterms:modified xsi:type="dcterms:W3CDTF">2013-04-11T09:08:53Z</dcterms:modified>
</cp:coreProperties>
</file>