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56" r:id="rId3"/>
    <p:sldId id="263" r:id="rId4"/>
    <p:sldId id="257" r:id="rId5"/>
    <p:sldId id="259" r:id="rId6"/>
    <p:sldId id="260" r:id="rId7"/>
    <p:sldId id="289" r:id="rId8"/>
    <p:sldId id="261" r:id="rId9"/>
    <p:sldId id="262" r:id="rId10"/>
    <p:sldId id="264" r:id="rId11"/>
    <p:sldId id="265" r:id="rId12"/>
    <p:sldId id="266" r:id="rId13"/>
    <p:sldId id="267" r:id="rId14"/>
    <p:sldId id="290" r:id="rId15"/>
    <p:sldId id="268" r:id="rId16"/>
    <p:sldId id="269" r:id="rId17"/>
    <p:sldId id="271" r:id="rId18"/>
    <p:sldId id="272" r:id="rId19"/>
    <p:sldId id="273" r:id="rId20"/>
    <p:sldId id="274" r:id="rId21"/>
    <p:sldId id="287" r:id="rId22"/>
    <p:sldId id="288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1" r:id="rId35"/>
    <p:sldId id="258" r:id="rId36"/>
    <p:sldId id="292" r:id="rId37"/>
    <p:sldId id="293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F3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05" autoAdjust="0"/>
  </p:normalViewPr>
  <p:slideViewPr>
    <p:cSldViewPr>
      <p:cViewPr varScale="1">
        <p:scale>
          <a:sx n="72" d="100"/>
          <a:sy n="7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82;&#1090;&#1072;&#1085;&#1090;%20&#1095;&#1080;&#1089;&#1090;&#1099;&#1077;%20&#1074;&#1077;&#1097;&#1077;&#1089;&#1090;&#1074;&#1072;%20&#1080;%20&#1089;&#1084;&#1077;&#1089;&#1080;.swf" TargetMode="External"/><Relationship Id="rId2" Type="http://schemas.openxmlformats.org/officeDocument/2006/relationships/hyperlink" Target="&#1090;&#1077;&#1089;&#1090;%20&#1087;&#1088;&#1086;&#1089;&#1090;&#1099;&#1077;%20&#1074;&#1077;&#1097;&#1077;&#1089;&#1090;&#1074;&#1072;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&#1076;&#1080;&#1082;&#1090;&#1072;&#1085;&#1090;%20&#1101;&#1083;&#1077;&#1082;&#1090;&#1088;&#1086;&#1086;&#1090;&#1088;&#1080;&#1094;&#1072;&#1090;&#1077;&#1083;&#1100;&#1085;&#1086;&#1089;&#1090;&#1100;.sw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video/&#1093;&#1080;&#1084;&#1080;&#1095;&#1077;&#1089;&#1082;&#1072;&#1103;%20&#1092;&#1086;&#1088;&#1084;&#1091;&#1083;&#1072;.sw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&#1086;&#1087;&#1088;&#1077;&#1076;&#1077;&#1083;&#1077;&#1085;&#1080;&#1077;%20&#1074;&#1072;&#1083;&#1077;&#1085;&#1090;&#1085;&#1086;&#1089;&#1090;&#1080;.sw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ideo/&#1089;&#1086;&#1089;&#1090;&#1072;&#1074;&#1083;&#1077;&#1085;&#1080;&#1077;%20&#1092;&#1086;&#1088;&#1084;&#1091;&#1083;&#1099;%20&#1074;&#1077;&#1097;&#1077;&#1089;&#1090;&#1074;&#1072;%20&#1087;&#1086;%20&#1085;&#1072;&#1079;&#1074;&#1072;&#1085;&#1080;&#1102;.swf" TargetMode="External"/><Relationship Id="rId2" Type="http://schemas.openxmlformats.org/officeDocument/2006/relationships/hyperlink" Target="&#1079;&#1072;&#1082;&#1086;&#1085;%20&#1087;&#1086;&#1089;&#1090;&#1086;&#1103;&#1085;&#1089;&#1090;&#1074;&#1072;%20&#1089;&#1086;&#1089;&#1090;&#1072;&#1074;&#1072;1.sw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84;&#1086;&#1083;&#1077;&#1082;&#1091;&#1083;&#1103;&#1088;&#1085;&#1072;&#1103;%20&#1084;&#1072;&#1089;&#1089;&#1072;.sw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&#1088;&#1072;&#1089;&#1095;&#1077;&#1090;&#1099;%20&#1085;&#1072;%20&#1082;&#1086;&#1083;&#1080;&#1095;&#1077;&#1089;&#1090;&#1074;&#1086;%20&#1074;&#1077;&#1097;&#1077;&#1089;&#1090;&#1074;&#1072;.sw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9;&#1090;%20&#1093;&#1080;&#1084;&#1080;&#1095;&#1077;&#1089;&#1082;&#1080;&#1077;%20&#1103;&#1074;&#1083;&#1077;&#1085;&#1080;&#1103;.swf" TargetMode="External"/><Relationship Id="rId2" Type="http://schemas.openxmlformats.org/officeDocument/2006/relationships/hyperlink" Target="&#1087;&#1072;&#1079;&#1079;&#1083;%20&#1087;&#1086;&#1088;&#1090;&#1088;&#1077;&#1090;%20&#1051;&#1086;&#1084;&#1086;&#1085;&#1086;&#1089;&#1086;&#1074;&#1072;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ideo/&#1079;&#1072;&#1082;&#1086;&#1085;%20&#1089;&#1086;&#1093;&#1088;%20&#1084;&#1072;&#1089;&#1089;&#1099;%20&#1083;&#1086;&#1084;&#1086;&#1085;&#1086;&#1089;&#1086;&#1074;.sw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93;&#1080;&#1084;&#1080;&#1095;&#1077;&#1089;&#1082;&#1080;&#1077;%20&#1091;&#1088;&#1072;&#1074;&#1085;&#1077;&#1085;&#1080;&#1103;.swf" TargetMode="External"/><Relationship Id="rId2" Type="http://schemas.openxmlformats.org/officeDocument/2006/relationships/hyperlink" Target="&#1088;&#1072;&#1089;&#1089;&#1090;&#1072;&#1085;&#1086;&#1074;&#1082;&#1072;%20&#1082;&#1086;&#1101;&#1092;&#1092;%20&#1074;%20&#1091;&#1088;&#1072;&#1074;&#1085;&#1077;&#1085;&#1080;&#1080;.sw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93;&#1080;&#1084;&#1080;&#1095;&#1077;&#1089;&#1082;&#1072;&#1103;%20&#1092;&#1086;&#1088;&#1084;&#1091;&#1083;&#1072;1.swf" TargetMode="External"/><Relationship Id="rId2" Type="http://schemas.openxmlformats.org/officeDocument/2006/relationships/hyperlink" Target="&#1087;&#1072;&#1079;&#1079;&#1083;%20&#1055;&#1088;&#1091;&#1089;&#1090;.sw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9;&#1090;%20&#1088;&#1072;&#1089;&#1089;&#1090;&#1072;&#1085;&#1086;&#1074;&#1082;&#1072;%20&#1082;&#1086;&#1101;&#1092;&#1092;&#1080;&#1094;&#1080;&#1077;&#1085;&#1090;&#1086;&#1074;.swf" TargetMode="External"/><Relationship Id="rId2" Type="http://schemas.openxmlformats.org/officeDocument/2006/relationships/hyperlink" Target="&#1088;&#1072;&#1089;&#1089;&#1090;&#1072;&#1085;&#1086;&#1074;&#1082;&#1072;%20&#1082;&#1086;&#1101;&#1092;&#1092;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video/&#1079;&#1072;&#1082;&#1086;&#1085;%20&#1087;&#1086;&#1089;&#1090;&#1086;&#1103;&#1085;&#1089;&#1090;&#1074;&#1072;%20&#1089;&#1086;&#1089;&#1090;&#1072;&#1074;&#1072;.sw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hyperlink" Target="&#1079;&#1072;&#1076;&#1072;&#1095;&#1072;%20&#1085;&#1072;%20&#1087;&#1086;&#1085;&#1103;&#1090;&#1080;&#1077;%20&#1086;&#1073;&#1098;&#1077;&#1084;&#1085;&#1072;&#1103;%20&#1076;&#1086;&#1083;&#1103;.sw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hyperlink" Target="&#1090;&#1077;&#1084;&#1087;&#1077;&#1088;&#1072;&#1090;%20&#1096;&#1082;&#1072;&#1083;&#1099;.swf" TargetMode="External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92;&#1092;&#1091;&#1079;&#1080;&#1103;.swf" TargetMode="External"/><Relationship Id="rId2" Type="http://schemas.openxmlformats.org/officeDocument/2006/relationships/hyperlink" Target="&#1090;&#1077;&#1089;&#1090;%20&#1085;&#1072;&#1091;&#1082;&#1080;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76;&#1080;&#1082;&#1090;&#1072;&#1085;&#1090;%20&#1086;&#1089;&#1085;&#1086;&#1074;&#1085;&#1099;&#1077;%20&#1087;&#1086;&#1085;&#1103;&#1090;&#1080;&#1103;.sw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96944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ОЧКАСОВ ЕВГЕНИЙ МИХАЙЛОВИЧ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4644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ПРЕПОДАВАТЕЛЬ ХИМИИ И БИОЛОГИИ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ГОСУДАРСТВЕННОГО АВТОНОМНОГО ОБРАЗОВАТЕЛЬНОГО  УЧРЕЖДЕНИЯ</a:t>
            </a:r>
          </a:p>
          <a:p>
            <a:pPr algn="ctr">
              <a:buNone/>
            </a:pPr>
            <a:r>
              <a:rPr lang="ru-RU" dirty="0" smtClean="0"/>
              <a:t> СРЕДНЕГО ПРОФЕССИОНАЛЬНОГО ОБРАЗОВАНИЯ </a:t>
            </a:r>
          </a:p>
          <a:p>
            <a:pPr algn="ctr">
              <a:buNone/>
            </a:pPr>
            <a:r>
              <a:rPr lang="ru-RU" dirty="0" smtClean="0"/>
              <a:t>ДЕПАРТАМЕНТА ОБРАЗОВАНИЯ ГОРОДА МОСКВЫ</a:t>
            </a:r>
          </a:p>
          <a:p>
            <a:pPr algn="ctr">
              <a:buNone/>
            </a:pPr>
            <a:r>
              <a:rPr lang="ru-RU" dirty="0" smtClean="0"/>
              <a:t>ПОЛИТЕХНИЧЕСКИЙ КОЛЛЕДЖ № 8 </a:t>
            </a:r>
          </a:p>
          <a:p>
            <a:pPr algn="ctr">
              <a:buNone/>
            </a:pPr>
            <a:r>
              <a:rPr lang="ru-RU" dirty="0" smtClean="0"/>
              <a:t>ИМЕНИ ДВАЖДЫ ГЕРОЯ СОВЕТСКОГО СОЮЗА И.Ф.ПАВЛОВА</a:t>
            </a:r>
          </a:p>
          <a:p>
            <a:pPr algn="ctr">
              <a:buNone/>
            </a:pPr>
            <a:r>
              <a:rPr lang="ru-RU" dirty="0" smtClean="0"/>
              <a:t>(ГАОУ СПО ПК №8 ИМ. И.Ф.ПАВЛОВА)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80526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hlinkClick r:id="rId2" action="ppaction://hlinkfile"/>
              </a:rPr>
              <a:t>Простые вещества </a:t>
            </a:r>
            <a:r>
              <a:rPr lang="ru-RU" dirty="0" smtClean="0"/>
              <a:t>– это вещества, образованные одним химическим элементом.</a:t>
            </a:r>
          </a:p>
          <a:p>
            <a:pPr algn="just">
              <a:buNone/>
            </a:pPr>
            <a:r>
              <a:rPr lang="ru-RU" dirty="0" smtClean="0"/>
              <a:t>		Вещества, образованные из двух и более химических элементов, называют </a:t>
            </a:r>
            <a:r>
              <a:rPr lang="ru-RU" b="1" dirty="0" smtClean="0"/>
              <a:t>сложными</a:t>
            </a:r>
            <a:r>
              <a:rPr lang="ru-RU" dirty="0" smtClean="0"/>
              <a:t>. </a:t>
            </a:r>
            <a:r>
              <a:rPr lang="ru-RU" dirty="0" smtClean="0">
                <a:hlinkClick r:id="rId3" action="ppaction://hlinkfile"/>
              </a:rPr>
              <a:t>Сложных веществ гораздо больше, чем простых.</a:t>
            </a:r>
            <a:endParaRPr lang="ru-RU" dirty="0" smtClean="0"/>
          </a:p>
        </p:txBody>
      </p:sp>
      <p:pic>
        <p:nvPicPr>
          <p:cNvPr id="5" name="Picture 2" descr="C:\Users\Евгений\Desktop\видео химия\классификация веществ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844133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dirty="0" smtClean="0"/>
              <a:t>		Различают в качественный и количественный состав веществ.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Качественный состав</a:t>
            </a:r>
            <a:r>
              <a:rPr lang="ru-RU" dirty="0" smtClean="0"/>
              <a:t> – это совокупность химических элементов и (или) атомных группировок, составляющих данное химическое вещество.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Количественный состав</a:t>
            </a:r>
            <a:r>
              <a:rPr lang="ru-RU" dirty="0" smtClean="0"/>
              <a:t> – это показатели, характеризующие количество или число атомов того или иного химического элемента и (или) атомных группировок, образующих данное химическое вещество.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Состав веществ отображают посредством химической символики.</a:t>
            </a:r>
          </a:p>
          <a:p>
            <a:pPr algn="just">
              <a:buNone/>
            </a:pPr>
            <a:r>
              <a:rPr lang="ru-RU" dirty="0" smtClean="0"/>
              <a:t>		По предложению Й. Я. Берцелиуса элементы принято обозначать первой или первой и одной из последующих букв латинских названий </a:t>
            </a:r>
            <a:r>
              <a:rPr lang="ru-RU" dirty="0" smtClean="0">
                <a:hlinkClick r:id="rId2" action="ppaction://hlinkfile"/>
              </a:rPr>
              <a:t>элементов.</a:t>
            </a:r>
            <a:endParaRPr lang="ru-RU" dirty="0" smtClean="0"/>
          </a:p>
        </p:txBody>
      </p:sp>
      <p:pic>
        <p:nvPicPr>
          <p:cNvPr id="15362" name="Picture 2" descr="C:\Users\Евгений\Desktop\видео химия\псхэ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762000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6093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Химический знак (символ) </a:t>
            </a:r>
            <a:r>
              <a:rPr lang="ru-RU" dirty="0" smtClean="0"/>
              <a:t>– несет значительную информацию. Он обозначает название элемента, один его атом, один моль атомов этого элемента. По символу химического элемента можно определить его атомный номер и относительную атомную массу.</a:t>
            </a:r>
          </a:p>
          <a:p>
            <a:pPr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805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dirty="0" smtClean="0"/>
              <a:t>Химическая формула </a:t>
            </a:r>
            <a:r>
              <a:rPr lang="ru-RU" dirty="0" smtClean="0"/>
              <a:t>– это способ отображения химического состава вещества. Она обозначает название вещества, одну молекулу его, один моль этого вещества. По химической формуле можно определить качественный состав вещества, число атомов и количество вещества каждого элемента в одном моле вещества, его относительную молекулярную и молярную массу.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Посмотреть видеоролик.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609329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Формулы вещества составляют на основании еще одного важнейшего понятия в химии – валентности.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hlinkClick r:id="rId2" action="ppaction://hlinkfile"/>
              </a:rPr>
              <a:t>Валентность</a:t>
            </a:r>
            <a:r>
              <a:rPr lang="ru-RU" dirty="0" smtClean="0"/>
              <a:t> – это способность атомов одного химического элемента соединятся со строго определенным числом атомов другого химического элемента.</a:t>
            </a:r>
            <a:endParaRPr lang="ru-RU" dirty="0"/>
          </a:p>
        </p:txBody>
      </p:sp>
      <p:pic>
        <p:nvPicPr>
          <p:cNvPr id="8194" name="Picture 2" descr="C:\Users\Евгений\Desktop\видео химия\валентность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284984"/>
            <a:ext cx="6192688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20AC55"/>
              </a:buClr>
              <a:buNone/>
            </a:pPr>
            <a:r>
              <a:rPr lang="ru-RU" dirty="0" smtClean="0"/>
              <a:t>		Широко используются несколько видов химических формул:</a:t>
            </a:r>
          </a:p>
          <a:p>
            <a:pPr marL="514350" indent="-514350" algn="just">
              <a:buClr>
                <a:srgbClr val="20AC55"/>
              </a:buClr>
              <a:buFont typeface="+mj-lt"/>
              <a:buAutoNum type="arabicPeriod"/>
            </a:pPr>
            <a:r>
              <a:rPr lang="ru-RU" u="sng" dirty="0" smtClean="0"/>
              <a:t>Простейшая (эмпирическая) формула</a:t>
            </a:r>
            <a:r>
              <a:rPr lang="ru-RU" dirty="0" smtClean="0"/>
              <a:t> показывает качественный состав и соотношения, в которых находятся частицы, образующие данное вещество.</a:t>
            </a:r>
          </a:p>
          <a:p>
            <a:pPr marL="514350" indent="-514350" algn="just">
              <a:buClr>
                <a:srgbClr val="20AC55"/>
              </a:buClr>
              <a:buFont typeface="+mj-lt"/>
              <a:buAutoNum type="arabicPeriod"/>
            </a:pPr>
            <a:r>
              <a:rPr lang="ru-RU" u="sng" dirty="0" smtClean="0"/>
              <a:t>Молекулярная (истинная) формула</a:t>
            </a:r>
            <a:r>
              <a:rPr lang="ru-RU" dirty="0" smtClean="0"/>
              <a:t> показывает качественный состав и число составляющих вещество частиц, но не показывает порядок связей частиц в веществе, </a:t>
            </a:r>
            <a:r>
              <a:rPr lang="ru-RU" dirty="0" smtClean="0">
                <a:hlinkClick r:id="rId2" action="ppaction://hlinkfile"/>
              </a:rPr>
              <a:t>т. е. его структуру</a:t>
            </a:r>
            <a:r>
              <a:rPr lang="ru-RU" dirty="0" smtClean="0"/>
              <a:t>.</a:t>
            </a:r>
          </a:p>
          <a:p>
            <a:pPr marL="514350" indent="-514350" algn="just">
              <a:buClr>
                <a:srgbClr val="20AC55"/>
              </a:buClr>
              <a:buFont typeface="+mj-lt"/>
              <a:buAutoNum type="arabicPeriod"/>
            </a:pPr>
            <a:r>
              <a:rPr lang="ru-RU" u="sng" dirty="0" smtClean="0"/>
              <a:t>Графическая формула</a:t>
            </a:r>
            <a:r>
              <a:rPr lang="ru-RU" dirty="0" smtClean="0"/>
              <a:t> отражает порядок соединения атомов, т. е. связи между ними.</a:t>
            </a:r>
          </a:p>
          <a:p>
            <a:pPr marL="514350" indent="-514350" algn="just">
              <a:buClr>
                <a:srgbClr val="20AC55"/>
              </a:buClr>
              <a:buFont typeface="+mj-lt"/>
              <a:buAutoNum type="arabicPeriod"/>
            </a:pPr>
            <a:endParaRPr lang="ru-RU" dirty="0" smtClean="0"/>
          </a:p>
          <a:p>
            <a:pPr marL="514350" indent="-514350" algn="ctr">
              <a:buClr>
                <a:srgbClr val="20AC55"/>
              </a:buClr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Посмотреть видеоролик получения формулы по названию</a:t>
            </a:r>
            <a:endParaRPr lang="ru-RU" sz="40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553128" cy="609329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		Относительная атомная масса </a:t>
            </a:r>
            <a:r>
              <a:rPr lang="ru-RU" dirty="0" smtClean="0"/>
              <a:t>( ) </a:t>
            </a:r>
            <a:r>
              <a:rPr lang="ru-RU" b="1" dirty="0" smtClean="0"/>
              <a:t>химического элемента </a:t>
            </a:r>
            <a:r>
              <a:rPr lang="ru-RU" dirty="0" smtClean="0"/>
              <a:t>– это величина, показывающая отношение средней массы атома природной изотопной смеси элемента 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1/12</a:t>
            </a:r>
            <a:r>
              <a:rPr lang="ru-RU" dirty="0" smtClean="0"/>
              <a:t> массы атома углерода        :</a:t>
            </a:r>
          </a:p>
          <a:p>
            <a:pPr algn="just">
              <a:buNone/>
            </a:pPr>
            <a:r>
              <a:rPr lang="ru-RU" dirty="0" smtClean="0"/>
              <a:t>		Единая углеродная атомная единица массы (а. е. м.) равна:</a:t>
            </a:r>
          </a:p>
          <a:p>
            <a:pPr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96336" y="1556792"/>
          <a:ext cx="887338" cy="756022"/>
        </p:xfrm>
        <a:graphic>
          <a:graphicData uri="http://schemas.openxmlformats.org/presentationml/2006/ole">
            <p:oleObj spid="_x0000_s1026" name="Формула" r:id="rId3" imgW="190440" imgH="2156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555776" y="3284984"/>
          <a:ext cx="684077" cy="576064"/>
        </p:xfrm>
        <a:graphic>
          <a:graphicData uri="http://schemas.openxmlformats.org/presentationml/2006/ole">
            <p:oleObj spid="_x0000_s1027" name="Формула" r:id="rId4" imgW="241200" imgH="203040" progId="Equation.3">
              <p:embed/>
            </p:oleObj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67544" y="4653136"/>
            <a:ext cx="8136904" cy="864096"/>
            <a:chOff x="467544" y="3861048"/>
            <a:chExt cx="8136904" cy="864096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/>
          </p:nvGraphicFramePr>
          <p:xfrm>
            <a:off x="2195736" y="3861048"/>
            <a:ext cx="4896544" cy="864096"/>
          </p:xfrm>
          <a:graphic>
            <a:graphicData uri="http://schemas.openxmlformats.org/presentationml/2006/ole">
              <p:oleObj spid="_x0000_s1028" name="Формула" r:id="rId5" imgW="1726920" imgH="304560" progId="Equation.3">
                <p:embed/>
              </p:oleObj>
            </a:graphicData>
          </a:graphic>
        </p:graphicFrame>
        <p:sp>
          <p:nvSpPr>
            <p:cNvPr id="8" name="Прямоугольник 7"/>
            <p:cNvSpPr/>
            <p:nvPr/>
          </p:nvSpPr>
          <p:spPr>
            <a:xfrm>
              <a:off x="467544" y="4005064"/>
              <a:ext cx="81369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2800" dirty="0" smtClean="0"/>
                <a:t> а. е. м. =                                                         кг.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		Относительная атомная масса </a:t>
            </a:r>
            <a:r>
              <a:rPr lang="ru-RU" dirty="0" smtClean="0"/>
              <a:t>– одна из основных характеристик химического элемента.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hlinkClick r:id="rId3" action="ppaction://hlinkfile"/>
              </a:rPr>
              <a:t>Относительная молекулярная масса </a:t>
            </a:r>
            <a:r>
              <a:rPr lang="ru-RU" dirty="0" smtClean="0">
                <a:hlinkClick r:id="rId3" action="ppaction://hlinkfile"/>
              </a:rPr>
              <a:t>(     ) </a:t>
            </a:r>
            <a:r>
              <a:rPr lang="ru-RU" dirty="0" smtClean="0"/>
              <a:t>равна сумме относительных атомных масс всех атомов, образующих молекулу вещества.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020272" y="3212976"/>
          <a:ext cx="576064" cy="515426"/>
        </p:xfrm>
        <a:graphic>
          <a:graphicData uri="http://schemas.openxmlformats.org/presentationml/2006/ole">
            <p:oleObj spid="_x0000_s2050" name="Формула" r:id="rId4" imgW="2412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748464" cy="602128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dirty="0" smtClean="0"/>
              <a:t>		Количество вещества (</a:t>
            </a:r>
            <a:r>
              <a:rPr lang="en-US" dirty="0" smtClean="0"/>
              <a:t>n</a:t>
            </a:r>
            <a:r>
              <a:rPr lang="ru-RU" dirty="0" smtClean="0"/>
              <a:t> или</a:t>
            </a:r>
            <a:r>
              <a:rPr lang="en-US" dirty="0" smtClean="0"/>
              <a:t> v</a:t>
            </a:r>
            <a:r>
              <a:rPr lang="ru-RU" dirty="0" smtClean="0"/>
              <a:t>) характеризуют числом атомов, молекул или других формульных единиц данного вещества. </a:t>
            </a:r>
          </a:p>
          <a:p>
            <a:pPr marL="514350" indent="-514350" algn="just">
              <a:buNone/>
            </a:pPr>
            <a:r>
              <a:rPr lang="ru-RU" dirty="0" smtClean="0"/>
              <a:t>		В Международной системе СИ за единицу количества вещества принят моль.</a:t>
            </a:r>
          </a:p>
          <a:p>
            <a:pPr marL="514350" indent="-514350"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Моль</a:t>
            </a:r>
            <a:r>
              <a:rPr lang="ru-RU" dirty="0" smtClean="0"/>
              <a:t> – это количество вещества, содержащее столько же формульных единиц, сколько атомов содержат 0,012 кг изотопа углерода        .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68144" y="3717032"/>
          <a:ext cx="572050" cy="541846"/>
        </p:xfrm>
        <a:graphic>
          <a:graphicData uri="http://schemas.openxmlformats.org/presentationml/2006/ole">
            <p:oleObj spid="_x0000_s3075" name="Формула" r:id="rId3" imgW="241200" imgH="203040" progId="Equation.3">
              <p:embed/>
            </p:oleObj>
          </a:graphicData>
        </a:graphic>
      </p:graphicFrame>
      <p:pic>
        <p:nvPicPr>
          <p:cNvPr id="3077" name="Picture 5" descr="C:\Users\Евгений\Desktop\видео химия\понятие моль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437112"/>
            <a:ext cx="4464496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772400" cy="2376264"/>
          </a:xfrm>
        </p:spPr>
        <p:txBody>
          <a:bodyPr>
            <a:noAutofit/>
            <a:scene3d>
              <a:camera prst="obliqueTopRigh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3F357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Основные понятия и законы химии </a:t>
            </a:r>
            <a:endParaRPr lang="ru-RU" sz="8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3F357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dirty="0" smtClean="0"/>
              <a:t>                              </a:t>
            </a:r>
          </a:p>
          <a:p>
            <a:pPr algn="just">
              <a:buNone/>
            </a:pPr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4101" name="Picture 5" descr="C:\Users\Евгений\Desktop\видео химия\мол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47712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4716016" cy="331236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dirty="0" smtClean="0"/>
              <a:t>		Массу одного моля называют </a:t>
            </a:r>
            <a:r>
              <a:rPr lang="ru-RU" b="1" dirty="0" smtClean="0"/>
              <a:t>молярной массой </a:t>
            </a:r>
            <a:r>
              <a:rPr lang="ru-RU" dirty="0" smtClean="0"/>
              <a:t>и обозначают буквой М: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4509120"/>
            <a:ext cx="3888432" cy="720080"/>
            <a:chOff x="1403648" y="3068960"/>
            <a:chExt cx="3888432" cy="720080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/>
          </p:nvGraphicFramePr>
          <p:xfrm>
            <a:off x="1403648" y="3068960"/>
            <a:ext cx="2134825" cy="720080"/>
          </p:xfrm>
          <a:graphic>
            <a:graphicData uri="http://schemas.openxmlformats.org/presentationml/2006/ole">
              <p:oleObj spid="_x0000_s10242" name="Формула" r:id="rId3" imgW="711000" imgH="215640" progId="Equation.3">
                <p:embed/>
              </p:oleObj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3635896" y="3212976"/>
              <a:ext cx="16561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г/моль.</a:t>
              </a:r>
              <a:endParaRPr lang="ru-RU" sz="2800" dirty="0"/>
            </a:p>
          </p:txBody>
        </p:sp>
      </p:grpSp>
      <p:pic>
        <p:nvPicPr>
          <p:cNvPr id="10243" name="Picture 3" descr="C:\Users\Евгений\Desktop\видео химия\моль количество веществ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3707904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Евгений\Desktop\видео химия\молярная масса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73533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676456" cy="609329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Молярная масса может быть выражена через число молекул (или атомов) в одном моле вещества     (      ) и массу (      ) отдельной молекулы (или атома):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                           </a:t>
            </a:r>
          </a:p>
          <a:p>
            <a:pPr algn="just">
              <a:buNone/>
            </a:pPr>
            <a:r>
              <a:rPr lang="ru-RU" dirty="0" smtClean="0"/>
              <a:t>	Массу молекулы (атома) в килограммах можно рассчитать по уравнению</a:t>
            </a:r>
          </a:p>
          <a:p>
            <a:pPr algn="just">
              <a:buNone/>
            </a:pPr>
            <a:r>
              <a:rPr lang="ru-RU" dirty="0" smtClean="0"/>
              <a:t>                      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следовательно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483768" y="1556792"/>
          <a:ext cx="511623" cy="539998"/>
        </p:xfrm>
        <a:graphic>
          <a:graphicData uri="http://schemas.openxmlformats.org/presentationml/2006/ole">
            <p:oleObj spid="_x0000_s5122" name="Формула" r:id="rId3" imgW="228600" imgH="2156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95536" y="1412776"/>
          <a:ext cx="677665" cy="690364"/>
        </p:xfrm>
        <a:graphic>
          <a:graphicData uri="http://schemas.openxmlformats.org/presentationml/2006/ole">
            <p:oleObj spid="_x0000_s5123" name="Формула" r:id="rId4" imgW="203040" imgH="228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23528" y="3501008"/>
          <a:ext cx="6840760" cy="720079"/>
        </p:xfrm>
        <a:graphic>
          <a:graphicData uri="http://schemas.openxmlformats.org/presentationml/2006/ole">
            <p:oleObj spid="_x0000_s5125" name="Формула" r:id="rId5" imgW="2349360" imgH="241200" progId="Equation.3">
              <p:embed/>
            </p:oleObj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23528" y="5013176"/>
            <a:ext cx="8820472" cy="718515"/>
            <a:chOff x="323528" y="5013176"/>
            <a:chExt cx="8820472" cy="718515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323528" y="5013176"/>
            <a:ext cx="1434179" cy="533648"/>
          </p:xfrm>
          <a:graphic>
            <a:graphicData uri="http://schemas.openxmlformats.org/presentationml/2006/ole">
              <p:oleObj spid="_x0000_s5126" name="Формула" r:id="rId6" imgW="545760" imgH="203040" progId="Equation.3">
                <p:embed/>
              </p:oleObj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3635896" y="5013176"/>
            <a:ext cx="3672408" cy="718515"/>
          </p:xfrm>
          <a:graphic>
            <a:graphicData uri="http://schemas.openxmlformats.org/presentationml/2006/ole">
              <p:oleObj spid="_x0000_s5127" name="Формула" r:id="rId7" imgW="1168200" imgH="228600" progId="Equation.3">
                <p:embed/>
              </p:oleObj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7343800" y="5157192"/>
              <a:ext cx="1800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(кг/моль)</a:t>
              </a:r>
              <a:endParaRPr lang="ru-RU" sz="28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91680" y="5085184"/>
              <a:ext cx="2232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(кг/моль) =</a:t>
              </a:r>
              <a:endParaRPr lang="ru-RU" sz="2800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Из этого выражения можно определить число молекул или атомов, содержащихся в одном месте любого вещества, которое называют постоянной Авогадро.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Постоянная Авогадро </a:t>
            </a:r>
            <a:r>
              <a:rPr lang="ru-RU" dirty="0" smtClean="0"/>
              <a:t>(      ) – число атомов или молекул (или других формульных единиц), содержащихся в одном моле вещества</a:t>
            </a:r>
            <a:r>
              <a:rPr lang="en-US" dirty="0" smtClean="0"/>
              <a:t>;</a:t>
            </a:r>
            <a:r>
              <a:rPr lang="ru-RU" dirty="0" smtClean="0"/>
              <a:t> она всегда равна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          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788024" y="2420888"/>
          <a:ext cx="576064" cy="576064"/>
        </p:xfrm>
        <a:graphic>
          <a:graphicData uri="http://schemas.openxmlformats.org/presentationml/2006/ole">
            <p:oleObj spid="_x0000_s6146" name="Формула" r:id="rId3" imgW="228600" imgH="2156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7" name="Точечный рисунок" r:id="rId4" imgW="0" imgH="0" progId="PBrush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267744" y="4581128"/>
          <a:ext cx="4618038" cy="704850"/>
        </p:xfrm>
        <a:graphic>
          <a:graphicData uri="http://schemas.openxmlformats.org/presentationml/2006/ole">
            <p:oleObj spid="_x0000_s6148" name="Формула" r:id="rId5" imgW="14983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700808"/>
            <a:ext cx="51190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законы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химии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877272"/>
          </a:xfrm>
        </p:spPr>
        <p:txBody>
          <a:bodyPr>
            <a:normAutofit/>
          </a:bodyPr>
          <a:lstStyle/>
          <a:p>
            <a:pPr marL="571500" indent="-571500" algn="just">
              <a:buClr>
                <a:srgbClr val="16A62E"/>
              </a:buClr>
              <a:buFont typeface="+mj-lt"/>
              <a:buAutoNum type="romanUcPeriod"/>
            </a:pPr>
            <a:r>
              <a:rPr lang="ru-RU" dirty="0" smtClean="0"/>
              <a:t>Закон сохранения массы.</a:t>
            </a:r>
          </a:p>
          <a:p>
            <a:pPr marL="514350" indent="-514350" algn="just">
              <a:buNone/>
            </a:pPr>
            <a:r>
              <a:rPr lang="ru-RU" dirty="0" smtClean="0"/>
              <a:t>		Был открыт </a:t>
            </a:r>
            <a:r>
              <a:rPr lang="ru-RU" dirty="0" smtClean="0">
                <a:hlinkClick r:id="rId2" action="ppaction://hlinkfile"/>
              </a:rPr>
              <a:t>М. В. Ломоносовым </a:t>
            </a:r>
            <a:r>
              <a:rPr lang="ru-RU" dirty="0" smtClean="0"/>
              <a:t>и сформулирован А. Лавуазье: </a:t>
            </a:r>
          </a:p>
          <a:p>
            <a:pPr marL="514350" indent="-514350" algn="just">
              <a:buNone/>
            </a:pPr>
            <a:r>
              <a:rPr lang="ru-RU" dirty="0" smtClean="0"/>
              <a:t>	</a:t>
            </a:r>
            <a:r>
              <a:rPr lang="ru-RU" u="sng" dirty="0" smtClean="0"/>
              <a:t>Масса веществ, вступивших в реакцию, равна массе веществ, образовавшихся </a:t>
            </a:r>
            <a:r>
              <a:rPr lang="ru-RU" u="sng" dirty="0" smtClean="0">
                <a:hlinkClick r:id="rId3" action="ppaction://hlinkfile"/>
              </a:rPr>
              <a:t>в результате реакции</a:t>
            </a:r>
            <a:r>
              <a:rPr lang="ru-RU" u="sng" dirty="0" smtClean="0"/>
              <a:t>.</a:t>
            </a:r>
          </a:p>
          <a:p>
            <a:pPr marL="514350" indent="-514350" algn="just">
              <a:buNone/>
            </a:pPr>
            <a:endParaRPr lang="ru-RU" u="sng" dirty="0" smtClean="0"/>
          </a:p>
          <a:p>
            <a:pPr marL="514350" indent="-514350" algn="just">
              <a:buNone/>
            </a:pPr>
            <a:r>
              <a:rPr lang="ru-RU" dirty="0" smtClean="0"/>
              <a:t>		Этот закон является одним из основных стехиометрических законов химии.</a:t>
            </a:r>
          </a:p>
          <a:p>
            <a:pPr marL="514350" indent="-514350" algn="just">
              <a:buNone/>
            </a:pPr>
            <a:endParaRPr lang="ru-RU" dirty="0" smtClean="0"/>
          </a:p>
          <a:p>
            <a:pPr marL="514350" indent="-514350" algn="just">
              <a:buNone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dirty="0" smtClean="0"/>
              <a:t>	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Посмотреть видеоролик.</a:t>
            </a:r>
            <a:endParaRPr lang="ru-RU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609329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		</a:t>
            </a:r>
          </a:p>
          <a:p>
            <a:pPr algn="just">
              <a:buNone/>
            </a:pPr>
            <a:r>
              <a:rPr lang="ru-RU" b="1" dirty="0" smtClean="0"/>
              <a:t>		Стехиометрия</a:t>
            </a:r>
            <a:r>
              <a:rPr lang="ru-RU" dirty="0" smtClean="0"/>
              <a:t> – раздел химии, в котором рассматриваются массовые и объемные соотношения между реагирующими веществами, вывод химических формул и </a:t>
            </a:r>
            <a:r>
              <a:rPr lang="ru-RU" dirty="0" smtClean="0">
                <a:hlinkClick r:id="rId2" action="ppaction://hlinkfile"/>
              </a:rPr>
              <a:t>составление уравнений </a:t>
            </a:r>
            <a:r>
              <a:rPr lang="ru-RU" dirty="0" smtClean="0">
                <a:hlinkClick r:id="rId3" action="ppaction://hlinkfile"/>
              </a:rPr>
              <a:t>химических реакций.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</p:spPr>
        <p:txBody>
          <a:bodyPr/>
          <a:lstStyle/>
          <a:p>
            <a:pPr marL="571500" indent="-571500" algn="just">
              <a:buClr>
                <a:srgbClr val="15972E"/>
              </a:buClr>
              <a:buFont typeface="+mj-lt"/>
              <a:buAutoNum type="romanUcPeriod" startAt="2"/>
            </a:pPr>
            <a:endParaRPr lang="ru-RU" dirty="0" smtClean="0"/>
          </a:p>
          <a:p>
            <a:pPr marL="571500" indent="-571500" algn="just">
              <a:buClr>
                <a:srgbClr val="15972E"/>
              </a:buClr>
              <a:buFont typeface="+mj-lt"/>
              <a:buAutoNum type="romanUcPeriod" startAt="2"/>
            </a:pPr>
            <a:r>
              <a:rPr lang="ru-RU" dirty="0" smtClean="0"/>
              <a:t>Закон постоянства состава вещества.</a:t>
            </a:r>
          </a:p>
          <a:p>
            <a:pPr marL="514350" indent="-514350" algn="just">
              <a:buNone/>
            </a:pPr>
            <a:r>
              <a:rPr lang="ru-RU" dirty="0" smtClean="0"/>
              <a:t>		Сформулирован </a:t>
            </a:r>
            <a:r>
              <a:rPr lang="ru-RU" dirty="0" smtClean="0">
                <a:hlinkClick r:id="rId2" action="ppaction://hlinkfile"/>
              </a:rPr>
              <a:t>Ж.-Л. Прустом </a:t>
            </a:r>
            <a:r>
              <a:rPr lang="ru-RU" dirty="0" smtClean="0"/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1799</a:t>
            </a:r>
            <a:r>
              <a:rPr lang="ru-RU" dirty="0" smtClean="0"/>
              <a:t> г.:</a:t>
            </a:r>
          </a:p>
          <a:p>
            <a:pPr marL="514350" indent="-514350" algn="just">
              <a:buNone/>
            </a:pPr>
            <a:r>
              <a:rPr lang="ru-RU" dirty="0" smtClean="0"/>
              <a:t>	</a:t>
            </a:r>
            <a:r>
              <a:rPr lang="ru-RU" u="sng" dirty="0" smtClean="0">
                <a:hlinkClick r:id="rId3" action="ppaction://hlinkfile"/>
              </a:rPr>
              <a:t>Всякое чистое вещество независимо от способа его получения всегда имеет постоянный качественный и количественный состав.</a:t>
            </a:r>
            <a:endParaRPr lang="ru-RU" u="sng" dirty="0" smtClean="0"/>
          </a:p>
          <a:p>
            <a:pPr marL="514350" indent="-514350" algn="just">
              <a:buNone/>
            </a:pPr>
            <a:endParaRPr lang="ru-RU" dirty="0" smtClean="0"/>
          </a:p>
          <a:p>
            <a:pPr marL="514350" indent="-514350" algn="just">
              <a:buNone/>
            </a:pPr>
            <a:r>
              <a:rPr lang="ru-RU" dirty="0" smtClean="0"/>
              <a:t>		Однако уже в начале </a:t>
            </a:r>
            <a:r>
              <a:rPr lang="en-US" dirty="0" smtClean="0"/>
              <a:t>XIX </a:t>
            </a:r>
            <a:r>
              <a:rPr lang="ru-RU" dirty="0" smtClean="0"/>
              <a:t>в. К. Бертолле показал, что элементы могут соединятся друг с другом в разных соотношениях в зависимости от массы реагирующих веществ.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</p:spPr>
        <p:txBody>
          <a:bodyPr/>
          <a:lstStyle/>
          <a:p>
            <a:pPr marL="514350" indent="-514350" algn="just">
              <a:buNone/>
            </a:pPr>
            <a:r>
              <a:rPr lang="ru-RU" dirty="0" smtClean="0"/>
              <a:t>		</a:t>
            </a:r>
          </a:p>
          <a:p>
            <a:pPr marL="514350" indent="-514350" algn="just">
              <a:buNone/>
            </a:pPr>
            <a:r>
              <a:rPr lang="ru-RU" dirty="0" smtClean="0"/>
              <a:t>		</a:t>
            </a:r>
          </a:p>
          <a:p>
            <a:pPr marL="514350" indent="-514350"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hlinkClick r:id="rId2" action="ppaction://hlinkfile"/>
              </a:rPr>
              <a:t>Современная формулировка </a:t>
            </a:r>
            <a:r>
              <a:rPr lang="ru-RU" dirty="0" smtClean="0"/>
              <a:t>закона постоянства состава вещества таков:</a:t>
            </a:r>
          </a:p>
          <a:p>
            <a:pPr marL="514350" indent="-514350" algn="just">
              <a:buNone/>
            </a:pPr>
            <a:r>
              <a:rPr lang="ru-RU" dirty="0" smtClean="0"/>
              <a:t>	</a:t>
            </a:r>
            <a:r>
              <a:rPr lang="ru-RU" u="sng" dirty="0" smtClean="0"/>
              <a:t>Состав соединений молекулярной структуры является постоянным независимо от способа их получения. Состав соединений немолекулярной структуры (с атомной, ионной или металлической кристаллической решеткой) не является постоянным и </a:t>
            </a:r>
            <a:r>
              <a:rPr lang="ru-RU" u="sng" dirty="0" smtClean="0">
                <a:hlinkClick r:id="rId3" action="ppaction://hlinkfile"/>
              </a:rPr>
              <a:t>зависит от способа их получения</a:t>
            </a:r>
            <a:r>
              <a:rPr lang="ru-RU" u="sng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rgbClr val="06B63C"/>
              </a:buClr>
              <a:buFont typeface="Wingdings" pitchFamily="2" charset="2"/>
              <a:buChar char="Ø"/>
            </a:pPr>
            <a:r>
              <a:rPr lang="ru-RU" dirty="0" smtClean="0">
                <a:hlinkClick r:id="rId2" action="ppaction://hlinksldjump"/>
              </a:rPr>
              <a:t>Основные понятия химии………………………………….  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3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06B63C"/>
              </a:buClr>
              <a:buFont typeface="Wingdings" pitchFamily="2" charset="2"/>
              <a:buChar char="Ø"/>
            </a:pPr>
            <a:r>
              <a:rPr lang="ru-RU" dirty="0" smtClean="0">
                <a:hlinkClick r:id="rId3" action="ppaction://hlinksldjump"/>
              </a:rPr>
              <a:t>Состав веществ. Изменение веществ…………………  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8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06B63C"/>
              </a:buClr>
              <a:buFont typeface="Wingdings" pitchFamily="2" charset="2"/>
              <a:buChar char="Ø"/>
            </a:pPr>
            <a:r>
              <a:rPr lang="ru-RU" dirty="0" smtClean="0">
                <a:hlinkClick r:id="rId4" action="ppaction://hlinksldjump"/>
              </a:rPr>
              <a:t>Основные законы химии.........................................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24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06B63C"/>
              </a:buClr>
              <a:buFont typeface="Wingdings" pitchFamily="2" charset="2"/>
              <a:buChar char="Ø"/>
            </a:pPr>
            <a:r>
              <a:rPr lang="ru-RU" dirty="0" smtClean="0">
                <a:hlinkClick r:id="rId5" action="ppaction://hlinksldjump"/>
              </a:rPr>
              <a:t>Обозначения, названия и единицы физической величины…………………………………………………………….. 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34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06B63C"/>
              </a:buClr>
              <a:buFont typeface="Wingdings" pitchFamily="2" charset="2"/>
              <a:buChar char="Ø"/>
            </a:pPr>
            <a:r>
              <a:rPr lang="ru-RU" dirty="0" smtClean="0">
                <a:cs typeface="Arial" pitchFamily="34" charset="0"/>
                <a:hlinkClick r:id="rId6" action="ppaction://hlinksldjump"/>
              </a:rPr>
              <a:t>Задания...................................................................... 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35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Вещества постоянного состава называют </a:t>
            </a:r>
            <a:r>
              <a:rPr lang="ru-RU" b="1" dirty="0" smtClean="0"/>
              <a:t>дальтонидами</a:t>
            </a:r>
            <a:r>
              <a:rPr lang="ru-RU" dirty="0" smtClean="0"/>
              <a:t> в честь английского физика и химика Дж. Дальтона, а вещества переменного состава – </a:t>
            </a:r>
            <a:r>
              <a:rPr lang="ru-RU" b="1" dirty="0" smtClean="0"/>
              <a:t>бертоллидами</a:t>
            </a:r>
            <a:r>
              <a:rPr lang="ru-RU" dirty="0" smtClean="0"/>
              <a:t> в честь французского химика К. Бертолле.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Посмотреть видеоролик. 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</p:spPr>
        <p:txBody>
          <a:bodyPr/>
          <a:lstStyle/>
          <a:p>
            <a:pPr marL="571500" indent="-571500" algn="just">
              <a:buClr>
                <a:srgbClr val="0B931B"/>
              </a:buClr>
              <a:buFont typeface="+mj-lt"/>
              <a:buAutoNum type="romanUcPeriod" startAt="3"/>
            </a:pPr>
            <a:endParaRPr lang="ru-RU" dirty="0" smtClean="0"/>
          </a:p>
          <a:p>
            <a:pPr marL="571500" indent="-571500" algn="just">
              <a:buClr>
                <a:srgbClr val="0B931B"/>
              </a:buClr>
              <a:buFont typeface="+mj-lt"/>
              <a:buAutoNum type="romanUcPeriod" startAt="3"/>
            </a:pPr>
            <a:r>
              <a:rPr lang="ru-RU" dirty="0" smtClean="0"/>
              <a:t>Закон Авогадро.</a:t>
            </a:r>
          </a:p>
          <a:p>
            <a:pPr marL="514350" indent="-514350" algn="just">
              <a:buNone/>
            </a:pPr>
            <a:r>
              <a:rPr lang="ru-RU" dirty="0" smtClean="0"/>
              <a:t>	Сформулирован А. Авогадро в результате проведения многочисленных экспериментов:</a:t>
            </a:r>
          </a:p>
          <a:p>
            <a:pPr marL="514350" indent="-514350" algn="just">
              <a:buNone/>
            </a:pPr>
            <a:r>
              <a:rPr lang="ru-RU" dirty="0" smtClean="0"/>
              <a:t>	</a:t>
            </a:r>
            <a:r>
              <a:rPr lang="ru-RU" u="sng" dirty="0" smtClean="0"/>
              <a:t>В равных объемах различных газов при одинаковых условиях содержится одинаковое число молекул.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   Из закона Авогадро вытекают 2 следствия:</a:t>
            </a:r>
          </a:p>
          <a:p>
            <a:pPr marL="514350" indent="-514350" algn="just">
              <a:buClr>
                <a:srgbClr val="067824"/>
              </a:buClr>
              <a:buFont typeface="+mj-lt"/>
              <a:buAutoNum type="arabicPeriod"/>
            </a:pPr>
            <a:r>
              <a:rPr lang="ru-RU" u="sng" dirty="0" smtClean="0"/>
              <a:t>Один моль любого газа при одинаковых условиях занимает один и тот же объем. Этот объем, называемый </a:t>
            </a:r>
            <a:r>
              <a:rPr lang="ru-RU" i="1" u="sng" dirty="0" smtClean="0"/>
              <a:t>молярным (  ), </a:t>
            </a:r>
            <a:r>
              <a:rPr lang="ru-RU" u="sng" dirty="0" smtClean="0"/>
              <a:t>при нормальных условиях (давление     =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101325</a:t>
            </a:r>
            <a:r>
              <a:rPr lang="ru-RU" u="sng" dirty="0" smtClean="0"/>
              <a:t> Па и абсолютной температуре       =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273,15</a:t>
            </a:r>
            <a:r>
              <a:rPr lang="ru-RU" u="sng" dirty="0" smtClean="0"/>
              <a:t> К) равен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22,4</a:t>
            </a:r>
            <a:r>
              <a:rPr lang="ru-RU" u="sng" dirty="0" smtClean="0"/>
              <a:t> л:</a:t>
            </a:r>
          </a:p>
          <a:p>
            <a:pPr marL="514350" indent="-514350" algn="just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860032" y="2132856"/>
          <a:ext cx="504056" cy="648072"/>
        </p:xfrm>
        <a:graphic>
          <a:graphicData uri="http://schemas.openxmlformats.org/presentationml/2006/ole">
            <p:oleObj spid="_x0000_s7170" name="Формула" r:id="rId3" imgW="190440" imgH="2286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707904" y="2492896"/>
          <a:ext cx="527298" cy="632758"/>
        </p:xfrm>
        <a:graphic>
          <a:graphicData uri="http://schemas.openxmlformats.org/presentationml/2006/ole">
            <p:oleObj spid="_x0000_s7171" name="Формула" r:id="rId4" imgW="190440" imgH="228600" progId="Equation.3">
              <p:embed/>
            </p:oleObj>
          </a:graphicData>
        </a:graphic>
      </p:graphicFrame>
      <p:graphicFrame>
        <p:nvGraphicFramePr>
          <p:cNvPr id="6" name="Объект 5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2555776" y="2924944"/>
          <a:ext cx="504056" cy="576064"/>
        </p:xfrm>
        <a:graphic>
          <a:graphicData uri="http://schemas.openxmlformats.org/presentationml/2006/ole">
            <p:oleObj spid="_x0000_s7172" name="Формула" r:id="rId6" imgW="164880" imgH="228600" progId="Equation.3">
              <p:embed/>
            </p:oleObj>
          </a:graphicData>
        </a:graphic>
      </p:graphicFrame>
      <p:graphicFrame>
        <p:nvGraphicFramePr>
          <p:cNvPr id="7" name="Объект 6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2411760" y="4293096"/>
          <a:ext cx="4576508" cy="936104"/>
        </p:xfrm>
        <a:graphic>
          <a:graphicData uri="http://schemas.openxmlformats.org/presentationml/2006/ole">
            <p:oleObj spid="_x0000_s7173" name="Формула" r:id="rId8" imgW="11174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</p:spPr>
        <p:txBody>
          <a:bodyPr/>
          <a:lstStyle/>
          <a:p>
            <a:pPr marL="514350" indent="-514350" algn="just">
              <a:buClr>
                <a:srgbClr val="099F3B"/>
              </a:buClr>
              <a:buFont typeface="+mj-lt"/>
              <a:buAutoNum type="arabicPeriod" startAt="2"/>
            </a:pPr>
            <a:endParaRPr lang="ru-RU" u="sng" dirty="0" smtClean="0"/>
          </a:p>
          <a:p>
            <a:pPr marL="514350" indent="-514350" algn="just">
              <a:buClr>
                <a:srgbClr val="099F3B"/>
              </a:buClr>
              <a:buFont typeface="+mj-lt"/>
              <a:buAutoNum type="arabicPeriod" startAt="2"/>
            </a:pPr>
            <a:endParaRPr lang="ru-RU" u="sng" dirty="0" smtClean="0"/>
          </a:p>
          <a:p>
            <a:pPr marL="514350" indent="-514350" algn="just">
              <a:buClr>
                <a:srgbClr val="099F3B"/>
              </a:buClr>
              <a:buFont typeface="+mj-lt"/>
              <a:buAutoNum type="arabicPeriod" startAt="2"/>
            </a:pPr>
            <a:r>
              <a:rPr lang="ru-RU" u="sng" dirty="0" smtClean="0"/>
              <a:t>Массы двух разных газов, занимающих одинаковый объем при одинаковых условиях, относятся между собой как их молярные массы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ru-RU" dirty="0" smtClean="0"/>
          </a:p>
          <a:p>
            <a:pPr marL="514350" indent="-514350" algn="just">
              <a:buNone/>
            </a:pPr>
            <a:r>
              <a:rPr lang="ru-RU" dirty="0" smtClean="0"/>
              <a:t>		Отношение масс двух газов, занимающих равный объем при одинаковых условиях, называют </a:t>
            </a:r>
            <a:r>
              <a:rPr lang="ru-RU" b="1" dirty="0" smtClean="0"/>
              <a:t>относительной плотностью </a:t>
            </a:r>
            <a:r>
              <a:rPr lang="ru-RU" dirty="0" smtClean="0"/>
              <a:t>одного газа по другому и обозначают буквой </a:t>
            </a:r>
            <a:r>
              <a:rPr lang="en-US" dirty="0" smtClean="0"/>
              <a:t>D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6093296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Уравнение состояния идеального газа (уравнение </a:t>
            </a:r>
            <a:r>
              <a:rPr lang="ru-RU" b="1" dirty="0" err="1" smtClean="0"/>
              <a:t>Менделеева-Клапейрона</a:t>
            </a:r>
            <a:r>
              <a:rPr lang="ru-RU" b="1" dirty="0" smtClean="0"/>
              <a:t>).</a:t>
            </a:r>
          </a:p>
          <a:p>
            <a:pPr algn="just">
              <a:buNone/>
            </a:pPr>
            <a:r>
              <a:rPr lang="ru-RU" b="1" dirty="0" smtClean="0"/>
              <a:t>		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95536" y="2276872"/>
          <a:ext cx="2229924" cy="1080120"/>
        </p:xfrm>
        <a:graphic>
          <a:graphicData uri="http://schemas.openxmlformats.org/presentationml/2006/ole">
            <p:oleObj spid="_x0000_s14338" name="Формула" r:id="rId3" imgW="812520" imgH="39348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15816" y="2708920"/>
            <a:ext cx="8640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или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757613" y="2420938"/>
          <a:ext cx="2671762" cy="750887"/>
        </p:xfrm>
        <a:graphic>
          <a:graphicData uri="http://schemas.openxmlformats.org/presentationml/2006/ole">
            <p:oleObj spid="_x0000_s14339" name="Формула" r:id="rId4" imgW="723600" imgH="20304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3564791"/>
            <a:ext cx="8208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где </a:t>
            </a:r>
            <a:r>
              <a:rPr lang="en-US" sz="2600" dirty="0" smtClean="0"/>
              <a:t>p – </a:t>
            </a:r>
            <a:r>
              <a:rPr lang="ru-RU" sz="2600" dirty="0" smtClean="0"/>
              <a:t>давление</a:t>
            </a:r>
            <a:r>
              <a:rPr lang="en-US" sz="2600" dirty="0" smtClean="0"/>
              <a:t>;</a:t>
            </a:r>
            <a:r>
              <a:rPr lang="ru-RU" sz="2600" dirty="0" smtClean="0"/>
              <a:t> </a:t>
            </a:r>
          </a:p>
          <a:p>
            <a:r>
              <a:rPr lang="en-US" sz="2600" dirty="0" smtClean="0"/>
              <a:t>V – </a:t>
            </a:r>
            <a:r>
              <a:rPr lang="ru-RU" sz="2600" dirty="0" smtClean="0"/>
              <a:t>объем газа</a:t>
            </a:r>
            <a:r>
              <a:rPr lang="en-US" sz="2600" dirty="0" smtClean="0"/>
              <a:t>;</a:t>
            </a:r>
            <a:r>
              <a:rPr lang="ru-RU" sz="2600" dirty="0" smtClean="0"/>
              <a:t> </a:t>
            </a:r>
            <a:r>
              <a:rPr lang="en-US" sz="2600" dirty="0" smtClean="0"/>
              <a:t>m – </a:t>
            </a:r>
            <a:r>
              <a:rPr lang="ru-RU" sz="2600" dirty="0" smtClean="0"/>
              <a:t>масса газа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r>
              <a:rPr lang="en-US" sz="2600" dirty="0" smtClean="0"/>
              <a:t> </a:t>
            </a:r>
            <a:r>
              <a:rPr lang="ru-RU" sz="2600" dirty="0" smtClean="0"/>
              <a:t>М – молярная масса газа</a:t>
            </a:r>
            <a:r>
              <a:rPr lang="en-US" sz="2600" dirty="0" smtClean="0"/>
              <a:t>;</a:t>
            </a:r>
            <a:r>
              <a:rPr lang="ru-RU" sz="2600" dirty="0" smtClean="0"/>
              <a:t> </a:t>
            </a:r>
          </a:p>
          <a:p>
            <a:r>
              <a:rPr lang="ru-RU" sz="2600" dirty="0" smtClean="0"/>
              <a:t>Т – температура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r>
              <a:rPr lang="ru-RU" sz="2600" dirty="0" smtClean="0"/>
              <a:t> </a:t>
            </a:r>
            <a:r>
              <a:rPr lang="en-US" sz="2600" dirty="0" smtClean="0"/>
              <a:t>n – </a:t>
            </a:r>
            <a:r>
              <a:rPr lang="ru-RU" sz="2600" dirty="0" smtClean="0"/>
              <a:t>количество вещества газа, моль</a:t>
            </a:r>
            <a:r>
              <a:rPr lang="en-US" sz="2600" dirty="0" smtClean="0"/>
              <a:t>;</a:t>
            </a:r>
            <a:r>
              <a:rPr lang="ru-RU" sz="2600" dirty="0" smtClean="0"/>
              <a:t>  </a:t>
            </a:r>
          </a:p>
          <a:p>
            <a:r>
              <a:rPr lang="en-US" sz="2600" dirty="0" smtClean="0"/>
              <a:t>R – </a:t>
            </a:r>
            <a:r>
              <a:rPr lang="ru-RU" sz="2600" dirty="0" smtClean="0"/>
              <a:t>универсальная газовая постоянная, значение которой зависит от единиц, в которых измеряют давление и объем.</a:t>
            </a:r>
            <a:endParaRPr lang="ru-RU" sz="2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законы химии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36000" contrast="84000"/>
          </a:blip>
          <a:srcRect/>
          <a:stretch>
            <a:fillRect/>
          </a:stretch>
        </p:blipFill>
        <p:spPr>
          <a:xfrm>
            <a:off x="179388" y="0"/>
            <a:ext cx="8713787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Clr>
                <a:srgbClr val="05AB09"/>
              </a:buClr>
              <a:buFont typeface="+mj-lt"/>
              <a:buAutoNum type="arabicPeriod"/>
            </a:pPr>
            <a:r>
              <a:rPr lang="ru-RU" dirty="0" smtClean="0"/>
              <a:t>Найдите относительные молекулярные массы веществ, состав которых описывается формулами:</a:t>
            </a:r>
          </a:p>
          <a:p>
            <a:pPr marL="514350" indent="-514350" algn="just">
              <a:buClr>
                <a:srgbClr val="05AB09"/>
              </a:buClr>
              <a:buFont typeface="+mj-lt"/>
              <a:buAutoNum type="arabicPeriod"/>
            </a:pPr>
            <a:endParaRPr lang="ru-RU" dirty="0" smtClean="0"/>
          </a:p>
          <a:p>
            <a:pPr marL="514350" indent="-514350" algn="just">
              <a:buClr>
                <a:srgbClr val="05AB09"/>
              </a:buClr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lnSpc>
                <a:spcPct val="150000"/>
              </a:lnSpc>
              <a:buClr>
                <a:srgbClr val="05AB09"/>
              </a:buClr>
              <a:buFont typeface="+mj-lt"/>
              <a:buAutoNum type="arabicPeriod"/>
            </a:pPr>
            <a:r>
              <a:rPr lang="ru-RU" dirty="0" smtClean="0"/>
              <a:t>Рассчитайте относительные молекулярные массы медного купороса                                     и кристаллической соды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2765" y="692696"/>
            <a:ext cx="3374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71600" y="2852936"/>
          <a:ext cx="648072" cy="750942"/>
        </p:xfrm>
        <a:graphic>
          <a:graphicData uri="http://schemas.openxmlformats.org/presentationml/2006/ole">
            <p:oleObj spid="_x0000_s47106" name="Формула" r:id="rId3" imgW="190440" imgH="2286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79712" y="2924944"/>
          <a:ext cx="1296013" cy="612006"/>
        </p:xfrm>
        <a:graphic>
          <a:graphicData uri="http://schemas.openxmlformats.org/presentationml/2006/ole">
            <p:oleObj spid="_x0000_s47107" name="Формула" r:id="rId4" imgW="457200" imgH="215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563888" y="2852936"/>
          <a:ext cx="2371824" cy="762372"/>
        </p:xfrm>
        <a:graphic>
          <a:graphicData uri="http://schemas.openxmlformats.org/presentationml/2006/ole">
            <p:oleObj spid="_x0000_s47108" name="Формула" r:id="rId5" imgW="711000" imgH="2286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372200" y="2924944"/>
          <a:ext cx="1971570" cy="684014"/>
        </p:xfrm>
        <a:graphic>
          <a:graphicData uri="http://schemas.openxmlformats.org/presentationml/2006/ole">
            <p:oleObj spid="_x0000_s47109" name="Формула" r:id="rId6" imgW="622080" imgH="2156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851920" y="4365104"/>
          <a:ext cx="2821019" cy="648072"/>
        </p:xfrm>
        <a:graphic>
          <a:graphicData uri="http://schemas.openxmlformats.org/presentationml/2006/ole">
            <p:oleObj spid="_x0000_s47110" name="Формула" r:id="rId7" imgW="939600" imgH="21564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644008" y="5013176"/>
          <a:ext cx="2880320" cy="609950"/>
        </p:xfrm>
        <a:graphic>
          <a:graphicData uri="http://schemas.openxmlformats.org/presentationml/2006/ole">
            <p:oleObj spid="_x0000_s47111" name="Формула" r:id="rId8" imgW="1079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733256"/>
          </a:xfrm>
        </p:spPr>
        <p:txBody>
          <a:bodyPr/>
          <a:lstStyle/>
          <a:p>
            <a:pPr marL="514350" indent="-514350" algn="just">
              <a:buClr>
                <a:srgbClr val="1D872F"/>
              </a:buClr>
              <a:buFont typeface="+mj-lt"/>
              <a:buAutoNum type="arabicPeriod" startAt="3"/>
            </a:pPr>
            <a:r>
              <a:rPr lang="ru-RU" dirty="0" smtClean="0"/>
              <a:t>Сколько молекул содержится в 32 г сернистого газа </a:t>
            </a:r>
          </a:p>
          <a:p>
            <a:pPr marL="514350" indent="-514350" algn="just">
              <a:buClr>
                <a:srgbClr val="1D872F"/>
              </a:buClr>
              <a:buNone/>
            </a:pPr>
            <a:r>
              <a:rPr lang="ru-RU" dirty="0" smtClean="0"/>
              <a:t>		     </a:t>
            </a:r>
            <a:r>
              <a:rPr lang="en-US" dirty="0" smtClean="0"/>
              <a:t>?</a:t>
            </a:r>
            <a:endParaRPr lang="ru-RU" dirty="0" smtClean="0"/>
          </a:p>
          <a:p>
            <a:pPr marL="514350" indent="-514350" algn="just">
              <a:buClr>
                <a:srgbClr val="1D872F"/>
              </a:buClr>
              <a:buFont typeface="+mj-lt"/>
              <a:buAutoNum type="arabicPeriod" startAt="4"/>
            </a:pPr>
            <a:r>
              <a:rPr lang="ru-RU" dirty="0" smtClean="0"/>
              <a:t>Какова масса                  молекул аммиака            </a:t>
            </a:r>
            <a:r>
              <a:rPr lang="en-US" dirty="0" smtClean="0"/>
              <a:t>?</a:t>
            </a:r>
            <a:endParaRPr lang="ru-RU" dirty="0" smtClean="0"/>
          </a:p>
          <a:p>
            <a:pPr marL="514350" indent="-514350" algn="just">
              <a:buClr>
                <a:srgbClr val="1D872F"/>
              </a:buClr>
              <a:buFont typeface="+mj-lt"/>
              <a:buAutoNum type="arabicPeriod" startAt="4"/>
            </a:pPr>
            <a:r>
              <a:rPr lang="ru-RU" dirty="0" smtClean="0"/>
              <a:t>Какова масса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5,6</a:t>
            </a:r>
            <a:r>
              <a:rPr lang="ru-RU" dirty="0" smtClean="0"/>
              <a:t> (н. у.) углекислого газа? Сколько молекул содержится в этом объеме газа</a:t>
            </a:r>
            <a:r>
              <a:rPr lang="en-US" dirty="0" smtClean="0"/>
              <a:t>?</a:t>
            </a:r>
            <a:endParaRPr lang="ru-RU" dirty="0" smtClean="0"/>
          </a:p>
          <a:p>
            <a:pPr marL="514350" indent="-514350" algn="just">
              <a:buClr>
                <a:srgbClr val="1D872F"/>
              </a:buClr>
              <a:buFont typeface="+mj-lt"/>
              <a:buAutoNum type="arabicPeriod" startAt="4"/>
            </a:pPr>
            <a:r>
              <a:rPr lang="ru-RU" dirty="0" smtClean="0"/>
              <a:t>Каков объем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dirty="0" smtClean="0"/>
              <a:t> г сернистого газа при нормальных условиях? Сколько молекул содержится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dirty="0" smtClean="0"/>
              <a:t> г этого газа?</a:t>
            </a:r>
          </a:p>
          <a:p>
            <a:pPr marL="514350" indent="-514350" algn="just">
              <a:buClr>
                <a:srgbClr val="1D872F"/>
              </a:buClr>
              <a:buFont typeface="+mj-lt"/>
              <a:buAutoNum type="arabicPeriod" startAt="4"/>
            </a:pPr>
            <a:r>
              <a:rPr lang="ru-RU" dirty="0" smtClean="0"/>
              <a:t>Найдите массу кислорода, содержащегося в баллоне объемом 50 л при температуре              и давлении 790 кПа.</a:t>
            </a:r>
          </a:p>
          <a:p>
            <a:pPr marL="514350" indent="-514350" algn="just">
              <a:buClr>
                <a:srgbClr val="1D872F"/>
              </a:buClr>
              <a:buFont typeface="+mj-lt"/>
              <a:buAutoNum type="arabicPeriod" startAt="4"/>
            </a:pPr>
            <a:endParaRPr lang="ru-RU" dirty="0" smtClean="0"/>
          </a:p>
          <a:p>
            <a:pPr marL="514350" indent="-514350" algn="just">
              <a:buClr>
                <a:srgbClr val="1D872F"/>
              </a:buClr>
              <a:buFont typeface="+mj-lt"/>
              <a:buAutoNum type="arabicPeriod" startAt="3"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39552" y="1484784"/>
          <a:ext cx="864096" cy="706987"/>
        </p:xfrm>
        <a:graphic>
          <a:graphicData uri="http://schemas.openxmlformats.org/presentationml/2006/ole">
            <p:oleObj spid="_x0000_s48130" name="Формула" r:id="rId3" imgW="279360" imgH="2286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627784" y="2060848"/>
          <a:ext cx="1305165" cy="546348"/>
        </p:xfrm>
        <a:graphic>
          <a:graphicData uri="http://schemas.openxmlformats.org/presentationml/2006/ole">
            <p:oleObj spid="_x0000_s48131" name="Формула" r:id="rId4" imgW="545760" imgH="2286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732241" y="1988840"/>
          <a:ext cx="900100" cy="648072"/>
        </p:xfrm>
        <a:graphic>
          <a:graphicData uri="http://schemas.openxmlformats.org/presentationml/2006/ole">
            <p:oleObj spid="_x0000_s48132" name="Формула" r:id="rId5" imgW="317160" imgH="228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580112" y="5013176"/>
          <a:ext cx="967237" cy="533648"/>
        </p:xfrm>
        <a:graphic>
          <a:graphicData uri="http://schemas.openxmlformats.org/presentationml/2006/ole">
            <p:oleObj spid="_x0000_s48133" name="Формула" r:id="rId6" imgW="3682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Габриелян О.С. Химия для профессий и специальностей технического профиля. Учебник - М. Академия, 2011.</a:t>
            </a:r>
          </a:p>
          <a:p>
            <a:pPr lvl="0"/>
            <a:r>
              <a:rPr lang="ru-RU" dirty="0" smtClean="0"/>
              <a:t>Габриелян О.С. Химия: учеб. для студ. проф. учеб. заведений / О.С. Габриелян, И.Г. Остроумов. – М., 2009.</a:t>
            </a:r>
          </a:p>
          <a:p>
            <a:pPr lvl="0"/>
            <a:r>
              <a:rPr lang="ru-RU" dirty="0" smtClean="0"/>
              <a:t>Габриелян О.С. Химия. </a:t>
            </a:r>
            <a:r>
              <a:rPr lang="ru-RU" dirty="0" smtClean="0"/>
              <a:t>8-11 </a:t>
            </a:r>
            <a:r>
              <a:rPr lang="ru-RU" dirty="0" smtClean="0"/>
              <a:t>класс. Базовый уровень: учеб.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учреждений. – М., 2006.</a:t>
            </a:r>
          </a:p>
          <a:p>
            <a:r>
              <a:rPr lang="ru-RU" dirty="0" smtClean="0"/>
              <a:t>1с химия. </a:t>
            </a:r>
            <a:r>
              <a:rPr lang="ru-RU" dirty="0" err="1" smtClean="0"/>
              <a:t>Мультимеди</a:t>
            </a:r>
            <a:r>
              <a:rPr lang="ru-RU" dirty="0" err="1" smtClean="0"/>
              <a:t>й</a:t>
            </a:r>
            <a:r>
              <a:rPr lang="ru-RU" dirty="0" err="1" smtClean="0"/>
              <a:t>ное</a:t>
            </a:r>
            <a:r>
              <a:rPr lang="ru-RU" dirty="0" smtClean="0"/>
              <a:t> пособие</a:t>
            </a:r>
          </a:p>
          <a:p>
            <a:r>
              <a:rPr lang="ru-RU" dirty="0" smtClean="0"/>
              <a:t>Тестер А.Баженова. </a:t>
            </a:r>
            <a:r>
              <a:rPr lang="en-US" dirty="0" smtClean="0"/>
              <a:t>http://edu-lider.ru/proverka-znanij-konstruktor-testov/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556792"/>
            <a:ext cx="525092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понятия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химии.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602128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hlinkClick r:id="rId2" action="ppaction://hlinkfile"/>
              </a:rPr>
              <a:t>Химия</a:t>
            </a:r>
            <a:r>
              <a:rPr lang="ru-RU" dirty="0" smtClean="0">
                <a:hlinkClick r:id="rId2" action="ppaction://hlinkfile"/>
              </a:rPr>
              <a:t> </a:t>
            </a:r>
            <a:r>
              <a:rPr lang="ru-RU" dirty="0" smtClean="0"/>
              <a:t>– это наука о составе, строении, свойствах и превращениях веществ.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hlinkClick r:id="rId3" action="ppaction://hlinkfile"/>
              </a:rPr>
              <a:t>Вещество</a:t>
            </a:r>
            <a:r>
              <a:rPr lang="ru-RU" dirty="0" smtClean="0"/>
              <a:t> – один из видов материи, который характеризуется массой покоя. Это совокупность атомов, ионов или молекул, состоящих из одного или нескольких химических элементов.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6165304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Атом</a:t>
            </a:r>
            <a:r>
              <a:rPr lang="ru-RU" dirty="0" smtClean="0"/>
              <a:t> – это </a:t>
            </a:r>
            <a:r>
              <a:rPr lang="ru-RU" dirty="0" err="1" smtClean="0"/>
              <a:t>электронейтральная</a:t>
            </a:r>
            <a:r>
              <a:rPr lang="ru-RU" dirty="0" smtClean="0"/>
              <a:t> частица, состоящего из положительно заряженного ядра и отрицательно заряженных электронов. Атом – наименьшая частичка химического элемента, предел химической делимости материи.</a:t>
            </a:r>
          </a:p>
          <a:p>
            <a:pPr algn="just">
              <a:buNone/>
            </a:pPr>
            <a:r>
              <a:rPr lang="ru-RU" dirty="0" smtClean="0"/>
              <a:t>	</a:t>
            </a:r>
          </a:p>
        </p:txBody>
      </p:sp>
      <p:pic>
        <p:nvPicPr>
          <p:cNvPr id="12291" name="Picture 3" descr="C:\Users\Евгений\Desktop\видео химия\элементарные част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40"/>
            <a:ext cx="581474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5172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Молекула</a:t>
            </a:r>
            <a:r>
              <a:rPr lang="ru-RU" dirty="0" smtClean="0"/>
              <a:t> – это отдельная </a:t>
            </a:r>
            <a:r>
              <a:rPr lang="ru-RU" dirty="0" err="1" smtClean="0"/>
              <a:t>электронейтральная</a:t>
            </a:r>
            <a:r>
              <a:rPr lang="ru-RU" dirty="0" smtClean="0"/>
              <a:t> частица, образующаяся при возникновении ковалентных связей между атомами одного или нескольких элементов, которая определяет химические свойства вещества.</a:t>
            </a:r>
            <a:endParaRPr lang="ru-RU" dirty="0"/>
          </a:p>
        </p:txBody>
      </p:sp>
      <p:pic>
        <p:nvPicPr>
          <p:cNvPr id="13315" name="Picture 3" descr="C:\Users\Евгений\Desktop\видео химия\строение молекулы аммиа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17032"/>
            <a:ext cx="3168352" cy="273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6021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	Химический элемент </a:t>
            </a:r>
            <a:r>
              <a:rPr lang="ru-RU" dirty="0" smtClean="0"/>
              <a:t>– это совокупность атомов с одинаковым зарядом ядра.</a:t>
            </a:r>
          </a:p>
          <a:p>
            <a:pPr algn="just">
              <a:buNone/>
            </a:pPr>
            <a:r>
              <a:rPr lang="ru-RU" dirty="0" smtClean="0"/>
              <a:t>		Вещества, образованные одним химическим элементом, называют </a:t>
            </a:r>
            <a:r>
              <a:rPr lang="ru-RU" b="1" dirty="0" smtClean="0"/>
              <a:t>простыми</a:t>
            </a:r>
            <a:r>
              <a:rPr lang="ru-RU" dirty="0" smtClean="0"/>
              <a:t>. Один и тот же химический элемент может образовывать несколько простых веществ. Это явление называют </a:t>
            </a:r>
            <a:r>
              <a:rPr lang="ru-RU" b="1" dirty="0" smtClean="0"/>
              <a:t>аллотропией</a:t>
            </a:r>
            <a:r>
              <a:rPr lang="ru-RU" dirty="0" smtClean="0"/>
              <a:t>, а различные простые вещества, образованные одним элементом, - </a:t>
            </a:r>
            <a:r>
              <a:rPr lang="ru-RU" b="1" dirty="0" err="1" smtClean="0"/>
              <a:t>аллотропными</a:t>
            </a:r>
            <a:r>
              <a:rPr lang="ru-RU" b="1" dirty="0" smtClean="0"/>
              <a:t> видоизменениями</a:t>
            </a:r>
            <a:r>
              <a:rPr lang="ru-RU" dirty="0" smtClean="0"/>
              <a:t>, или </a:t>
            </a:r>
            <a:r>
              <a:rPr lang="ru-RU" b="1" dirty="0" err="1" smtClean="0">
                <a:hlinkClick r:id="rId2" action="ppaction://hlinkfile"/>
              </a:rPr>
              <a:t>аллотропными</a:t>
            </a:r>
            <a:r>
              <a:rPr lang="ru-RU" b="1" dirty="0" smtClean="0">
                <a:hlinkClick r:id="rId2" action="ppaction://hlinkfile"/>
              </a:rPr>
              <a:t> модификациями</a:t>
            </a:r>
            <a:r>
              <a:rPr lang="ru-RU" dirty="0" smtClean="0">
                <a:hlinkClick r:id="rId2" action="ppaction://hlinkfile"/>
              </a:rPr>
              <a:t>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 веществ. </a:t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веществ.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267</Words>
  <Application>Microsoft Office PowerPoint</Application>
  <PresentationFormat>Экран (4:3)</PresentationFormat>
  <Paragraphs>157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Поток</vt:lpstr>
      <vt:lpstr>Формула</vt:lpstr>
      <vt:lpstr>Точечный рисунок</vt:lpstr>
      <vt:lpstr>ОЧКАСОВ ЕВГЕНИЙ МИХАЙЛОВИЧ</vt:lpstr>
      <vt:lpstr>Основные понятия и законы химии </vt:lpstr>
      <vt:lpstr>Содержание</vt:lpstr>
      <vt:lpstr>Слайд 4</vt:lpstr>
      <vt:lpstr>Слайд 5</vt:lpstr>
      <vt:lpstr>Слайд 6</vt:lpstr>
      <vt:lpstr>Слайд 7</vt:lpstr>
      <vt:lpstr>Слайд 8</vt:lpstr>
      <vt:lpstr>Состав веществ.  Изменение веществ.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Основные законы химии</vt:lpstr>
      <vt:lpstr>Слайд 36</vt:lpstr>
      <vt:lpstr>Слайд 37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и законы химии </dc:title>
  <dc:creator>Евгений</dc:creator>
  <cp:lastModifiedBy>Евгений</cp:lastModifiedBy>
  <cp:revision>49</cp:revision>
  <dcterms:created xsi:type="dcterms:W3CDTF">2011-10-14T06:35:36Z</dcterms:created>
  <dcterms:modified xsi:type="dcterms:W3CDTF">2012-03-31T15:35:09Z</dcterms:modified>
</cp:coreProperties>
</file>