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10" r:id="rId2"/>
    <p:sldId id="411" r:id="rId3"/>
    <p:sldId id="413" r:id="rId4"/>
    <p:sldId id="414" r:id="rId5"/>
    <p:sldId id="412" r:id="rId6"/>
    <p:sldId id="419" r:id="rId7"/>
    <p:sldId id="421" r:id="rId8"/>
    <p:sldId id="401" r:id="rId9"/>
    <p:sldId id="402" r:id="rId10"/>
    <p:sldId id="362" r:id="rId11"/>
    <p:sldId id="283" r:id="rId12"/>
    <p:sldId id="403" r:id="rId13"/>
    <p:sldId id="267" r:id="rId14"/>
    <p:sldId id="404" r:id="rId15"/>
    <p:sldId id="405" r:id="rId16"/>
    <p:sldId id="407" r:id="rId17"/>
    <p:sldId id="408" r:id="rId18"/>
    <p:sldId id="409" r:id="rId19"/>
    <p:sldId id="420" r:id="rId20"/>
    <p:sldId id="424" r:id="rId21"/>
    <p:sldId id="423" r:id="rId22"/>
    <p:sldId id="415" r:id="rId23"/>
    <p:sldId id="416" r:id="rId24"/>
    <p:sldId id="417" r:id="rId25"/>
    <p:sldId id="41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8B"/>
    <a:srgbClr val="DDDDDD"/>
    <a:srgbClr val="F7DDAF"/>
    <a:srgbClr val="FEECDE"/>
    <a:srgbClr val="CC3300"/>
    <a:srgbClr val="8E5F1A"/>
    <a:srgbClr val="9B2B0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87608" autoAdjust="0"/>
  </p:normalViewPr>
  <p:slideViewPr>
    <p:cSldViewPr>
      <p:cViewPr>
        <p:scale>
          <a:sx n="68" d="100"/>
          <a:sy n="68" d="100"/>
        </p:scale>
        <p:origin x="-286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165F9F-0FEA-418E-B179-6CF3AE6AE25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1DFE44-12E7-496A-896F-BE450BE20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4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1933-8519-4E85-A30D-DD1B71F02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EDCC-02D4-4D04-84BD-41F301CAE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0DEF-6A98-4FAA-96EE-8CA83271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26E9-5F8C-4F97-B89F-FE0AB17A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AABA-7C02-456B-8936-219E35CC4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7325-3B46-4DB9-AC45-01C76E96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3861-396D-45F0-8164-D4C580808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F68D-B0C8-4A94-857D-79E2DEAAA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9BBE-DC09-4D20-B93D-581C92B71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8B0E-AEC8-4BEE-B735-DF1803952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C0D0-30C4-4902-AA07-B43B335DD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E0F6-4408-48C4-BEB8-9BCBAFEA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278DAD5-921E-4624-A9F6-9BADCE1F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7356" y="285728"/>
            <a:ext cx="513094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</a:p>
        </p:txBody>
      </p:sp>
      <p:pic>
        <p:nvPicPr>
          <p:cNvPr id="5124" name="Picture 5" descr="barre_cart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5786438"/>
            <a:ext cx="60483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552" y="1500188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/>
              <a:t>Историческая основа. Композиция и сюжет «Слова о полку Игореве».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857496"/>
            <a:ext cx="642942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УРОКА: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3929063"/>
            <a:ext cx="7143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Познакомиться с исторической основой «Слова о полку Игореве», особенностями композиции и сюжета произведения.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usscoe%20pol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71500" y="4143375"/>
            <a:ext cx="83010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rillicOld" pitchFamily="2" charset="0"/>
              </a:rPr>
              <a:t>О Русская земля! </a:t>
            </a:r>
          </a:p>
          <a:p>
            <a:pPr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rillicOld" pitchFamily="2" charset="0"/>
              </a:rPr>
              <a:t>Ты уже за холмом!</a:t>
            </a:r>
          </a:p>
        </p:txBody>
      </p:sp>
      <p:pic>
        <p:nvPicPr>
          <p:cNvPr id="14340" name="Picture 6" descr="bar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33375"/>
            <a:ext cx="171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00113" y="344488"/>
            <a:ext cx="74787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yrillicOld" pitchFamily="2" charset="0"/>
              </a:rPr>
              <a:t>Игорь</a:t>
            </a:r>
            <a:r>
              <a:rPr lang="ru-RU" sz="2800">
                <a:latin typeface="Georgia" pitchFamily="18" charset="0"/>
              </a:rPr>
              <a:t> хочет сам вступить в рукопашную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схватку (в начале боя пользовались лёгким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копьём, оно быстро ломалось) на границе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Поля Половецкого. 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</a:t>
            </a:r>
          </a:p>
          <a:p>
            <a:endParaRPr lang="ru-RU" sz="2800">
              <a:latin typeface="Georgia" pitchFamily="18" charset="0"/>
            </a:endParaRPr>
          </a:p>
        </p:txBody>
      </p:sp>
      <p:pic>
        <p:nvPicPr>
          <p:cNvPr id="32776" name="Picture 8" descr="OUIY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643183"/>
            <a:ext cx="2500330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80" name="Picture 12" descr="ist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643182"/>
            <a:ext cx="5107019" cy="3929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13" descr="Graph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2286000"/>
            <a:ext cx="638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Seawave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2572" y="173015"/>
            <a:ext cx="85042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Первая битва с половцами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88582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относятся русские воины к богатой добыче?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714500"/>
            <a:ext cx="925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Пренебрежительно. Игорь берет только оружие и знамёна.</a:t>
            </a:r>
          </a:p>
        </p:txBody>
      </p:sp>
      <p:pic>
        <p:nvPicPr>
          <p:cNvPr id="9" name="Рисунок 8" descr="аннннк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786063"/>
            <a:ext cx="5929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29500" y="-1071563"/>
            <a:ext cx="26003250" cy="92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sdf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163"/>
            <a:ext cx="813752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935038" y="620713"/>
            <a:ext cx="74945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yrillicOld" pitchFamily="2" charset="0"/>
              </a:rPr>
              <a:t/>
            </a:r>
            <a:br>
              <a:rPr lang="ru-RU" sz="3200" i="1">
                <a:latin typeface="CyrillicOld" pitchFamily="2" charset="0"/>
              </a:rPr>
            </a:br>
            <a:r>
              <a:rPr lang="en-US" sz="3200" i="1">
                <a:latin typeface="CyrillicOld" pitchFamily="2" charset="0"/>
              </a:rPr>
              <a:t>            </a:t>
            </a:r>
            <a:endParaRPr lang="ru-RU" sz="3200">
              <a:latin typeface="CyrillicOld" pitchFamily="2" charset="0"/>
            </a:endParaRPr>
          </a:p>
          <a:p>
            <a:pPr algn="ctr"/>
            <a:r>
              <a:rPr lang="en-US" sz="2800">
                <a:latin typeface="Georgia" pitchFamily="18" charset="0"/>
              </a:rPr>
              <a:t>  </a:t>
            </a:r>
            <a:r>
              <a:rPr lang="ru-RU" sz="2800">
                <a:latin typeface="Georgia" pitchFamily="18" charset="0"/>
              </a:rPr>
              <a:t>   </a:t>
            </a:r>
            <a:r>
              <a:rPr lang="ru-RU" sz="2400" b="1">
                <a:latin typeface="Georgia" pitchFamily="18" charset="0"/>
              </a:rPr>
              <a:t>После первой стычки русские захватили богатую добычу. Но Игорь взял себе только боевые знаки врагов: Игорь следует заветам князя Святослава, принявшего от греков</a:t>
            </a:r>
          </a:p>
          <a:p>
            <a:pPr algn="ctr"/>
            <a:r>
              <a:rPr lang="ru-RU" sz="2400" b="1">
                <a:latin typeface="Georgia" pitchFamily="18" charset="0"/>
              </a:rPr>
              <a:t> только оружие, даже  не взглянув на принесённое золото. </a:t>
            </a:r>
            <a:endParaRPr lang="ru-RU" sz="3600" b="1">
              <a:solidFill>
                <a:srgbClr val="CC3300"/>
              </a:solidFill>
              <a:latin typeface="CyrillicOld" pitchFamily="2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403350" y="4270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A La Russ" pitchFamily="8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214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Вторая битва с половцами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храбрый князь и его опытная дружина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потерпели поражение?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071688"/>
            <a:ext cx="9290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Князь пошел со своим братом Всеволодом, «ища чести и славы»,</a:t>
            </a:r>
          </a:p>
          <a:p>
            <a:r>
              <a:rPr lang="ru-RU" sz="2400" b="1" i="1"/>
              <a:t>не захотел объединиться с другими князьями. Между русскими</a:t>
            </a:r>
          </a:p>
          <a:p>
            <a:r>
              <a:rPr lang="ru-RU" sz="2400" b="1" i="1"/>
              <a:t>князьями не было согласия. Раздоры и усобицы привели к </a:t>
            </a:r>
          </a:p>
          <a:p>
            <a:r>
              <a:rPr lang="ru-RU" sz="2400" b="1" i="1"/>
              <a:t>запустению Русской земли. </a:t>
            </a:r>
          </a:p>
        </p:txBody>
      </p:sp>
      <p:pic>
        <p:nvPicPr>
          <p:cNvPr id="12" name="Picture 14" descr="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6286500" cy="3214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0" y="5214938"/>
            <a:ext cx="2000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В. Васнецов «После побоища Игоря Святославича с половцами»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nnals_rljk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50913"/>
            <a:ext cx="7850187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5.«Смутный» сон и «Золотое слово» Святослава</a:t>
            </a:r>
          </a:p>
        </p:txBody>
      </p:sp>
      <p:sp>
        <p:nvSpPr>
          <p:cNvPr id="5" name="Прямоугольник 4"/>
          <p:cNvSpPr/>
          <p:nvPr/>
        </p:nvSpPr>
        <p:spPr>
          <a:xfrm rot="1218699">
            <a:off x="4011963" y="1510904"/>
            <a:ext cx="3044229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чему призывает Святослав русских князей и в чём их обвиняет?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842000"/>
            <a:ext cx="8929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Обвиняет в желании присвоить прошлуюславу, призывает объединить силы и вернуть Руси былую славу и могущество.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28572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Плач Ярославны, жены Игоря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каким стихиям природы обращается Ярославна?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86125" y="2786063"/>
            <a:ext cx="3000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Ярославна обращается к ветру, Днепру, солнцу с просьбой о помощи </a:t>
            </a:r>
          </a:p>
          <a:p>
            <a:pPr algn="ctr"/>
            <a:r>
              <a:rPr lang="ru-RU" sz="2000" b="1" i="1"/>
              <a:t>любимому мужу.</a:t>
            </a:r>
          </a:p>
          <a:p>
            <a:endParaRPr lang="ru-RU" sz="2000"/>
          </a:p>
        </p:txBody>
      </p:sp>
      <p:pic>
        <p:nvPicPr>
          <p:cNvPr id="8" name="Рисунок 7" descr="photo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3116"/>
            <a:ext cx="2643206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foto-full-30068-15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143116"/>
            <a:ext cx="2857488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5" descr="barre_cart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6143625"/>
            <a:ext cx="6786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menu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6925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857364"/>
            <a:ext cx="60644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помог князю бежать?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188" y="2786063"/>
            <a:ext cx="6215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Заклинание Ярославны усмирило силы природы, и они помогли Игорю. А помог бежать Игорю половчанин Овлур.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64409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Побег Игоря 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плена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7412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Возвращение на Родину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5"/>
            <a:ext cx="90011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встречают князя русские люди?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214563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Русская земля радуется возвращению князя.</a:t>
            </a:r>
          </a:p>
        </p:txBody>
      </p:sp>
      <p:pic>
        <p:nvPicPr>
          <p:cNvPr id="14342" name="Рисунок 7" descr="lopnp_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86063"/>
            <a:ext cx="8429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4563" y="6143625"/>
            <a:ext cx="3598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Древнерусский складень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2040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00372"/>
            <a:ext cx="6215106" cy="3857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0500" y="6334125"/>
            <a:ext cx="734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Е. Лось.«Первое сражение Игоря» 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324600" cy="233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СРАВНИТЕ ПЛАН СОБЫТИЙ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ИПАТЬЕВСКОЙ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ЛЕТОПИСИ И ПЛАН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КОМПОЗИЦИИ "СЛОВА".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ЧЕМ ИХ ОТЛИЧИЕ?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Безымянный ryuh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285728"/>
            <a:ext cx="52864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УРОКА: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3141663"/>
            <a:ext cx="6643687" cy="847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2. Составление плана событий по летописи.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8146" y="4051300"/>
            <a:ext cx="66437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Беседа по содержанию «Слова о полку Игореве» и составление плана композиции.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611188" y="5300663"/>
            <a:ext cx="6643687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4. Лексическая работа.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611188" y="5805488"/>
            <a:ext cx="6643687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5. Итоги.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11188" y="1484313"/>
            <a:ext cx="6643687" cy="157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1. Рассказ учителя об исторической основе «Слова» и сообщение ученика о событиях, отраженных в Ипатьевской летописи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9" descr="13349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000108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ТАКОЕ СТЯГЪ, ХОРЮГОВЬ,</a:t>
            </a:r>
          </a:p>
          <a:p>
            <a:pPr algn="ctr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ЧОЛКА, СТРУЖИЕ?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 descr="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81875" y="-1035050"/>
            <a:ext cx="38814375" cy="92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Bunch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357695"/>
            <a:ext cx="874704" cy="2500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6" name="Picture 9" descr="hs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916113"/>
            <a:ext cx="2195512" cy="2727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7" name="Picture 10" descr="russgiant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284538"/>
            <a:ext cx="2571768" cy="2859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8" name="Picture 12" descr="sty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"/>
            <a:ext cx="2857520" cy="2395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039" name="Text Box 13"/>
          <p:cNvSpPr txBox="1">
            <a:spLocks noChangeArrowheads="1"/>
          </p:cNvSpPr>
          <p:nvPr/>
        </p:nvSpPr>
        <p:spPr bwMode="auto">
          <a:xfrm>
            <a:off x="4643438" y="238125"/>
            <a:ext cx="42767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C3300"/>
                </a:solidFill>
                <a:latin typeface="CyrillicOld" pitchFamily="2" charset="0"/>
              </a:rPr>
              <a:t>Хоруговь</a:t>
            </a:r>
            <a:r>
              <a:rPr lang="ru-RU" sz="2400" i="1">
                <a:latin typeface="CyrillicOld" pitchFamily="2" charset="0"/>
              </a:rPr>
              <a:t> — </a:t>
            </a:r>
            <a:r>
              <a:rPr lang="ru-RU" sz="2400">
                <a:latin typeface="Georgia" pitchFamily="18" charset="0"/>
              </a:rPr>
              <a:t>укрепленное</a:t>
            </a:r>
          </a:p>
          <a:p>
            <a:r>
              <a:rPr lang="ru-RU" sz="2400">
                <a:latin typeface="Georgia" pitchFamily="18" charset="0"/>
              </a:rPr>
              <a:t> на длинном древке </a:t>
            </a:r>
          </a:p>
          <a:p>
            <a:r>
              <a:rPr lang="ru-RU" sz="2400">
                <a:latin typeface="Georgia" pitchFamily="18" charset="0"/>
              </a:rPr>
              <a:t>полотнище с изображением </a:t>
            </a:r>
          </a:p>
          <a:p>
            <a:r>
              <a:rPr lang="ru-RU" sz="2400">
                <a:latin typeface="Georgia" pitchFamily="18" charset="0"/>
              </a:rPr>
              <a:t>Иисуса Христа, Богородицы</a:t>
            </a:r>
          </a:p>
          <a:p>
            <a:r>
              <a:rPr lang="ru-RU" sz="2400">
                <a:latin typeface="Georgia" pitchFamily="18" charset="0"/>
              </a:rPr>
              <a:t> или святых. </a:t>
            </a:r>
          </a:p>
          <a:p>
            <a:endParaRPr lang="ru-RU" sz="2400">
              <a:latin typeface="Georgia" pitchFamily="18" charset="0"/>
            </a:endParaRPr>
          </a:p>
          <a:p>
            <a:endParaRPr lang="ru-RU">
              <a:latin typeface="CyrillicOld" pitchFamily="2" charset="0"/>
            </a:endParaRP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500063" y="3429000"/>
            <a:ext cx="282098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C3300"/>
                </a:solidFill>
                <a:latin typeface="CyrillicOld" pitchFamily="2" charset="0"/>
              </a:rPr>
              <a:t>Чолка</a:t>
            </a:r>
            <a:r>
              <a:rPr lang="ru-RU" sz="3200" i="1">
                <a:latin typeface="CyrillicOld" pitchFamily="2" charset="0"/>
              </a:rPr>
              <a:t> </a:t>
            </a:r>
            <a:r>
              <a:rPr lang="ru-RU" sz="2400" i="1">
                <a:latin typeface="CyrillicOld" pitchFamily="2" charset="0"/>
              </a:rPr>
              <a:t>— </a:t>
            </a:r>
            <a:r>
              <a:rPr lang="ru-RU" sz="2400">
                <a:latin typeface="Georgia" pitchFamily="18" charset="0"/>
              </a:rPr>
              <a:t>бунчук, </a:t>
            </a:r>
          </a:p>
          <a:p>
            <a:r>
              <a:rPr lang="ru-RU" sz="2400">
                <a:latin typeface="Georgia" pitchFamily="18" charset="0"/>
              </a:rPr>
              <a:t>конский хвост </a:t>
            </a:r>
          </a:p>
          <a:p>
            <a:r>
              <a:rPr lang="ru-RU" sz="2400">
                <a:latin typeface="Georgia" pitchFamily="18" charset="0"/>
              </a:rPr>
              <a:t>на древке</a:t>
            </a:r>
            <a:br>
              <a:rPr lang="ru-RU" sz="2400">
                <a:latin typeface="Georgia" pitchFamily="18" charset="0"/>
              </a:rPr>
            </a:br>
            <a:endParaRPr lang="ru-RU" sz="2400">
              <a:latin typeface="Georgia" pitchFamily="18" charset="0"/>
            </a:endParaRPr>
          </a:p>
        </p:txBody>
      </p:sp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4572000" y="6278563"/>
            <a:ext cx="409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C3300"/>
                </a:solidFill>
                <a:latin typeface="CyrillicOld" pitchFamily="2" charset="0"/>
              </a:rPr>
              <a:t>Стружие </a:t>
            </a:r>
            <a:r>
              <a:rPr lang="ru-RU" sz="2400" i="1">
                <a:latin typeface="CyrillicOld" pitchFamily="2" charset="0"/>
              </a:rPr>
              <a:t>— </a:t>
            </a:r>
            <a:r>
              <a:rPr lang="ru-RU" sz="2400">
                <a:latin typeface="Georgia" pitchFamily="18" charset="0"/>
              </a:rPr>
              <a:t>древко копья</a:t>
            </a: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1116013" y="2349500"/>
            <a:ext cx="38560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C3300"/>
                </a:solidFill>
                <a:latin typeface="CyrillicOld" pitchFamily="2" charset="0"/>
              </a:rPr>
              <a:t>Стягъ</a:t>
            </a:r>
            <a:r>
              <a:rPr lang="ru-RU" sz="3200" i="1">
                <a:latin typeface="CyrillicOld" pitchFamily="2" charset="0"/>
              </a:rPr>
              <a:t> </a:t>
            </a:r>
            <a:r>
              <a:rPr lang="ru-RU" sz="2400" i="1">
                <a:latin typeface="CyrillicOld" pitchFamily="2" charset="0"/>
              </a:rPr>
              <a:t>— </a:t>
            </a:r>
            <a:r>
              <a:rPr lang="ru-RU" sz="2400">
                <a:latin typeface="Georgia" pitchFamily="18" charset="0"/>
              </a:rPr>
              <a:t>знамя. </a:t>
            </a:r>
          </a:p>
          <a:p>
            <a:r>
              <a:rPr lang="ru-RU" sz="2400">
                <a:latin typeface="Georgia" pitchFamily="18" charset="0"/>
              </a:rPr>
              <a:t>На него равнялись воины</a:t>
            </a:r>
            <a:r>
              <a:rPr lang="ru-RU" sz="2400" i="1">
                <a:latin typeface="Georgia" pitchFamily="18" charset="0"/>
              </a:rPr>
              <a:t/>
            </a:r>
            <a:br>
              <a:rPr lang="ru-RU" sz="2400" i="1">
                <a:latin typeface="Georgia" pitchFamily="18" charset="0"/>
              </a:rPr>
            </a:br>
            <a:endParaRPr lang="ru-RU" sz="2400" i="1">
              <a:latin typeface="Georg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ghk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32588" y="-1684338"/>
            <a:ext cx="39317613" cy="8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21431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FF0000"/>
                </a:solidFill>
              </a:rPr>
              <a:t>ВЫПОЛНИТЕ ЗАДАНИЯ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214438"/>
            <a:ext cx="4500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i="1">
                <a:solidFill>
                  <a:srgbClr val="FF0000"/>
                </a:solidFill>
              </a:rPr>
              <a:t>В основе произведения:</a:t>
            </a:r>
          </a:p>
          <a:p>
            <a:pPr marL="457200" indent="-457200"/>
            <a:r>
              <a:rPr lang="ru-RU" sz="2000" b="1" i="1"/>
              <a:t>а) историческая реальность</a:t>
            </a:r>
          </a:p>
          <a:p>
            <a:pPr marL="457200" indent="-457200"/>
            <a:r>
              <a:rPr lang="ru-RU" sz="2000" b="1" i="1"/>
              <a:t>б) художественный вымысел</a:t>
            </a:r>
          </a:p>
          <a:p>
            <a:pPr marL="457200" indent="-457200"/>
            <a:r>
              <a:rPr lang="ru-RU" sz="2000" b="1" i="1"/>
              <a:t>в) фантастика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2571750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2. Называя Бояна вещим, автор подчеркивает его:</a:t>
            </a:r>
          </a:p>
          <a:p>
            <a:r>
              <a:rPr lang="ru-RU" sz="2000" b="1" i="1"/>
              <a:t>а) мудрость и прозорливость</a:t>
            </a:r>
          </a:p>
          <a:p>
            <a:r>
              <a:rPr lang="ru-RU" sz="2000" b="1" i="1"/>
              <a:t>б) информированность</a:t>
            </a:r>
          </a:p>
          <a:p>
            <a:r>
              <a:rPr lang="ru-RU" sz="2000" b="1" i="1"/>
              <a:t>в) известность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3929063"/>
            <a:ext cx="68119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3. Поход князя Игоря- это:</a:t>
            </a:r>
          </a:p>
          <a:p>
            <a:r>
              <a:rPr lang="ru-RU" sz="2000" b="1" i="1"/>
              <a:t>а) политически и исторически важное событие</a:t>
            </a:r>
          </a:p>
          <a:p>
            <a:r>
              <a:rPr lang="ru-RU" sz="2000" b="1" i="1"/>
              <a:t>б) заурядное, ничего ни решающее событие</a:t>
            </a:r>
          </a:p>
          <a:p>
            <a:r>
              <a:rPr lang="ru-RU" sz="2000" b="1" i="1"/>
              <a:t>в) одно из событий </a:t>
            </a:r>
            <a:r>
              <a:rPr lang="en-US" sz="2000" b="1" i="1"/>
              <a:t>XII</a:t>
            </a:r>
            <a:r>
              <a:rPr lang="ru-RU" sz="2000" b="1" i="1"/>
              <a:t> века</a:t>
            </a:r>
          </a:p>
        </p:txBody>
      </p:sp>
      <p:pic>
        <p:nvPicPr>
          <p:cNvPr id="26631" name="Picture 6" descr="bar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5857875"/>
            <a:ext cx="171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F:\Рисунок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071688"/>
            <a:ext cx="3357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hk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32588" y="-1684338"/>
            <a:ext cx="39317613" cy="8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0"/>
            <a:ext cx="6572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4. Князь Игорь перед походом говорит, что хочет «копьё проломить на границе поля половецкого». Эта фраза означает:</a:t>
            </a:r>
          </a:p>
          <a:p>
            <a:r>
              <a:rPr lang="ru-RU" sz="2000" b="1" i="1"/>
              <a:t>а) начать битву с половцами</a:t>
            </a:r>
          </a:p>
          <a:p>
            <a:r>
              <a:rPr lang="ru-RU" sz="2000" b="1" i="1"/>
              <a:t>б) оставить врагов без оружия</a:t>
            </a:r>
          </a:p>
          <a:p>
            <a:r>
              <a:rPr lang="ru-RU" sz="2000" b="1" i="1"/>
              <a:t>в) отстоять границы родины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000250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5. Две битвы войска князя Игоря представлены 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автором по принципу:</a:t>
            </a:r>
          </a:p>
          <a:p>
            <a:r>
              <a:rPr lang="ru-RU" sz="2000" b="1" i="1"/>
              <a:t>а) антитезы</a:t>
            </a:r>
          </a:p>
          <a:p>
            <a:r>
              <a:rPr lang="ru-RU" sz="2000" b="1" i="1"/>
              <a:t>б) аллегории</a:t>
            </a:r>
          </a:p>
          <a:p>
            <a:r>
              <a:rPr lang="ru-RU" sz="2000" b="1" i="1"/>
              <a:t>в) сравнения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3929063"/>
            <a:ext cx="4071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6. В строках: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     Долго ночь меркнет.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     Заря свет уронила…-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Автор прибег:</a:t>
            </a:r>
          </a:p>
          <a:p>
            <a:r>
              <a:rPr lang="ru-RU" sz="2000" b="1" i="1"/>
              <a:t>а) к аллегории</a:t>
            </a:r>
          </a:p>
          <a:p>
            <a:r>
              <a:rPr lang="ru-RU" sz="2000" b="1" i="1"/>
              <a:t>б) к сравнению</a:t>
            </a:r>
          </a:p>
          <a:p>
            <a:r>
              <a:rPr lang="ru-RU" sz="2000" b="1" i="1"/>
              <a:t>в) к олицетворению</a:t>
            </a:r>
          </a:p>
        </p:txBody>
      </p:sp>
      <p:pic>
        <p:nvPicPr>
          <p:cNvPr id="27654" name="Picture 13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785938"/>
            <a:ext cx="638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ghk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9438" y="-642938"/>
            <a:ext cx="39317613" cy="8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0"/>
            <a:ext cx="7643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Идейный центр произведения:</a:t>
            </a:r>
          </a:p>
          <a:p>
            <a:r>
              <a:rPr lang="ru-RU" sz="2000" b="1" i="1"/>
              <a:t>а) плач Ярославны</a:t>
            </a:r>
          </a:p>
          <a:p>
            <a:r>
              <a:rPr lang="ru-RU" sz="2000" b="1" i="1"/>
              <a:t>б) «золотое слово» Святослава</a:t>
            </a:r>
          </a:p>
          <a:p>
            <a:r>
              <a:rPr lang="ru-RU" sz="2000" b="1" i="1"/>
              <a:t>в) две битвы дружины князя Игоря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1500188"/>
            <a:ext cx="63166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Главная тема произведения:</a:t>
            </a:r>
          </a:p>
          <a:p>
            <a:r>
              <a:rPr lang="ru-RU" sz="2000" b="1" i="1"/>
              <a:t>а) единство и укрепление границ Руси</a:t>
            </a:r>
          </a:p>
          <a:p>
            <a:r>
              <a:rPr lang="ru-RU" sz="2000" b="1" i="1"/>
              <a:t>б) ответственность за совершаемые деяния </a:t>
            </a:r>
          </a:p>
          <a:p>
            <a:r>
              <a:rPr lang="ru-RU" sz="2000" b="1" i="1"/>
              <a:t>в) мужество и героизм русских воинов</a:t>
            </a:r>
          </a:p>
        </p:txBody>
      </p:sp>
      <p:pic>
        <p:nvPicPr>
          <p:cNvPr id="8" name="Picture 11" descr="14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4357688" cy="3786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7" descr="F:\m_663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3000375"/>
            <a:ext cx="398145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mnbv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00188"/>
            <a:ext cx="81438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rgbClr val="FFD08B"/>
                </a:solidFill>
              </a:rPr>
              <a:t>СПАСИБО ЗА РАБОТУ НА УРОКЕ!</a:t>
            </a:r>
          </a:p>
          <a:p>
            <a:pPr algn="ctr"/>
            <a:r>
              <a:rPr lang="ru-RU" sz="8000" b="1" i="1">
                <a:solidFill>
                  <a:srgbClr val="FFD08B"/>
                </a:solidFill>
              </a:rPr>
              <a:t>ЖЕЛАЮ УСПЕХА!!!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;k;k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836613"/>
            <a:ext cx="8572500" cy="502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C1C1D"/>
                </a:solidFill>
              </a:rPr>
              <a:t>ПОСЛУШАЙТЕ РАССКАЗ  И СООБЩЕНИЕ О СОБЫТИЯХ,ОПИСАННЫХ В ИПАТЬЕВСКОЙ ЛЕТОПИСИ.</a:t>
            </a:r>
          </a:p>
          <a:p>
            <a:pPr algn="ctr"/>
            <a:r>
              <a:rPr lang="ru-RU" sz="5400" b="1" i="1">
                <a:solidFill>
                  <a:srgbClr val="0C1C1D"/>
                </a:solidFill>
              </a:rPr>
              <a:t>СОСТАВЬТЕ  ПЛАН ЛЕТОПИСИ.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;k;k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1428750"/>
            <a:ext cx="7143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/>
              <a:t>ПРОВЕРЬТЕ СВОЙ ПЛАН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er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0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</a:rPr>
              <a:t>ПЛАН: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000125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b="1" i="1"/>
              <a:t>Игорь пошёл в поход против половцев в 1185 году вместе с сыном 23 апреля.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Солнечное затмение 1 мая застаёт войско в пути.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Присоединение к войску буй-тура Всеволода.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Первый бой с половцами и победа русской дружины.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Неудачный второй бой.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Ранение и пленение Игоря.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Набеги половцев на Русь.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Побег Игоря из плена.</a:t>
            </a:r>
          </a:p>
        </p:txBody>
      </p:sp>
      <p:pic>
        <p:nvPicPr>
          <p:cNvPr id="9" name="Picture 2" descr="baner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99025"/>
            <a:ext cx="9144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09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ОБРАТИМСЯ К ТЕКСТУ ПРОИЗВЕДЕНИЯ И СОСТАВИМ ПЛАН КОМПОЗИЦИИ «СЛОВА»</a:t>
            </a:r>
          </a:p>
        </p:txBody>
      </p:sp>
      <p:pic>
        <p:nvPicPr>
          <p:cNvPr id="5" name="Picture 7" descr="-989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6596087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oho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;k;k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1357313"/>
            <a:ext cx="7286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/>
              <a:t>Автор вспоминает </a:t>
            </a:r>
            <a:r>
              <a:rPr lang="ru-RU" sz="3200" b="1" i="1" dirty="0" err="1"/>
              <a:t>Бояна</a:t>
            </a:r>
            <a:r>
              <a:rPr lang="ru-RU" sz="3200" b="1" i="1" dirty="0"/>
              <a:t>, певца старого времени (</a:t>
            </a:r>
            <a:r>
              <a:rPr lang="en-US" sz="3200" b="1" i="1" dirty="0">
                <a:latin typeface="Baskerville Old Face" pitchFamily="18" charset="0"/>
              </a:rPr>
              <a:t>XI</a:t>
            </a:r>
            <a:r>
              <a:rPr lang="ru-RU" sz="3200" b="1" i="1" dirty="0"/>
              <a:t> в.), который пел славу достойным князьям</a:t>
            </a:r>
          </a:p>
          <a:p>
            <a:pPr>
              <a:buFontTx/>
              <a:buChar char="-"/>
            </a:pPr>
            <a:r>
              <a:rPr lang="ru-RU" sz="3200" b="1" i="1" dirty="0"/>
              <a:t>Ярославу Мудрому и его брату Мстиславу. Восхищаясь искусством старого певца, он отказывается вести свой рассказ «по </a:t>
            </a:r>
            <a:r>
              <a:rPr lang="ru-RU" sz="3200" b="1" i="1" dirty="0" err="1"/>
              <a:t>замышлению</a:t>
            </a:r>
            <a:r>
              <a:rPr lang="ru-RU" sz="3200" b="1" i="1" dirty="0"/>
              <a:t> </a:t>
            </a:r>
            <a:r>
              <a:rPr lang="ru-RU" sz="3200" b="1" i="1" dirty="0" err="1"/>
              <a:t>Бояна</a:t>
            </a:r>
            <a:r>
              <a:rPr lang="ru-RU" sz="3200" b="1" i="1" dirty="0"/>
              <a:t>»,</a:t>
            </a:r>
          </a:p>
          <a:p>
            <a:pPr>
              <a:buFontTx/>
              <a:buChar char="-"/>
            </a:pPr>
            <a:r>
              <a:rPr lang="ru-RU" sz="3200" b="1" i="1" dirty="0"/>
              <a:t>Потому что намерен повествовать «по былям сего времени» – ближе к действительным событиям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35834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чем идет речь во вступлении?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143125" y="214313"/>
            <a:ext cx="4429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</a:rPr>
              <a:t>1. ВСТУПЛЕНИЕ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atmeni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2214563"/>
            <a:ext cx="428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Затмение солнца оттеняет дерзость и безрассудную </a:t>
            </a:r>
          </a:p>
          <a:p>
            <a:r>
              <a:rPr lang="ru-RU" sz="2800" b="1" i="1">
                <a:solidFill>
                  <a:srgbClr val="FF0000"/>
                </a:solidFill>
              </a:rPr>
              <a:t>храбрость, горячность Игоря. Он идет «на землю </a:t>
            </a:r>
          </a:p>
          <a:p>
            <a:r>
              <a:rPr lang="ru-RU" sz="2800" b="1" i="1">
                <a:solidFill>
                  <a:srgbClr val="FF0000"/>
                </a:solidFill>
              </a:rPr>
              <a:t>половецкую за землю Русскую» наперекор судьбе.</a:t>
            </a:r>
          </a:p>
        </p:txBody>
      </p:sp>
      <p:pic>
        <p:nvPicPr>
          <p:cNvPr id="9" name="Рисунок 8" descr="10664572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857375"/>
            <a:ext cx="3571875" cy="5000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13" descr="Graph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2071688"/>
            <a:ext cx="638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785850" y="1000108"/>
            <a:ext cx="1090224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Почему солнце прикрывает тьмой воинов Игоря?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580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Arial" charset="0"/>
              </a:rPr>
              <a:t>2. Начало похода князя Игоря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5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66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E2A7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D47D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803</Words>
  <Application>Microsoft Office PowerPoint</Application>
  <PresentationFormat>Экран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Dich Inc®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zeneX</dc:creator>
  <cp:lastModifiedBy>Пользователь</cp:lastModifiedBy>
  <cp:revision>157</cp:revision>
  <dcterms:created xsi:type="dcterms:W3CDTF">2006-05-26T18:23:05Z</dcterms:created>
  <dcterms:modified xsi:type="dcterms:W3CDTF">2014-01-14T20:50:17Z</dcterms:modified>
</cp:coreProperties>
</file>