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D13-0AC0-4382-9EC2-E69A122DFA82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E35867C-D527-4FE0-84BA-D6156C53F12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D13-0AC0-4382-9EC2-E69A122DFA82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867C-D527-4FE0-84BA-D6156C53F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D13-0AC0-4382-9EC2-E69A122DFA82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867C-D527-4FE0-84BA-D6156C53F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D13-0AC0-4382-9EC2-E69A122DFA82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867C-D527-4FE0-84BA-D6156C53F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D13-0AC0-4382-9EC2-E69A122DFA82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867C-D527-4FE0-84BA-D6156C53F1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D13-0AC0-4382-9EC2-E69A122DFA82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867C-D527-4FE0-84BA-D6156C53F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D13-0AC0-4382-9EC2-E69A122DFA82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867C-D527-4FE0-84BA-D6156C53F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D13-0AC0-4382-9EC2-E69A122DFA82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867C-D527-4FE0-84BA-D6156C53F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D13-0AC0-4382-9EC2-E69A122DFA82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867C-D527-4FE0-84BA-D6156C53F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D13-0AC0-4382-9EC2-E69A122DFA82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867C-D527-4FE0-84BA-D6156C53F1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D13-0AC0-4382-9EC2-E69A122DFA82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867C-D527-4FE0-84BA-D6156C53F12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1D7CD13-0AC0-4382-9EC2-E69A122DFA82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E35867C-D527-4FE0-84BA-D6156C53F12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Вьюшкова</a:t>
            </a:r>
            <a:r>
              <a:rPr lang="ru-RU" dirty="0" smtClean="0"/>
              <a:t> К.Д.</a:t>
            </a:r>
          </a:p>
          <a:p>
            <a:r>
              <a:rPr lang="ru-RU" dirty="0" smtClean="0"/>
              <a:t>615гр ВОП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3068960"/>
            <a:ext cx="6629400" cy="1584175"/>
          </a:xfrm>
        </p:spPr>
        <p:txBody>
          <a:bodyPr>
            <a:normAutofit/>
          </a:bodyPr>
          <a:lstStyle/>
          <a:p>
            <a:r>
              <a:rPr lang="ru-RU" sz="2700" b="1" cap="all" dirty="0"/>
              <a:t>ТУБЕРКУЛЕЗ И ХРОНИЧЕСКИЕ НЕСПЕЦИФИЧЕСКИЕ </a:t>
            </a:r>
            <a:r>
              <a:rPr lang="ru-RU" sz="2700" b="1" cap="all" dirty="0" smtClean="0"/>
              <a:t>ЗАБОЛЕВАНИЯ ЛЕГКИХ</a:t>
            </a:r>
            <a:r>
              <a:rPr lang="ru-RU" sz="2700" b="1" cap="all" dirty="0"/>
              <a:t> 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203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Больные с хроническими болезнями органов дыхания с рецидивами туберкулеза нередко имеют другие сопутствующие заболевания. Среди них наиболее часто выявляются хронический алкоголизм, заболевания нервной системы, а также сердечно-сосудистые, желудочно-кишечные, сахарный диабет и др.</a:t>
            </a:r>
            <a:endParaRPr lang="ru-RU" b="1" dirty="0" smtClean="0"/>
          </a:p>
          <a:p>
            <a:r>
              <a:rPr lang="ru-RU" dirty="0" smtClean="0"/>
              <a:t>Характерной особенностью клинического течения ХНЗЛ у лиц с </a:t>
            </a:r>
            <a:r>
              <a:rPr lang="ru-RU" dirty="0" err="1" smtClean="0"/>
              <a:t>посттуберкулезными</a:t>
            </a:r>
            <a:r>
              <a:rPr lang="ru-RU" dirty="0" smtClean="0"/>
              <a:t> изменениями является волнообразное течение этих заболеваний с обострениями в весенне-осеннее время года. Нередко эти обострения маскируются под острые респираторные заболевания или рецидивы туберкулеза.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417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Профилактика туберкулеза и ХНЗЛ у лиц с </a:t>
            </a:r>
            <a:r>
              <a:rPr lang="ru-RU" sz="2800" b="1" dirty="0" err="1" smtClean="0"/>
              <a:t>посттуберкулезными</a:t>
            </a:r>
            <a:r>
              <a:rPr lang="ru-RU" sz="2800" b="1" dirty="0" smtClean="0"/>
              <a:t> изменениями в легких: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1</a:t>
            </a:r>
            <a:r>
              <a:rPr lang="ru-RU" b="1" dirty="0"/>
              <a:t>.</a:t>
            </a:r>
            <a:r>
              <a:rPr lang="ru-RU" dirty="0"/>
              <a:t> Необходимо уделять внимание больным </a:t>
            </a:r>
            <a:r>
              <a:rPr lang="ru-RU" b="1" dirty="0"/>
              <a:t>ХНЗЛ</a:t>
            </a:r>
            <a:r>
              <a:rPr lang="ru-RU" dirty="0"/>
              <a:t> как с точки зрения дифференциальной диагностики, так и лечения отдельных форм этих </a:t>
            </a:r>
            <a:r>
              <a:rPr lang="ru-RU" dirty="0" err="1" smtClean="0"/>
              <a:t>заболеваний.Особую</a:t>
            </a:r>
            <a:r>
              <a:rPr lang="ru-RU" dirty="0" smtClean="0"/>
              <a:t> </a:t>
            </a:r>
            <a:r>
              <a:rPr lang="ru-RU" dirty="0"/>
              <a:t>настороженность должны вызывать жалобы больного на кашель, который не прекращается в течение трех месяцев и повто­ряется в течение 2 лет и более, особенно если он сопровожда­ется появлением сухих свистящих или влажных хрипов при отсутствии реактивации туберкулеза.</a:t>
            </a:r>
            <a:endParaRPr lang="ru-RU" b="1" dirty="0"/>
          </a:p>
          <a:p>
            <a:r>
              <a:rPr lang="ru-RU" b="1" dirty="0" smtClean="0"/>
              <a:t>2</a:t>
            </a:r>
            <a:r>
              <a:rPr lang="ru-RU" b="1" dirty="0"/>
              <a:t>.</a:t>
            </a:r>
            <a:r>
              <a:rPr lang="ru-RU" dirty="0"/>
              <a:t> Важно определить характер </a:t>
            </a:r>
            <a:r>
              <a:rPr lang="ru-RU" dirty="0" err="1"/>
              <a:t>посттуберкулезных</a:t>
            </a:r>
            <a:r>
              <a:rPr lang="ru-RU" dirty="0"/>
              <a:t> изменений в легких. При изучении рентгенологической картины следует фиксировать внимание на локализации </a:t>
            </a:r>
            <a:r>
              <a:rPr lang="ru-RU" dirty="0" err="1"/>
              <a:t>посттуберкулезных</a:t>
            </a:r>
            <a:r>
              <a:rPr lang="ru-RU" dirty="0"/>
              <a:t> изменений (легочная ткань, корни), величине (большие, малые), морфологическом субстрате (</a:t>
            </a:r>
            <a:r>
              <a:rPr lang="ru-RU" dirty="0" err="1"/>
              <a:t>кальцинаты</a:t>
            </a:r>
            <a:r>
              <a:rPr lang="ru-RU" dirty="0"/>
              <a:t>, очаги, </a:t>
            </a:r>
            <a:r>
              <a:rPr lang="ru-RU" dirty="0" err="1"/>
              <a:t>туберкулема</a:t>
            </a:r>
            <a:r>
              <a:rPr lang="ru-RU" dirty="0"/>
              <a:t>, цирроз, фиброз, плевральные наложения).</a:t>
            </a:r>
            <a:endParaRPr lang="ru-RU" b="1" dirty="0"/>
          </a:p>
          <a:p>
            <a:r>
              <a:rPr lang="ru-RU" b="1" dirty="0"/>
              <a:t>3.</a:t>
            </a:r>
            <a:r>
              <a:rPr lang="ru-RU" dirty="0"/>
              <a:t> Более сложные методы обследования лиц с </a:t>
            </a:r>
            <a:r>
              <a:rPr lang="ru-RU" dirty="0" err="1"/>
              <a:t>посттуберкулезными</a:t>
            </a:r>
            <a:r>
              <a:rPr lang="ru-RU" dirty="0"/>
              <a:t> изменениями и хроническими болезнями органов дыхания должны применяться по специальным показаниям. К ним относят бронхоскопию, назначаемую как с диагностической целью для уточнения патологии бронхов, так и с лечебной, особенно при выделении обильной гнойной мокроты.</a:t>
            </a:r>
            <a:endParaRPr lang="ru-RU" b="1" dirty="0"/>
          </a:p>
          <a:p>
            <a:r>
              <a:rPr lang="ru-RU" b="1" dirty="0"/>
              <a:t>4.</a:t>
            </a:r>
            <a:r>
              <a:rPr lang="ru-RU" dirty="0"/>
              <a:t> В период обострения ХНЗЛ необходимо исследовать мокроту больных на специфическую флору.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39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97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Из </a:t>
            </a:r>
            <a:r>
              <a:rPr lang="ru-RU" b="1" dirty="0"/>
              <a:t>хронических неспецифических заболеваний легких (ХНЗЛ)</a:t>
            </a:r>
            <a:r>
              <a:rPr lang="ru-RU" dirty="0"/>
              <a:t> при туберкулезе встречаются: хронический бронхит, хроническая пневмония, бронхиальная астма, бронхоэктазии, абсцесс легких, эмфизема легких.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В отношении связи ХНЗЛ и туберкулеза легких различают две ситуации: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1)</a:t>
            </a:r>
            <a:r>
              <a:rPr lang="ru-RU" dirty="0"/>
              <a:t> больные, у которых ХНЗЛ имели место до заболевания туберкулезом, тем самым туберкулез развился на фоне неспецифических изменений в легких;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2</a:t>
            </a:r>
            <a:r>
              <a:rPr lang="ru-RU" b="1" dirty="0"/>
              <a:t>) </a:t>
            </a:r>
            <a:r>
              <a:rPr lang="ru-RU" dirty="0"/>
              <a:t>больные, у которых ХНЗЛ являются вторичными и развились на фоне туберкулезного процесса.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842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Больные, у которых ХНЗЛ развились до заболевания туберкулезом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Частые </a:t>
            </a:r>
            <a:r>
              <a:rPr lang="ru-RU" dirty="0"/>
              <a:t>обострения ХНЗЛ могут быть масками ранней фазы реактивации или суперинфекции туберкулеза.</a:t>
            </a:r>
            <a:endParaRPr lang="ru-RU" b="1" dirty="0"/>
          </a:p>
          <a:p>
            <a:r>
              <a:rPr lang="ru-RU" dirty="0"/>
              <a:t>Среди больных с вновь выявленным вторичным туберкулезом и в сочетании с ХНЗЛ наиболее часто в качестве фоновых заболеваний обнаруживаются хронический бронхит и хроническая пневмония.</a:t>
            </a:r>
            <a:endParaRPr lang="ru-RU" b="1" dirty="0"/>
          </a:p>
          <a:p>
            <a:r>
              <a:rPr lang="ru-RU" dirty="0"/>
              <a:t>Хронический неспецифический процесс в легких, сочетаясь с другими заболеваниями при туберкулезе, осложняет течение основного туберкулезного процесса и ухудшает его прогноз.</a:t>
            </a:r>
            <a:endParaRPr lang="ru-RU" b="1" dirty="0"/>
          </a:p>
          <a:p>
            <a:r>
              <a:rPr lang="ru-RU" dirty="0"/>
              <a:t>У таких больных туберкулезом обострение ХНЗЛ, как правило, наступает несколько раз в году, провоцируя и обостряя туберкулезный процесс.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36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Больные, у которых ХНЗЛ являются вторичными и развились на фоне туберкулезного процесса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Туберкулез </a:t>
            </a:r>
            <a:r>
              <a:rPr lang="ru-RU" dirty="0"/>
              <a:t>легких создает условия для возникновения ХНЗЛ, которые могут сопутствовать активному процессу или развиваться на фоне туберкулезных изменений.</a:t>
            </a:r>
            <a:endParaRPr lang="ru-RU" b="1" dirty="0"/>
          </a:p>
          <a:p>
            <a:r>
              <a:rPr lang="ru-RU" dirty="0"/>
              <a:t>Развитию ХНЗЛ на фоне туберкулеза способствуют поражение бронхов и распространенный туберкулезный процесс в легких, при этом острые воспалительные заболевания легких и бронхов переходят в хронические неспецифические заболевания органов дыхания. Рубцовые изменения в бронхиальном дереве, трансформация слизистой бронхов, соединительнотканные образования в легких, в плев­ре, обусловленные туберкулезным процессом, способствуют возникновению хронических воспалительных заболеваний.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23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Больные, у которых ХНЗЛ являются вторичными и развились на фоне туберкулезного процесса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До некоторой степени фибропластические процессы могут усугубляться под влиянием антибактериальных препаратов. Поэтому при лечении туберкулеза легких развивается </a:t>
            </a:r>
            <a:r>
              <a:rPr lang="ru-RU" b="1" dirty="0" err="1" smtClean="0"/>
              <a:t>посттуберкулезный</a:t>
            </a:r>
            <a:r>
              <a:rPr lang="ru-RU" b="1" dirty="0" smtClean="0"/>
              <a:t> синдром</a:t>
            </a:r>
            <a:r>
              <a:rPr lang="ru-RU" dirty="0" smtClean="0"/>
              <a:t> с локальным или диффузным пневмосклерозом, деформацией бронхиального дерева, </a:t>
            </a:r>
            <a:r>
              <a:rPr lang="ru-RU" dirty="0" err="1" smtClean="0"/>
              <a:t>бронхоэктазами</a:t>
            </a:r>
            <a:r>
              <a:rPr lang="ru-RU" dirty="0" smtClean="0"/>
              <a:t>, плевральными сращениями, осумкованными очагами и фокусами. Морфологические проявления </a:t>
            </a:r>
            <a:r>
              <a:rPr lang="ru-RU" dirty="0" err="1" smtClean="0"/>
              <a:t>посттуберкулезного</a:t>
            </a:r>
            <a:r>
              <a:rPr lang="ru-RU" dirty="0" smtClean="0"/>
              <a:t> синдрома в легких тесно связаны с клинической формой туберкулеза.</a:t>
            </a:r>
            <a:endParaRPr lang="ru-RU" b="1" dirty="0" smtClean="0"/>
          </a:p>
          <a:p>
            <a:r>
              <a:rPr lang="ru-RU" dirty="0" smtClean="0"/>
              <a:t>Среди больных с клинически излеченным туберкулезом ведущее место принадлежит хроническому бронхиту. Главную роль в его возникновении играют факторы, раздражающие слизистую оболочку бронхов, которые сочетаются с неспецифическими, банальными или аллергическими воспалениями вследствие общей </a:t>
            </a:r>
            <a:r>
              <a:rPr lang="ru-RU" dirty="0" err="1" smtClean="0"/>
              <a:t>аллергизации</a:t>
            </a:r>
            <a:r>
              <a:rPr lang="ru-RU" dirty="0" smtClean="0"/>
              <a:t> или побочного действия лекарств.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67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Больные, у которых ХНЗЛ являются вторичными и развились на фоне туберкулезного процесса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Неспецифический </a:t>
            </a:r>
            <a:r>
              <a:rPr lang="ru-RU" dirty="0" err="1" smtClean="0"/>
              <a:t>эндобронхит</a:t>
            </a:r>
            <a:r>
              <a:rPr lang="ru-RU" dirty="0" smtClean="0"/>
              <a:t> у части больных туберкулезом сохраняется длительно, у большинства излечивается, но даже у последних снижается защитная функция бронхов, делающая их весьма чувствительными к воздействию вторичных неблагоприятных факторов: дыма, табака, производственной пыли, банальной инфекции.</a:t>
            </a:r>
            <a:endParaRPr lang="ru-RU" b="1" dirty="0" smtClean="0"/>
          </a:p>
          <a:p>
            <a:r>
              <a:rPr lang="ru-RU" dirty="0" smtClean="0"/>
              <a:t>Туберкулезные очаги и </a:t>
            </a:r>
            <a:r>
              <a:rPr lang="ru-RU" dirty="0" err="1" smtClean="0"/>
              <a:t>туберкулемы</a:t>
            </a:r>
            <a:r>
              <a:rPr lang="ru-RU" dirty="0" smtClean="0"/>
              <a:t> преимущественно </a:t>
            </a:r>
            <a:r>
              <a:rPr lang="ru-RU" dirty="0" err="1" smtClean="0"/>
              <a:t>осумковываются</a:t>
            </a:r>
            <a:r>
              <a:rPr lang="ru-RU" dirty="0" smtClean="0"/>
              <a:t> и сопровождаются развитием ограниченного пневмосклероза.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113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Больные, у которых ХНЗЛ являются вторичными и развились на фоне туберкулезного процесса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Диссеминированному туберкулезу свойственно развитие распространенного пневмосклероза, диффузного бронхита и эмфиземы легких.</a:t>
            </a:r>
            <a:endParaRPr lang="ru-RU" b="1" dirty="0" smtClean="0"/>
          </a:p>
          <a:p>
            <a:r>
              <a:rPr lang="ru-RU" dirty="0" smtClean="0"/>
              <a:t>Заживление фиброзно-кавернозного туберкулеза сопровождается циррозом с грубой деформацией всех бронхолегочных структур и развитием </a:t>
            </a:r>
            <a:r>
              <a:rPr lang="ru-RU" dirty="0" err="1" smtClean="0"/>
              <a:t>бронхоэктазов</a:t>
            </a:r>
            <a:r>
              <a:rPr lang="ru-RU" dirty="0" smtClean="0"/>
              <a:t>.</a:t>
            </a:r>
            <a:endParaRPr lang="ru-RU" b="1" dirty="0" smtClean="0"/>
          </a:p>
          <a:p>
            <a:r>
              <a:rPr lang="ru-RU" dirty="0" smtClean="0"/>
              <a:t>Хроническая пневмония наблюдается у каждого 10-го больного с излеченным туберкулезом.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20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Больные, у которых ХНЗЛ являются вторичными и развились на фоне туберкулезного процесса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Эмфизема легких как самостоятельное заболевание встречается сравнительно редко. Чаще она сочетается со всеми остальными, в том числе с профессиональными заболеваниями органов дыхания у больных туберкуле­зом пожилого и старческого возраста.</a:t>
            </a:r>
            <a:endParaRPr lang="ru-RU" b="1" dirty="0" smtClean="0"/>
          </a:p>
          <a:p>
            <a:r>
              <a:rPr lang="ru-RU" dirty="0" smtClean="0"/>
              <a:t>Бронхиальная астма у больных туберкулезом встречается относительно редко.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788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Больные туберкулезом и излеченные нуждаются в постоянном наблюдении и получении профилактического лечения.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dirty="0" smtClean="0"/>
              <a:t>Лица </a:t>
            </a:r>
            <a:r>
              <a:rPr lang="ru-RU" sz="3800" dirty="0"/>
              <a:t>с </a:t>
            </a:r>
            <a:r>
              <a:rPr lang="ru-RU" sz="3800" dirty="0" err="1"/>
              <a:t>посттуберкулезными</a:t>
            </a:r>
            <a:r>
              <a:rPr lang="ru-RU" sz="3800" dirty="0"/>
              <a:t> изменениями и хроническими болезнями органов дыхания, перенесшие в прошлом активный туберкулез органов дыхания, представляют собой тяжелый контингент больных</a:t>
            </a:r>
            <a:r>
              <a:rPr lang="ru-RU" sz="3800" dirty="0" smtClean="0"/>
              <a:t>.</a:t>
            </a:r>
          </a:p>
          <a:p>
            <a:pPr marL="0" indent="0">
              <a:buNone/>
            </a:pPr>
            <a:endParaRPr lang="ru-RU" sz="3800" b="1" dirty="0"/>
          </a:p>
          <a:p>
            <a:r>
              <a:rPr lang="ru-RU" sz="3800" dirty="0"/>
              <a:t>Это обстоятельство обусловлено:</a:t>
            </a:r>
            <a:endParaRPr lang="ru-RU" sz="3800" b="1" dirty="0"/>
          </a:p>
          <a:p>
            <a:pPr marL="0" indent="0">
              <a:buNone/>
            </a:pPr>
            <a:r>
              <a:rPr lang="ru-RU" sz="3800" b="1" dirty="0"/>
              <a:t>1) </a:t>
            </a:r>
            <a:r>
              <a:rPr lang="ru-RU" sz="3800" dirty="0"/>
              <a:t>разнообразием легочной симптоматики, затрудняющей дифференциальную диагностику обострения туберкулеза и неспецифического обострения;</a:t>
            </a:r>
            <a:endParaRPr lang="ru-RU" sz="3800" b="1" dirty="0"/>
          </a:p>
          <a:p>
            <a:pPr marL="0" indent="0">
              <a:buNone/>
            </a:pPr>
            <a:r>
              <a:rPr lang="ru-RU" sz="3800" b="1" dirty="0"/>
              <a:t>2) </a:t>
            </a:r>
            <a:r>
              <a:rPr lang="ru-RU" sz="3800" dirty="0"/>
              <a:t>характером туберкулезного процесса в легких, частым наличием распространенных форм туберкулеза, распада и </a:t>
            </a:r>
            <a:r>
              <a:rPr lang="ru-RU" sz="3800" dirty="0" err="1"/>
              <a:t>бактериовыделения</a:t>
            </a:r>
            <a:r>
              <a:rPr lang="ru-RU" sz="3800" dirty="0" smtClean="0"/>
              <a:t>.</a:t>
            </a:r>
          </a:p>
          <a:p>
            <a:pPr marL="0" indent="0">
              <a:buNone/>
            </a:pPr>
            <a:endParaRPr lang="ru-RU" sz="3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55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</TotalTime>
  <Words>531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ТУБЕРКУЛЕЗ И ХРОНИЧЕСКИЕ НЕСПЕЦИФИЧЕСКИЕ ЗАБОЛЕВАНИЯ ЛЕГКИХ  </vt:lpstr>
      <vt:lpstr>Презентация PowerPoint</vt:lpstr>
      <vt:lpstr>Больные, у которых ХНЗЛ развились до заболевания туберкулезом</vt:lpstr>
      <vt:lpstr>Больные, у которых ХНЗЛ являются вторичными и развились на фоне туберкулезного процесса</vt:lpstr>
      <vt:lpstr>Больные, у которых ХНЗЛ являются вторичными и развились на фоне туберкулезного процесса</vt:lpstr>
      <vt:lpstr>Больные, у которых ХНЗЛ являются вторичными и развились на фоне туберкулезного процесса</vt:lpstr>
      <vt:lpstr>Больные, у которых ХНЗЛ являются вторичными и развились на фоне туберкулезного процесса</vt:lpstr>
      <vt:lpstr>Больные, у которых ХНЗЛ являются вторичными и развились на фоне туберкулезного процесса</vt:lpstr>
      <vt:lpstr>Больные туберкулезом и излеченные нуждаются в постоянном наблюдении и получении профилактического лечения.</vt:lpstr>
      <vt:lpstr>Презентация PowerPoint</vt:lpstr>
      <vt:lpstr>Профилактика туберкулеза и ХНЗЛ у лиц с посттуберкулезными изменениями в легких: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ТУБЕРКУЛЕЗ И ХРОНИЧЕСКИЕ НЕСПЕЦИФИЧЕСКИЕ ЗАБОЛЕВАНИЯ ЛЕГКИХ</dc:title>
  <dc:creator>кристина</dc:creator>
  <cp:lastModifiedBy>кристина</cp:lastModifiedBy>
  <cp:revision>2</cp:revision>
  <dcterms:created xsi:type="dcterms:W3CDTF">2013-03-04T19:08:46Z</dcterms:created>
  <dcterms:modified xsi:type="dcterms:W3CDTF">2013-03-04T19:19:11Z</dcterms:modified>
</cp:coreProperties>
</file>