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5" r:id="rId7"/>
    <p:sldId id="270" r:id="rId8"/>
    <p:sldId id="271" r:id="rId9"/>
    <p:sldId id="273" r:id="rId10"/>
    <p:sldId id="267" r:id="rId11"/>
    <p:sldId id="261" r:id="rId12"/>
    <p:sldId id="262" r:id="rId13"/>
    <p:sldId id="274" r:id="rId14"/>
    <p:sldId id="263" r:id="rId15"/>
    <p:sldId id="266" r:id="rId16"/>
    <p:sldId id="268" r:id="rId17"/>
    <p:sldId id="275" r:id="rId18"/>
    <p:sldId id="264" r:id="rId19"/>
    <p:sldId id="272" r:id="rId20"/>
    <p:sldId id="269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79" autoAdjust="0"/>
    <p:restoredTop sz="94660"/>
  </p:normalViewPr>
  <p:slideViewPr>
    <p:cSldViewPr>
      <p:cViewPr varScale="1">
        <p:scale>
          <a:sx n="79" d="100"/>
          <a:sy n="79" d="100"/>
        </p:scale>
        <p:origin x="-90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D189F24-1879-45C0-B701-30463A68D908}" type="datetimeFigureOut">
              <a:rPr lang="ru-RU"/>
              <a:pPr>
                <a:defRPr/>
              </a:pPr>
              <a:t>10.03.2014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5ADDC51-ED47-4B70-AAE0-3164B83038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78260C-4A68-4CDF-8783-940FA38E0DF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C19DA0D-B7ED-4B67-B15A-189DA0E9BD4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A91AF40-BA20-41D0-B3D6-E47D741C209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E545DA9-D09B-44E9-9218-8C9F5669C51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993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B6CE9FF-367B-42DC-8CAA-8B614E8260E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19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77D5AFD-C7FB-4989-A394-C62C763FA1A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40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655459-C55D-4A74-AFD1-A24A4A8CE2D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60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7E27A5F-2657-426B-B854-307622A7560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81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378EC60-A5B5-4588-BE90-42AE4D16BEE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01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00F671C-5A3A-4A73-A755-39EAFC73CA5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1487110-DC14-44FD-AFCD-BD8A3BAE070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174B5C2-A7B8-41BD-BBFB-C5752FDDEC2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BD69DF-CF49-4494-ACFC-A2699F0580F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E791553-DE2B-41B1-81B6-2055AD44D3E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2143FAC-E249-4EEB-B89F-0218F67DBCA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6D9BF3E-D9B9-4429-A824-598654CD498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1C97DA8-A7F2-403B-937E-5CD942FB905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4102793-00EC-4C85-90EE-BE2714CCF46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A88C5-2405-43F4-8618-1B24651E6368}" type="datetimeFigureOut">
              <a:rPr lang="ru-RU"/>
              <a:pPr>
                <a:defRPr/>
              </a:pPr>
              <a:t>10.03.2014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FBEC2-B0EB-46F2-9144-E54EF88AF8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2408F-8C5F-48A2-89B0-4E3221428285}" type="datetimeFigureOut">
              <a:rPr lang="ru-RU"/>
              <a:pPr>
                <a:defRPr/>
              </a:pPr>
              <a:t>10.03.2014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19C35-6180-476F-A399-72EC28C2A3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880" y="273629"/>
            <a:ext cx="2056320" cy="585565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1" y="273629"/>
            <a:ext cx="6032160" cy="585565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6C6F4-2AFD-4B7F-BFB5-188AAA65163F}" type="datetimeFigureOut">
              <a:rPr lang="ru-RU"/>
              <a:pPr>
                <a:defRPr/>
              </a:pPr>
              <a:t>10.03.2014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F0E6C-D410-4627-A404-90AAA2E095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4E01C-F7C6-48B7-A61A-97F5AEDCE6D9}" type="datetimeFigureOut">
              <a:rPr lang="ru-RU"/>
              <a:pPr>
                <a:defRPr/>
              </a:pPr>
              <a:t>10.03.2014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386C2-2AED-4396-95A4-202792851F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14B71-DC81-4AA4-A45F-24BED785D042}" type="datetimeFigureOut">
              <a:rPr lang="ru-RU"/>
              <a:pPr>
                <a:defRPr/>
              </a:pPr>
              <a:t>10.03.2014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08D9E2-387E-4AA8-83CE-3297A0C27E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6480" y="1604329"/>
            <a:ext cx="40435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8241" y="1604329"/>
            <a:ext cx="404496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65406-0A6A-4F42-9E40-D5DC8EE3B00F}" type="datetimeFigureOut">
              <a:rPr lang="ru-RU"/>
              <a:pPr>
                <a:defRPr/>
              </a:pPr>
              <a:t>10.03.2014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19E29-45BD-4312-9259-6E60EA38C2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81BB0-D85A-4EC3-80D5-21B4983D06E1}" type="datetimeFigureOut">
              <a:rPr lang="ru-RU"/>
              <a:pPr>
                <a:defRPr/>
              </a:pPr>
              <a:t>10.03.2014</a:t>
            </a:fld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FA24E-CA2E-4E9C-8DAD-92115A9596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635091"/>
          </a:xfrm>
        </p:spPr>
        <p:txBody>
          <a:bodyPr/>
          <a:lstStyle>
            <a:lvl1pPr>
              <a:defRPr sz="40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1CF33-B1FC-470F-BFDE-0FBD331CD36B}" type="datetimeFigureOut">
              <a:rPr lang="ru-RU"/>
              <a:pPr>
                <a:defRPr/>
              </a:pPr>
              <a:t>10.03.2014</a:t>
            </a:fld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CC3E2-5503-4E73-9BB9-D604BEA202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1B564-9646-4F0C-B4CF-613BAC831CA5}" type="datetimeFigureOut">
              <a:rPr lang="ru-RU"/>
              <a:pPr>
                <a:defRPr/>
              </a:pPr>
              <a:t>10.03.2014</a:t>
            </a:fld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7B8CE-E939-42FD-8149-65E3C498A5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06737-35C9-4890-88F5-E17CB7F4DDD1}" type="datetimeFigureOut">
              <a:rPr lang="ru-RU"/>
              <a:pPr>
                <a:defRPr/>
              </a:pPr>
              <a:t>10.03.2014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84814-5C6E-4866-8A15-889D3C1081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FD6D4-8CD9-4D43-8281-0E7AADF192F3}" type="datetimeFigureOut">
              <a:rPr lang="ru-RU"/>
              <a:pPr>
                <a:defRPr/>
              </a:pPr>
              <a:t>10.03.2014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64E5B-455A-49E3-B811-A5A840E51D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6425" cy="114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2560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Четвертый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6813"/>
            <a:ext cx="212725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656650" algn="l"/>
                <a:tab pos="1313299" algn="l"/>
                <a:tab pos="1969949" algn="l"/>
              </a:tabLst>
              <a:defRPr sz="130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685F0274-5476-4C10-A5AB-CD54ACB18FDD}" type="datetimeFigureOut">
              <a:rPr lang="ru-RU"/>
              <a:pPr>
                <a:defRPr/>
              </a:pPr>
              <a:t>10.03.2014</a:t>
            </a:fld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375" y="6246813"/>
            <a:ext cx="2897188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75" y="6246813"/>
            <a:ext cx="2128838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656650" algn="l"/>
                <a:tab pos="1313299" algn="l"/>
                <a:tab pos="1969949" algn="l"/>
              </a:tabLst>
              <a:defRPr sz="130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46093403-2DE0-4400-9E1A-D2A5454D58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defTabSz="4064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lang="en-GB" altLang="ru-RU" sz="3200">
          <a:solidFill>
            <a:srgbClr val="00206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Georgia" panose="02040502050405020303" pitchFamily="18" charset="0"/>
          <a:ea typeface="+mj-ea"/>
          <a:cs typeface="+mj-cs"/>
        </a:defRPr>
      </a:lvl1pPr>
      <a:lvl2pPr algn="ctr" defTabSz="4064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2060"/>
          </a:solidFill>
          <a:latin typeface="Georgia" pitchFamily="18" charset="0"/>
        </a:defRPr>
      </a:lvl2pPr>
      <a:lvl3pPr algn="ctr" defTabSz="4064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2060"/>
          </a:solidFill>
          <a:latin typeface="Georgia" pitchFamily="18" charset="0"/>
        </a:defRPr>
      </a:lvl3pPr>
      <a:lvl4pPr algn="ctr" defTabSz="4064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2060"/>
          </a:solidFill>
          <a:latin typeface="Georgia" pitchFamily="18" charset="0"/>
        </a:defRPr>
      </a:lvl4pPr>
      <a:lvl5pPr algn="ctr" defTabSz="4064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2060"/>
          </a:solidFill>
          <a:latin typeface="Georgia" pitchFamily="18" charset="0"/>
        </a:defRPr>
      </a:lvl5pPr>
      <a:lvl6pPr marL="2280994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</a:defRPr>
      </a:lvl6pPr>
      <a:lvl7pPr marL="2695720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</a:defRPr>
      </a:lvl7pPr>
      <a:lvl8pPr marL="3110446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</a:defRPr>
      </a:lvl8pPr>
      <a:lvl9pPr marL="3525172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</a:defRPr>
      </a:lvl9pPr>
    </p:titleStyle>
    <p:bodyStyle>
      <a:lvl1pPr marL="309563" indent="-309563" algn="l" defTabSz="406400" rtl="0" fontAlgn="base">
        <a:lnSpc>
          <a:spcPct val="93000"/>
        </a:lnSpc>
        <a:spcBef>
          <a:spcPct val="0"/>
        </a:spcBef>
        <a:spcAft>
          <a:spcPts val="1288"/>
        </a:spcAft>
        <a:buClr>
          <a:srgbClr val="000000"/>
        </a:buClr>
        <a:buSzPct val="100000"/>
        <a:buFont typeface="Times New Roman" pitchFamily="18" charset="0"/>
        <a:buChar char="•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3100" indent="-258763" algn="l" defTabSz="406400" rtl="0" fontAlgn="base">
        <a:lnSpc>
          <a:spcPct val="93000"/>
        </a:lnSpc>
        <a:spcBef>
          <a:spcPct val="0"/>
        </a:spcBef>
        <a:spcAft>
          <a:spcPts val="1038"/>
        </a:spcAft>
        <a:buClr>
          <a:srgbClr val="000000"/>
        </a:buClr>
        <a:buSzPct val="100000"/>
        <a:buFont typeface="Times New Roman" pitchFamily="18" charset="0"/>
        <a:buChar char="–"/>
        <a:defRPr sz="2500">
          <a:solidFill>
            <a:srgbClr val="000000"/>
          </a:solidFill>
          <a:latin typeface="+mn-lt"/>
        </a:defRPr>
      </a:lvl2pPr>
      <a:lvl3pPr marL="1036638" indent="-206375" algn="l" defTabSz="406400" rtl="0" fontAlgn="base">
        <a:lnSpc>
          <a:spcPct val="93000"/>
        </a:lnSpc>
        <a:spcBef>
          <a:spcPct val="0"/>
        </a:spcBef>
        <a:spcAft>
          <a:spcPts val="775"/>
        </a:spcAft>
        <a:buClr>
          <a:srgbClr val="000000"/>
        </a:buClr>
        <a:buSzPct val="100000"/>
        <a:buFont typeface="Times New Roman" pitchFamily="18" charset="0"/>
        <a:buChar char="•"/>
        <a:defRPr sz="2200">
          <a:solidFill>
            <a:srgbClr val="000000"/>
          </a:solidFill>
          <a:latin typeface="+mn-lt"/>
        </a:defRPr>
      </a:lvl3pPr>
      <a:lvl4pPr marL="1450975" indent="-206375" algn="l" defTabSz="406400" rtl="0" fontAlgn="base">
        <a:lnSpc>
          <a:spcPct val="93000"/>
        </a:lnSpc>
        <a:spcBef>
          <a:spcPct val="0"/>
        </a:spcBef>
        <a:spcAft>
          <a:spcPts val="525"/>
        </a:spcAft>
        <a:buClr>
          <a:srgbClr val="000000"/>
        </a:buClr>
        <a:buSzPct val="100000"/>
        <a:buFont typeface="Times New Roman" pitchFamily="18" charset="0"/>
        <a:buChar char="–"/>
        <a:defRPr>
          <a:solidFill>
            <a:srgbClr val="000000"/>
          </a:solidFill>
          <a:latin typeface="+mn-lt"/>
        </a:defRPr>
      </a:lvl4pPr>
      <a:lvl5pPr marL="1865313" indent="-206375" algn="l" defTabSz="406400" rtl="0" fontAlgn="base">
        <a:lnSpc>
          <a:spcPct val="93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8" charset="0"/>
        <a:buChar char="»"/>
        <a:defRPr>
          <a:solidFill>
            <a:srgbClr val="000000"/>
          </a:solidFill>
          <a:latin typeface="+mn-lt"/>
        </a:defRPr>
      </a:lvl5pPr>
      <a:lvl6pPr marL="2280994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</a:defRPr>
      </a:lvl6pPr>
      <a:lvl7pPr marL="2695720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</a:defRPr>
      </a:lvl7pPr>
      <a:lvl8pPr marL="3110446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</a:defRPr>
      </a:lvl8pPr>
      <a:lvl9pPr marL="3525172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gesdam.ru/page242.php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lenadiaries.com/uploads/posts/2012-03/1331585743_formyla.jpg" TargetMode="External"/><Relationship Id="rId2" Type="http://schemas.openxmlformats.org/officeDocument/2006/relationships/hyperlink" Target="http://www.pixic.ru/i/30A012W233w0V6e4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static6.depositphotos.com/1000126/578/v/950/depositphotos_5788550-Day-touristic-campfire-and-kettle-with-food.jpg" TargetMode="External"/><Relationship Id="rId5" Type="http://schemas.openxmlformats.org/officeDocument/2006/relationships/hyperlink" Target="http://m.gdekluet.ru/forum/files/forum_postAttachments/2b/995/36.png" TargetMode="External"/><Relationship Id="rId4" Type="http://schemas.openxmlformats.org/officeDocument/2006/relationships/hyperlink" Target="http://festival.1september.ru/articles/620212/11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3" y="1628775"/>
            <a:ext cx="7772400" cy="1470025"/>
          </a:xfrm>
        </p:spPr>
        <p:txBody>
          <a:bodyPr/>
          <a:lstStyle/>
          <a:p>
            <a:pPr defTabSz="407526">
              <a:defRPr/>
            </a:pPr>
            <a:r>
              <a:rPr lang="ru-RU" sz="4400" dirty="0"/>
              <a:t>Задачи </a:t>
            </a:r>
            <a:br>
              <a:rPr lang="ru-RU" sz="4400" dirty="0"/>
            </a:br>
            <a:r>
              <a:rPr lang="ru-RU" sz="4400" dirty="0"/>
              <a:t>на совместную работу</a:t>
            </a:r>
            <a:endParaRPr lang="ru-RU" sz="4400" dirty="0"/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8888" y="3213100"/>
            <a:ext cx="6400800" cy="503238"/>
          </a:xfrm>
        </p:spPr>
        <p:txBody>
          <a:bodyPr/>
          <a:lstStyle/>
          <a:p>
            <a:r>
              <a:rPr lang="ru-RU" sz="2400" smtClean="0">
                <a:latin typeface="Georgia" pitchFamily="18" charset="0"/>
              </a:rPr>
              <a:t>(урок 3)</a:t>
            </a:r>
          </a:p>
        </p:txBody>
      </p:sp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3743325" y="3789363"/>
            <a:ext cx="13557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latin typeface="Georgia" pitchFamily="18" charset="0"/>
              </a:rPr>
              <a:t>5 </a:t>
            </a:r>
            <a:r>
              <a:rPr lang="ru-RU" sz="2400" b="1">
                <a:latin typeface="Georgia" pitchFamily="18" charset="0"/>
              </a:rPr>
              <a:t>класс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14500" y="4581525"/>
            <a:ext cx="5543550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Georgia" panose="02040502050405020303" pitchFamily="18" charset="0"/>
              </a:rPr>
              <a:t>Учитель математики и информатики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Гуляева Татьяна Викторовна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4341" name="TextBox 5"/>
          <p:cNvSpPr txBox="1">
            <a:spLocks noChangeArrowheads="1"/>
          </p:cNvSpPr>
          <p:nvPr/>
        </p:nvSpPr>
        <p:spPr bwMode="auto">
          <a:xfrm>
            <a:off x="4067175" y="5949950"/>
            <a:ext cx="11033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latin typeface="Georgia" pitchFamily="18" charset="0"/>
              </a:rPr>
              <a:t>2014 год</a:t>
            </a:r>
          </a:p>
        </p:txBody>
      </p:sp>
      <p:sp>
        <p:nvSpPr>
          <p:cNvPr id="14342" name="TextBox 6"/>
          <p:cNvSpPr txBox="1">
            <a:spLocks noChangeArrowheads="1"/>
          </p:cNvSpPr>
          <p:nvPr/>
        </p:nvSpPr>
        <p:spPr bwMode="auto">
          <a:xfrm>
            <a:off x="1127125" y="404813"/>
            <a:ext cx="65881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latin typeface="Georgia" pitchFamily="18" charset="0"/>
              </a:rPr>
              <a:t>Муниципальное  образовательное учреждение</a:t>
            </a:r>
          </a:p>
          <a:p>
            <a:pPr algn="ctr"/>
            <a:r>
              <a:rPr lang="ru-RU">
                <a:latin typeface="Georgia" pitchFamily="18" charset="0"/>
              </a:rPr>
              <a:t>средняя общеобразовательная школа №9</a:t>
            </a:r>
          </a:p>
          <a:p>
            <a:pPr algn="ctr"/>
            <a:r>
              <a:rPr lang="ru-RU">
                <a:latin typeface="Georgia" pitchFamily="18" charset="0"/>
              </a:rPr>
              <a:t>с углубленным изучением отдельных предметов г.Павлово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6425" cy="635000"/>
          </a:xfrm>
        </p:spPr>
        <p:txBody>
          <a:bodyPr/>
          <a:lstStyle/>
          <a:p>
            <a:pPr defTabSz="407526">
              <a:defRPr/>
            </a:pPr>
            <a:r>
              <a:rPr lang="ru-RU" sz="3600" dirty="0" smtClean="0"/>
              <a:t>Алгоритм поиска общего времени</a:t>
            </a:r>
            <a:endParaRPr lang="ru-RU" sz="3600" dirty="0"/>
          </a:p>
        </p:txBody>
      </p:sp>
      <p:sp>
        <p:nvSpPr>
          <p:cNvPr id="32770" name="TextBox 5"/>
          <p:cNvSpPr txBox="1">
            <a:spLocks noChangeArrowheads="1"/>
          </p:cNvSpPr>
          <p:nvPr/>
        </p:nvSpPr>
        <p:spPr bwMode="auto">
          <a:xfrm>
            <a:off x="657225" y="4251325"/>
            <a:ext cx="77771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latin typeface="Georgia" pitchFamily="18" charset="0"/>
              </a:rPr>
              <a:t>… Найти общую производительность, вычислив разность производительностей участников совместной работы.</a:t>
            </a:r>
          </a:p>
        </p:txBody>
      </p:sp>
      <p:pic>
        <p:nvPicPr>
          <p:cNvPr id="7" name="Прямоугольник 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21088" y="5065713"/>
            <a:ext cx="1652587" cy="1390650"/>
          </a:xfrm>
          <a:prstGeom prst="rect">
            <a:avLst/>
          </a:prstGeom>
          <a:noFill/>
        </p:spPr>
      </p:pic>
      <p:grpSp>
        <p:nvGrpSpPr>
          <p:cNvPr id="32772" name="Группа 10"/>
          <p:cNvGrpSpPr>
            <a:grpSpLocks/>
          </p:cNvGrpSpPr>
          <p:nvPr/>
        </p:nvGrpSpPr>
        <p:grpSpPr bwMode="auto">
          <a:xfrm>
            <a:off x="627063" y="836613"/>
            <a:ext cx="7832725" cy="3338512"/>
            <a:chOff x="511067" y="1035278"/>
            <a:chExt cx="7834056" cy="3338359"/>
          </a:xfrm>
        </p:grpSpPr>
        <p:sp>
          <p:nvSpPr>
            <p:cNvPr id="32774" name="TextBox 2"/>
            <p:cNvSpPr txBox="1">
              <a:spLocks noChangeArrowheads="1"/>
            </p:cNvSpPr>
            <p:nvPr/>
          </p:nvSpPr>
          <p:spPr bwMode="auto">
            <a:xfrm>
              <a:off x="568259" y="3542640"/>
              <a:ext cx="7776864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ru-RU" sz="2400">
                  <a:latin typeface="Georgia" pitchFamily="18" charset="0"/>
                </a:rPr>
                <a:t>… Найти общее время работы, разделив работу на общую производительность.</a:t>
              </a:r>
            </a:p>
          </p:txBody>
        </p:sp>
        <p:sp>
          <p:nvSpPr>
            <p:cNvPr id="32775" name="TextBox 3"/>
            <p:cNvSpPr txBox="1">
              <a:spLocks noChangeArrowheads="1"/>
            </p:cNvSpPr>
            <p:nvPr/>
          </p:nvSpPr>
          <p:spPr bwMode="auto">
            <a:xfrm>
              <a:off x="511067" y="2321458"/>
              <a:ext cx="7776864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ru-RU" sz="2400">
                  <a:latin typeface="Georgia" pitchFamily="18" charset="0"/>
                </a:rPr>
                <a:t>… Найти общую производительность, сложив найденные производительности участников совместной работы.</a:t>
              </a:r>
            </a:p>
          </p:txBody>
        </p:sp>
        <p:sp>
          <p:nvSpPr>
            <p:cNvPr id="32776" name="TextBox 4"/>
            <p:cNvSpPr txBox="1">
              <a:spLocks noChangeArrowheads="1"/>
            </p:cNvSpPr>
            <p:nvPr/>
          </p:nvSpPr>
          <p:spPr bwMode="auto">
            <a:xfrm>
              <a:off x="511067" y="1139804"/>
              <a:ext cx="7776864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ru-RU" sz="2400">
                  <a:latin typeface="Georgia" pitchFamily="18" charset="0"/>
                </a:rPr>
                <a:t>… Найти производительность каждого участника совместной работы, разделив работу на время участника.</a:t>
              </a:r>
            </a:p>
          </p:txBody>
        </p:sp>
        <p:pic>
          <p:nvPicPr>
            <p:cNvPr id="8" name="Прямоугольник 7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1139" y="960566"/>
              <a:ext cx="701040" cy="664464"/>
            </a:xfrm>
            <a:prstGeom prst="rect">
              <a:avLst/>
            </a:prstGeom>
            <a:noFill/>
          </p:spPr>
        </p:pic>
        <p:pic>
          <p:nvPicPr>
            <p:cNvPr id="9" name="Прямоугольник 8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96755" y="2118806"/>
              <a:ext cx="755904" cy="670560"/>
            </a:xfrm>
            <a:prstGeom prst="rect">
              <a:avLst/>
            </a:prstGeom>
            <a:noFill/>
          </p:spPr>
        </p:pic>
        <p:pic>
          <p:nvPicPr>
            <p:cNvPr id="10" name="Прямоугольник 9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96755" y="3313622"/>
              <a:ext cx="755904" cy="664464"/>
            </a:xfrm>
            <a:prstGeom prst="rect">
              <a:avLst/>
            </a:prstGeom>
            <a:noFill/>
          </p:spPr>
        </p:pic>
      </p:grpSp>
      <p:cxnSp>
        <p:nvCxnSpPr>
          <p:cNvPr id="32773" name="Прямая соединительная линия 11"/>
          <p:cNvCxnSpPr>
            <a:cxnSpLocks noChangeShapeType="1"/>
          </p:cNvCxnSpPr>
          <p:nvPr/>
        </p:nvCxnSpPr>
        <p:spPr bwMode="auto">
          <a:xfrm>
            <a:off x="611188" y="4292600"/>
            <a:ext cx="7775575" cy="0"/>
          </a:xfrm>
          <a:prstGeom prst="line">
            <a:avLst/>
          </a:prstGeom>
          <a:noFill/>
          <a:ln w="9525" algn="ctr">
            <a:solidFill>
              <a:srgbClr val="FF0000"/>
            </a:solidFill>
            <a:prstDash val="dash"/>
            <a:round/>
            <a:headEnd/>
            <a:tailEnd/>
          </a:ln>
        </p:spPr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6425" cy="635000"/>
          </a:xfrm>
        </p:spPr>
        <p:txBody>
          <a:bodyPr/>
          <a:lstStyle/>
          <a:p>
            <a:pPr defTabSz="407526">
              <a:defRPr/>
            </a:pPr>
            <a:r>
              <a:rPr lang="ru-RU" dirty="0" smtClean="0"/>
              <a:t>Задача 2</a:t>
            </a:r>
            <a:endParaRPr lang="ru-RU" dirty="0"/>
          </a:p>
        </p:txBody>
      </p:sp>
      <p:sp>
        <p:nvSpPr>
          <p:cNvPr id="34818" name="TextBox 2"/>
          <p:cNvSpPr txBox="1">
            <a:spLocks noChangeArrowheads="1"/>
          </p:cNvSpPr>
          <p:nvPr/>
        </p:nvSpPr>
        <p:spPr bwMode="auto">
          <a:xfrm>
            <a:off x="706438" y="1052513"/>
            <a:ext cx="777716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400">
                <a:latin typeface="Georgia" pitchFamily="18" charset="0"/>
              </a:rPr>
              <a:t>Через одну трубу бассейн наполняется за 7 часов, а через другую опустошается за 8 часов. За какое время бассейн будет наполнен, если открыть обе трубы? </a:t>
            </a:r>
          </a:p>
        </p:txBody>
      </p:sp>
      <p:grpSp>
        <p:nvGrpSpPr>
          <p:cNvPr id="11" name="Группа 10"/>
          <p:cNvGrpSpPr>
            <a:grpSpLocks/>
          </p:cNvGrpSpPr>
          <p:nvPr/>
        </p:nvGrpSpPr>
        <p:grpSpPr bwMode="auto">
          <a:xfrm>
            <a:off x="463550" y="2622550"/>
            <a:ext cx="8264525" cy="784225"/>
            <a:chOff x="827584" y="2643392"/>
            <a:chExt cx="8263801" cy="784895"/>
          </a:xfrm>
        </p:grpSpPr>
        <p:pic>
          <p:nvPicPr>
            <p:cNvPr id="6" name="Прямоугольник 5"/>
            <p:cNvPicPr>
              <a:picLocks noRot="1" noChangeAspect="1" noMove="1" noResize="1" noEditPoints="1" noAdjustHandles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56337" y="2636180"/>
              <a:ext cx="1456944" cy="798576"/>
            </a:xfrm>
            <a:prstGeom prst="rect">
              <a:avLst/>
            </a:prstGeom>
            <a:noFill/>
          </p:spPr>
        </p:pic>
        <p:sp>
          <p:nvSpPr>
            <p:cNvPr id="34831" name="TextBox 7"/>
            <p:cNvSpPr txBox="1">
              <a:spLocks noChangeArrowheads="1"/>
            </p:cNvSpPr>
            <p:nvPr/>
          </p:nvSpPr>
          <p:spPr bwMode="auto">
            <a:xfrm>
              <a:off x="827584" y="2884874"/>
              <a:ext cx="826380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>
                  <a:latin typeface="Georgia" pitchFamily="18" charset="0"/>
                </a:rPr>
                <a:t>1)                   (часть) – производительность первой трубы</a:t>
              </a:r>
            </a:p>
          </p:txBody>
        </p:sp>
      </p:grpSp>
      <p:grpSp>
        <p:nvGrpSpPr>
          <p:cNvPr id="12" name="Группа 11"/>
          <p:cNvGrpSpPr>
            <a:grpSpLocks/>
          </p:cNvGrpSpPr>
          <p:nvPr/>
        </p:nvGrpSpPr>
        <p:grpSpPr bwMode="auto">
          <a:xfrm>
            <a:off x="498475" y="3429000"/>
            <a:ext cx="8250238" cy="785813"/>
            <a:chOff x="827584" y="3501008"/>
            <a:chExt cx="8249374" cy="786177"/>
          </a:xfrm>
        </p:grpSpPr>
        <p:pic>
          <p:nvPicPr>
            <p:cNvPr id="7" name="Прямоугольник 6"/>
            <p:cNvPicPr>
              <a:picLocks noRot="1" noChangeAspect="1" noMove="1" noResize="1" noEditPoints="1" noAdjustHandles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75838" y="3497960"/>
              <a:ext cx="1456944" cy="792480"/>
            </a:xfrm>
            <a:prstGeom prst="rect">
              <a:avLst/>
            </a:prstGeom>
            <a:noFill/>
          </p:spPr>
        </p:pic>
        <p:sp>
          <p:nvSpPr>
            <p:cNvPr id="34829" name="TextBox 9"/>
            <p:cNvSpPr txBox="1">
              <a:spLocks noChangeArrowheads="1"/>
            </p:cNvSpPr>
            <p:nvPr/>
          </p:nvSpPr>
          <p:spPr bwMode="auto">
            <a:xfrm>
              <a:off x="827584" y="3694041"/>
              <a:ext cx="824937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>
                  <a:latin typeface="Georgia" pitchFamily="18" charset="0"/>
                </a:rPr>
                <a:t>2)                   (часть) – производительность второй трубы</a:t>
              </a:r>
            </a:p>
          </p:txBody>
        </p:sp>
      </p:grpSp>
      <p:grpSp>
        <p:nvGrpSpPr>
          <p:cNvPr id="14" name="Группа 13"/>
          <p:cNvGrpSpPr>
            <a:grpSpLocks/>
          </p:cNvGrpSpPr>
          <p:nvPr/>
        </p:nvGrpSpPr>
        <p:grpSpPr bwMode="auto">
          <a:xfrm>
            <a:off x="515938" y="4227513"/>
            <a:ext cx="7618412" cy="785812"/>
            <a:chOff x="832186" y="4365104"/>
            <a:chExt cx="7619394" cy="786177"/>
          </a:xfrm>
        </p:grpSpPr>
        <p:sp>
          <p:nvSpPr>
            <p:cNvPr id="4" name="Прямоугольник 3"/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1200282" y="4365104"/>
              <a:ext cx="1715534" cy="786177"/>
            </a:xfrm>
            <a:prstGeom prst="rect">
              <a:avLst/>
            </a:prstGeom>
            <a:blipFill rotWithShape="1">
              <a:blip r:embed="rId5"/>
              <a:stretch>
                <a:fillRect/>
              </a:stretch>
            </a:blipFill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>
                  <a:noFill/>
                  <a:latin typeface="+mn-lt"/>
                </a:rPr>
                <a:t> </a:t>
              </a:r>
            </a:p>
          </p:txBody>
        </p:sp>
        <p:sp>
          <p:nvSpPr>
            <p:cNvPr id="34827" name="TextBox 12"/>
            <p:cNvSpPr txBox="1">
              <a:spLocks noChangeArrowheads="1"/>
            </p:cNvSpPr>
            <p:nvPr/>
          </p:nvSpPr>
          <p:spPr bwMode="auto">
            <a:xfrm>
              <a:off x="832186" y="4558137"/>
              <a:ext cx="761939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>
                  <a:latin typeface="Georgia" pitchFamily="18" charset="0"/>
                </a:rPr>
                <a:t>3)                       (часть) – общая производительность</a:t>
              </a:r>
            </a:p>
          </p:txBody>
        </p:sp>
      </p:grpSp>
      <p:grpSp>
        <p:nvGrpSpPr>
          <p:cNvPr id="16" name="Группа 15"/>
          <p:cNvGrpSpPr>
            <a:grpSpLocks/>
          </p:cNvGrpSpPr>
          <p:nvPr/>
        </p:nvGrpSpPr>
        <p:grpSpPr bwMode="auto">
          <a:xfrm>
            <a:off x="827088" y="5013325"/>
            <a:ext cx="6113462" cy="785813"/>
            <a:chOff x="827584" y="5229200"/>
            <a:chExt cx="6112571" cy="786177"/>
          </a:xfrm>
        </p:grpSpPr>
        <p:pic>
          <p:nvPicPr>
            <p:cNvPr id="5" name="Прямоугольник 4"/>
            <p:cNvPicPr>
              <a:picLocks noRot="1" noChangeAspect="1" noMove="1" noResize="1" noEditPoints="1" noAdjustHandles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182624" y="5220840"/>
              <a:ext cx="1670304" cy="798576"/>
            </a:xfrm>
            <a:prstGeom prst="rect">
              <a:avLst/>
            </a:prstGeom>
            <a:noFill/>
          </p:spPr>
        </p:pic>
        <p:sp>
          <p:nvSpPr>
            <p:cNvPr id="34825" name="TextBox 14"/>
            <p:cNvSpPr txBox="1">
              <a:spLocks noChangeArrowheads="1"/>
            </p:cNvSpPr>
            <p:nvPr/>
          </p:nvSpPr>
          <p:spPr bwMode="auto">
            <a:xfrm>
              <a:off x="827584" y="5445224"/>
              <a:ext cx="611257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>
                  <a:latin typeface="Georgia" pitchFamily="18" charset="0"/>
                </a:rPr>
                <a:t>4)                     (час.) – общее время работы</a:t>
              </a:r>
            </a:p>
          </p:txBody>
        </p:sp>
      </p:grpSp>
      <p:pic>
        <p:nvPicPr>
          <p:cNvPr id="17" name="Прямоугольник 16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69963" y="5864225"/>
            <a:ext cx="3455987" cy="6223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6425" cy="635000"/>
          </a:xfrm>
        </p:spPr>
        <p:txBody>
          <a:bodyPr/>
          <a:lstStyle/>
          <a:p>
            <a:pPr defTabSz="407526">
              <a:defRPr/>
            </a:pPr>
            <a:r>
              <a:rPr lang="ru-RU" dirty="0" smtClean="0"/>
              <a:t>Задача 3</a:t>
            </a:r>
            <a:endParaRPr lang="ru-RU" dirty="0"/>
          </a:p>
        </p:txBody>
      </p:sp>
      <p:sp>
        <p:nvSpPr>
          <p:cNvPr id="3" name="Text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07196" y="620688"/>
            <a:ext cx="7776864" cy="2353080"/>
          </a:xfrm>
          <a:prstGeom prst="rect">
            <a:avLst/>
          </a:prstGeom>
          <a:blipFill rotWithShape="1">
            <a:blip r:embed="rId3"/>
            <a:stretch>
              <a:fillRect l="-1176" r="-1254" b="-6477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noFill/>
                <a:latin typeface="+mn-lt"/>
              </a:rPr>
              <a:t> </a:t>
            </a:r>
          </a:p>
        </p:txBody>
      </p:sp>
      <p:pic>
        <p:nvPicPr>
          <p:cNvPr id="4" name="TextBox 3"/>
          <p:cNvPicPr>
            <a:picLocks noRot="1" noChangeAspect="1" noMove="1" noResize="1" noEditPoints="1" noAdjustHandles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14550" y="4005263"/>
            <a:ext cx="5456238" cy="798512"/>
          </a:xfrm>
          <a:prstGeom prst="rect">
            <a:avLst/>
          </a:prstGeom>
          <a:noFill/>
        </p:spPr>
      </p:pic>
      <p:sp>
        <p:nvSpPr>
          <p:cNvPr id="5" name="Text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63856" y="3096419"/>
            <a:ext cx="5398594" cy="798873"/>
          </a:xfrm>
          <a:prstGeom prst="rect">
            <a:avLst/>
          </a:prstGeom>
          <a:blipFill rotWithShape="1">
            <a:blip r:embed="rId5"/>
            <a:stretch>
              <a:fillRect l="-2938" b="-10687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noFill/>
                <a:latin typeface="+mn-lt"/>
              </a:rPr>
              <a:t> </a:t>
            </a:r>
          </a:p>
        </p:txBody>
      </p:sp>
      <p:pic>
        <p:nvPicPr>
          <p:cNvPr id="6" name="TextBox 5"/>
          <p:cNvPicPr>
            <a:picLocks noRot="1" noChangeAspect="1" noMove="1" noResize="1" noEditPoints="1" noAdjustHandles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8813" y="4926013"/>
            <a:ext cx="1682750" cy="804862"/>
          </a:xfrm>
          <a:prstGeom prst="rect">
            <a:avLst/>
          </a:prstGeom>
          <a:noFill/>
        </p:spPr>
      </p:pic>
      <p:sp>
        <p:nvSpPr>
          <p:cNvPr id="7" name="TextBox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330804" y="4934383"/>
            <a:ext cx="457176" cy="798873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noFill/>
                <a:latin typeface="+mn-lt"/>
              </a:rPr>
              <a:t> 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632075" y="5133975"/>
            <a:ext cx="54911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Georgia" pitchFamily="18" charset="0"/>
              </a:rPr>
              <a:t>(часть) – общая производительность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6425" cy="635000"/>
          </a:xfrm>
        </p:spPr>
        <p:txBody>
          <a:bodyPr/>
          <a:lstStyle/>
          <a:p>
            <a:pPr defTabSz="407526">
              <a:defRPr/>
            </a:pPr>
            <a:r>
              <a:rPr lang="ru-RU" dirty="0" smtClean="0"/>
              <a:t>Задача 3</a:t>
            </a:r>
            <a:endParaRPr lang="ru-RU" dirty="0"/>
          </a:p>
        </p:txBody>
      </p:sp>
      <p:pic>
        <p:nvPicPr>
          <p:cNvPr id="13" name="TextBox 12"/>
          <p:cNvPicPr>
            <a:picLocks noRot="1" noChangeAspect="1" noMove="1" noResize="1" noEditPoints="1" noAdjustHandles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3250" y="4144963"/>
            <a:ext cx="1822450" cy="811212"/>
          </a:xfrm>
          <a:prstGeom prst="rect">
            <a:avLst/>
          </a:prstGeom>
          <a:noFill/>
        </p:spPr>
      </p:pic>
      <p:sp>
        <p:nvSpPr>
          <p:cNvPr id="14" name="TextBox 1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307516" y="4165062"/>
            <a:ext cx="457176" cy="790216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noFill/>
                <a:latin typeface="+mn-lt"/>
              </a:rPr>
              <a:t> 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524125" y="4305300"/>
            <a:ext cx="55689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163638" indent="-1163638"/>
            <a:r>
              <a:rPr lang="ru-RU" sz="2400">
                <a:latin typeface="Georgia" pitchFamily="18" charset="0"/>
              </a:rPr>
              <a:t>(часть) – производительность второй</a:t>
            </a:r>
            <a:br>
              <a:rPr lang="ru-RU" sz="2400">
                <a:latin typeface="Georgia" pitchFamily="18" charset="0"/>
              </a:rPr>
            </a:br>
            <a:r>
              <a:rPr lang="ru-RU" sz="2400">
                <a:latin typeface="Georgia" pitchFamily="18" charset="0"/>
              </a:rPr>
              <a:t> трубы</a:t>
            </a:r>
          </a:p>
        </p:txBody>
      </p:sp>
      <p:pic>
        <p:nvPicPr>
          <p:cNvPr id="16" name="TextBox 15"/>
          <p:cNvPicPr>
            <a:picLocks noRot="1" noChangeAspect="1" noMove="1" noResize="1" noEditPoints="1" noAdjustHandles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3250" y="5005388"/>
            <a:ext cx="1663700" cy="804862"/>
          </a:xfrm>
          <a:prstGeom prst="rect">
            <a:avLst/>
          </a:prstGeom>
          <a:noFill/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155825" y="5137150"/>
            <a:ext cx="51181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528763" indent="-1528763"/>
            <a:r>
              <a:rPr lang="ru-RU" sz="2400">
                <a:latin typeface="Georgia" pitchFamily="18" charset="0"/>
              </a:rPr>
              <a:t>3  (часа) – время самостоятельной</a:t>
            </a:r>
            <a:br>
              <a:rPr lang="ru-RU" sz="2400">
                <a:latin typeface="Georgia" pitchFamily="18" charset="0"/>
              </a:rPr>
            </a:br>
            <a:r>
              <a:rPr lang="ru-RU" sz="2400">
                <a:latin typeface="Georgia" pitchFamily="18" charset="0"/>
              </a:rPr>
              <a:t>работы второй трубы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974975" y="6092825"/>
            <a:ext cx="2765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Georgia" pitchFamily="18" charset="0"/>
              </a:rPr>
              <a:t>Ответ: за 3 часа</a:t>
            </a:r>
          </a:p>
        </p:txBody>
      </p:sp>
      <p:pic>
        <p:nvPicPr>
          <p:cNvPr id="20" name="TextBox 19"/>
          <p:cNvPicPr>
            <a:picLocks noRot="1" noChangeAspect="1" noMove="1" noResize="1" noEditPoints="1" noAdjustHandles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3250" y="3449638"/>
            <a:ext cx="1566863" cy="476250"/>
          </a:xfrm>
          <a:prstGeom prst="rect">
            <a:avLst/>
          </a:prstGeom>
          <a:noFill/>
        </p:spPr>
      </p:pic>
      <p:sp>
        <p:nvSpPr>
          <p:cNvPr id="21" name="TextBox 2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098600" y="3284984"/>
            <a:ext cx="457176" cy="787716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noFill/>
                <a:latin typeface="+mn-lt"/>
              </a:rPr>
              <a:t> 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444750" y="3457575"/>
            <a:ext cx="56657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263650" indent="-1263650"/>
            <a:r>
              <a:rPr lang="ru-RU" sz="2400">
                <a:latin typeface="Georgia" pitchFamily="18" charset="0"/>
              </a:rPr>
              <a:t>(часть) – производительность первой </a:t>
            </a:r>
            <a:br>
              <a:rPr lang="ru-RU" sz="2400">
                <a:latin typeface="Georgia" pitchFamily="18" charset="0"/>
              </a:rPr>
            </a:br>
            <a:r>
              <a:rPr lang="ru-RU" sz="2400">
                <a:latin typeface="Georgia" pitchFamily="18" charset="0"/>
              </a:rPr>
              <a:t>трубы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868613" y="2924175"/>
            <a:ext cx="3625850" cy="461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Georgia" panose="02040502050405020303" pitchFamily="18" charset="0"/>
              </a:rPr>
              <a:t>Работа 2 – весь бассейн </a:t>
            </a:r>
            <a:endParaRPr lang="ru-RU" sz="2400" dirty="0">
              <a:latin typeface="Georgia" panose="02040502050405020303" pitchFamily="18" charset="0"/>
            </a:endParaRPr>
          </a:p>
        </p:txBody>
      </p:sp>
      <p:sp>
        <p:nvSpPr>
          <p:cNvPr id="24" name="TextBox 2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07196" y="620688"/>
            <a:ext cx="7776864" cy="2353080"/>
          </a:xfrm>
          <a:prstGeom prst="rect">
            <a:avLst/>
          </a:prstGeom>
          <a:blipFill rotWithShape="1">
            <a:blip r:embed="rId8"/>
            <a:stretch>
              <a:fillRect l="-1176" r="-1254" b="-6477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noFill/>
                <a:latin typeface="+mn-lt"/>
              </a:rPr>
              <a:t> 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2" grpId="0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extBox 8"/>
          <p:cNvPicPr>
            <a:picLocks noRot="1" noChangeAspect="1" noMove="1" noResize="1" noEditPoints="1" noAdjustHandles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9425" y="2408238"/>
            <a:ext cx="2384425" cy="731837"/>
          </a:xfrm>
          <a:prstGeom prst="rect">
            <a:avLst/>
          </a:prstGeom>
          <a:noFill/>
        </p:spPr>
      </p:pic>
      <p:pic>
        <p:nvPicPr>
          <p:cNvPr id="10" name="TextBox 9"/>
          <p:cNvPicPr>
            <a:picLocks noRot="1" noChangeAspect="1" noMove="1" noResize="1" noEditPoints="1" noAdjustHandles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99100" y="2646363"/>
            <a:ext cx="1700213" cy="1273175"/>
          </a:xfrm>
          <a:prstGeom prst="rect">
            <a:avLst/>
          </a:prstGeom>
          <a:noFill/>
        </p:spPr>
      </p:pic>
      <p:pic>
        <p:nvPicPr>
          <p:cNvPr id="11" name="TextBox 10"/>
          <p:cNvPicPr>
            <a:picLocks noRot="1" noChangeAspect="1" noMove="1" noResize="1" noEditPoints="1" noAdjustHandles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28950" y="3992563"/>
            <a:ext cx="1639888" cy="13779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6425" cy="635000"/>
          </a:xfrm>
        </p:spPr>
        <p:txBody>
          <a:bodyPr/>
          <a:lstStyle/>
          <a:p>
            <a:pPr defTabSz="407526">
              <a:defRPr/>
            </a:pPr>
            <a:r>
              <a:rPr lang="ru-RU" dirty="0" smtClean="0"/>
              <a:t>Объем работы</a:t>
            </a:r>
            <a:endParaRPr lang="ru-RU" dirty="0"/>
          </a:p>
        </p:txBody>
      </p:sp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2706688" y="1027113"/>
            <a:ext cx="3883025" cy="1014412"/>
            <a:chOff x="2908793" y="1268760"/>
            <a:chExt cx="3883071" cy="1015663"/>
          </a:xfrm>
        </p:grpSpPr>
        <p:pic>
          <p:nvPicPr>
            <p:cNvPr id="3" name="Прямоугольник 2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482705" y="1065366"/>
              <a:ext cx="1609344" cy="1255776"/>
            </a:xfrm>
            <a:prstGeom prst="rect">
              <a:avLst/>
            </a:prstGeom>
            <a:noFill/>
          </p:spPr>
        </p:pic>
        <p:sp>
          <p:nvSpPr>
            <p:cNvPr id="40970" name="TextBox 3"/>
            <p:cNvSpPr txBox="1">
              <a:spLocks noChangeArrowheads="1"/>
            </p:cNvSpPr>
            <p:nvPr/>
          </p:nvSpPr>
          <p:spPr bwMode="auto">
            <a:xfrm>
              <a:off x="3635487" y="1468815"/>
              <a:ext cx="3156377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200">
                  <a:latin typeface="Georgia" pitchFamily="18" charset="0"/>
                </a:rPr>
                <a:t>- объем работы</a:t>
              </a:r>
            </a:p>
          </p:txBody>
        </p:sp>
      </p:grpSp>
      <p:pic>
        <p:nvPicPr>
          <p:cNvPr id="6" name="TextBox 5"/>
          <p:cNvPicPr>
            <a:picLocks noRot="1" noChangeAspect="1" noMove="1" noResize="1" noEditPoints="1" noAdjustHandles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49425" y="2408238"/>
            <a:ext cx="2420938" cy="731837"/>
          </a:xfrm>
          <a:prstGeom prst="rect">
            <a:avLst/>
          </a:prstGeom>
          <a:noFill/>
        </p:spPr>
      </p:pic>
      <p:pic>
        <p:nvPicPr>
          <p:cNvPr id="7" name="TextBox 6"/>
          <p:cNvPicPr>
            <a:picLocks noRot="1" noChangeAspect="1" noMove="1" noResize="1" noEditPoints="1" noAdjustHandles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99100" y="2646363"/>
            <a:ext cx="1730375" cy="1273175"/>
          </a:xfrm>
          <a:prstGeom prst="rect">
            <a:avLst/>
          </a:prstGeom>
          <a:noFill/>
        </p:spPr>
      </p:pic>
      <p:pic>
        <p:nvPicPr>
          <p:cNvPr id="8" name="TextBox 7"/>
          <p:cNvPicPr>
            <a:picLocks noRot="1" noChangeAspect="1" noMove="1" noResize="1" noEditPoints="1" noAdjustHandles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28950" y="3992563"/>
            <a:ext cx="1665288" cy="13779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788" y="1700213"/>
            <a:ext cx="8226425" cy="635000"/>
          </a:xfrm>
        </p:spPr>
        <p:txBody>
          <a:bodyPr/>
          <a:lstStyle/>
          <a:p>
            <a:pPr defTabSz="407526">
              <a:defRPr/>
            </a:pPr>
            <a:r>
              <a:rPr lang="ru-RU" dirty="0" smtClean="0"/>
              <a:t>Домашняя работа</a:t>
            </a:r>
            <a:endParaRPr lang="ru-RU" dirty="0"/>
          </a:p>
        </p:txBody>
      </p:sp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14675" y="2852738"/>
            <a:ext cx="2901950" cy="18780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6425" cy="635000"/>
          </a:xfrm>
        </p:spPr>
        <p:txBody>
          <a:bodyPr/>
          <a:lstStyle/>
          <a:p>
            <a:pPr defTabSz="407526">
              <a:defRPr/>
            </a:pPr>
            <a:r>
              <a:rPr lang="ru-RU" dirty="0" smtClean="0"/>
              <a:t>Задача</a:t>
            </a:r>
            <a:endParaRPr lang="ru-RU" dirty="0"/>
          </a:p>
        </p:txBody>
      </p:sp>
      <p:sp>
        <p:nvSpPr>
          <p:cNvPr id="45058" name="TextBox 2"/>
          <p:cNvSpPr txBox="1">
            <a:spLocks noChangeArrowheads="1"/>
          </p:cNvSpPr>
          <p:nvPr/>
        </p:nvSpPr>
        <p:spPr bwMode="auto">
          <a:xfrm>
            <a:off x="611188" y="1125538"/>
            <a:ext cx="7848600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82563" algn="just"/>
            <a:r>
              <a:rPr lang="ru-RU" sz="2400">
                <a:latin typeface="Georgia" pitchFamily="18" charset="0"/>
              </a:rPr>
              <a:t>Это случилось жарким летом ... </a:t>
            </a:r>
          </a:p>
          <a:p>
            <a:pPr indent="182563" algn="just"/>
            <a:endParaRPr lang="ru-RU" sz="2400">
              <a:latin typeface="Georgia" pitchFamily="18" charset="0"/>
            </a:endParaRPr>
          </a:p>
          <a:p>
            <a:pPr indent="182563" algn="just"/>
            <a:r>
              <a:rPr lang="ru-RU" sz="2400">
                <a:latin typeface="Georgia" pitchFamily="18" charset="0"/>
              </a:rPr>
              <a:t>На побережье реки Оки отдыхали друзья Коля, Володя и Серёжа. Чтобы выжить на отдыхе, друзья решили поймать пару рыбин и сделать отличную уху. Закинули удочки и стали ждать клёва. Поймав первую рыбину, друзья как-то сразу поняли, что двух рыбин не хватит. Да и десяти тоже. Порода, видимо, была такая - мелкая, да... Решили, что надо поймать штук 30, или больше. </a:t>
            </a:r>
          </a:p>
        </p:txBody>
      </p:sp>
      <p:pic>
        <p:nvPicPr>
          <p:cNvPr id="45059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4454525"/>
            <a:ext cx="1801813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6425" cy="635000"/>
          </a:xfrm>
        </p:spPr>
        <p:txBody>
          <a:bodyPr/>
          <a:lstStyle/>
          <a:p>
            <a:pPr defTabSz="407526">
              <a:defRPr/>
            </a:pPr>
            <a:r>
              <a:rPr lang="ru-RU" dirty="0" smtClean="0"/>
              <a:t>Задача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11188" y="765175"/>
            <a:ext cx="7848600" cy="6000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182563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Georgia" panose="02040502050405020303" pitchFamily="18" charset="0"/>
              </a:rPr>
              <a:t>За </a:t>
            </a:r>
            <a:r>
              <a:rPr lang="ru-RU" sz="2400" dirty="0">
                <a:latin typeface="Georgia" panose="02040502050405020303" pitchFamily="18" charset="0"/>
              </a:rPr>
              <a:t>полтора часа Сережа поймал 10 рыб, Вова - 8, а Коля - 7. На уху почти хватало, но нужны были ещё дрова для костра. Вова предложил, чтобы в лес за дровами шёл тот, у кого меньше ловится, а остальные будут рыбачить ещё 40 минут. Так рыбы больше получится. Сережа (чемпион!) радостно согласился. Но тут Коля некстати вспомнил, что он 34 минуты готовил чай с бутербродами, а Вова  26 минут искал дополнительную наживку для всех.... И этот факт надо учитывать. Это было честно и все согласились.</a:t>
            </a:r>
          </a:p>
          <a:p>
            <a:pPr indent="182563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Georgia" panose="02040502050405020303" pitchFamily="18" charset="0"/>
              </a:rPr>
              <a:t>Уха получилась отличная!</a:t>
            </a:r>
          </a:p>
          <a:p>
            <a:pPr indent="10810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Georgia" panose="02040502050405020303" pitchFamily="18" charset="0"/>
              </a:rPr>
              <a:t>Вопросы: </a:t>
            </a:r>
            <a:endParaRPr lang="ru-RU" sz="2400" dirty="0">
              <a:latin typeface="Georgia" panose="02040502050405020303" pitchFamily="18" charset="0"/>
            </a:endParaRPr>
          </a:p>
          <a:p>
            <a:pPr indent="10810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Georgia" panose="02040502050405020303" pitchFamily="18" charset="0"/>
              </a:rPr>
              <a:t>1. Кто ходил за дровами в лес? </a:t>
            </a:r>
          </a:p>
          <a:p>
            <a:pPr indent="10810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Georgia" panose="02040502050405020303" pitchFamily="18" charset="0"/>
              </a:rPr>
              <a:t>2. Сколько всего было поймано рыб на уху?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Georgia" panose="02040502050405020303" pitchFamily="18" charset="0"/>
            </a:endParaRPr>
          </a:p>
        </p:txBody>
      </p:sp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7763" y="4365625"/>
            <a:ext cx="1308100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6425" cy="1284288"/>
          </a:xfrm>
        </p:spPr>
        <p:txBody>
          <a:bodyPr/>
          <a:lstStyle/>
          <a:p>
            <a:pPr defTabSz="407526">
              <a:defRPr/>
            </a:pPr>
            <a:r>
              <a:rPr lang="ru-RU" dirty="0" smtClean="0"/>
              <a:t>Задачи на совместную работу</a:t>
            </a:r>
            <a:br>
              <a:rPr lang="ru-RU" dirty="0" smtClean="0"/>
            </a:br>
            <a:r>
              <a:rPr lang="ru-RU" sz="2800" dirty="0" smtClean="0"/>
              <a:t>(подведение итогов)</a:t>
            </a:r>
            <a:endParaRPr lang="ru-RU" sz="2800" dirty="0"/>
          </a:p>
        </p:txBody>
      </p:sp>
      <p:sp>
        <p:nvSpPr>
          <p:cNvPr id="49154" name="TextBox 2"/>
          <p:cNvSpPr txBox="1">
            <a:spLocks noChangeArrowheads="1"/>
          </p:cNvSpPr>
          <p:nvPr/>
        </p:nvSpPr>
        <p:spPr bwMode="auto">
          <a:xfrm>
            <a:off x="2009775" y="1808163"/>
            <a:ext cx="4719638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>
                <a:latin typeface="Georgia" pitchFamily="18" charset="0"/>
              </a:rPr>
              <a:t>Найдите сумму баллов </a:t>
            </a:r>
          </a:p>
          <a:p>
            <a:pPr algn="ctr"/>
            <a:r>
              <a:rPr lang="ru-RU" sz="3200">
                <a:latin typeface="Georgia" pitchFamily="18" charset="0"/>
              </a:rPr>
              <a:t>в маршрутном листе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17738" y="3175000"/>
            <a:ext cx="4281487" cy="138588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Georgia" panose="02040502050405020303" pitchFamily="18" charset="0"/>
              </a:rPr>
              <a:t>Оценка «5» - 5-6 баллов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Georgia" panose="02040502050405020303" pitchFamily="18" charset="0"/>
              </a:rPr>
              <a:t>Оценка «4» - 4 балла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Georgia" panose="02040502050405020303" pitchFamily="18" charset="0"/>
              </a:rPr>
              <a:t>Оценка «3» - 3 балла</a:t>
            </a:r>
          </a:p>
        </p:txBody>
      </p:sp>
      <p:sp>
        <p:nvSpPr>
          <p:cNvPr id="49156" name="TextBox 4"/>
          <p:cNvSpPr txBox="1">
            <a:spLocks noChangeArrowheads="1"/>
          </p:cNvSpPr>
          <p:nvPr/>
        </p:nvSpPr>
        <p:spPr bwMode="auto">
          <a:xfrm>
            <a:off x="2009775" y="5048250"/>
            <a:ext cx="4811713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>
                <a:latin typeface="Georgia" pitchFamily="18" charset="0"/>
              </a:rPr>
              <a:t>Сделайте вывод </a:t>
            </a:r>
          </a:p>
          <a:p>
            <a:pPr algn="ctr"/>
            <a:r>
              <a:rPr lang="ru-RU" sz="3200">
                <a:latin typeface="Georgia" pitchFamily="18" charset="0"/>
              </a:rPr>
              <a:t>о своей работе на уроке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6425" cy="635000"/>
          </a:xfrm>
        </p:spPr>
        <p:txBody>
          <a:bodyPr/>
          <a:lstStyle/>
          <a:p>
            <a:pPr defTabSz="407526">
              <a:defRPr/>
            </a:pPr>
            <a:r>
              <a:rPr lang="ru-RU" dirty="0" smtClean="0"/>
              <a:t>Источники: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49275" y="1341438"/>
            <a:ext cx="7993063" cy="37226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1200"/>
              </a:spcAft>
              <a:buFontTx/>
              <a:buAutoNum type="arabicPeriod"/>
              <a:defRPr/>
            </a:pPr>
            <a:r>
              <a:rPr lang="ru-RU" sz="2400" dirty="0">
                <a:latin typeface="Georgia" panose="02040502050405020303" pitchFamily="18" charset="0"/>
              </a:rPr>
              <a:t>«</a:t>
            </a:r>
            <a:r>
              <a:rPr lang="ru-RU" sz="2400" dirty="0">
                <a:latin typeface="Georgia" panose="02040502050405020303" pitchFamily="18" charset="0"/>
              </a:rPr>
              <a:t>Математика: учебник для 5 </a:t>
            </a:r>
            <a:r>
              <a:rPr lang="ru-RU" sz="2400" dirty="0">
                <a:latin typeface="Georgia" panose="02040502050405020303" pitchFamily="18" charset="0"/>
              </a:rPr>
              <a:t>класса» / </a:t>
            </a:r>
            <a:r>
              <a:rPr lang="ru-RU" sz="2400" dirty="0" err="1">
                <a:latin typeface="Georgia" panose="02040502050405020303" pitchFamily="18" charset="0"/>
              </a:rPr>
              <a:t>Г.В.Дорофеев</a:t>
            </a:r>
            <a:r>
              <a:rPr lang="ru-RU" sz="2400" dirty="0">
                <a:latin typeface="Georgia" panose="02040502050405020303" pitchFamily="18" charset="0"/>
              </a:rPr>
              <a:t>, Л. Г. </a:t>
            </a:r>
            <a:r>
              <a:rPr lang="ru-RU" sz="2400" dirty="0" err="1">
                <a:latin typeface="Georgia" panose="02040502050405020303" pitchFamily="18" charset="0"/>
              </a:rPr>
              <a:t>Петерсон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>
                <a:latin typeface="Georgia" panose="02040502050405020303" pitchFamily="18" charset="0"/>
              </a:rPr>
              <a:t>- М</a:t>
            </a:r>
            <a:r>
              <a:rPr lang="ru-RU" sz="2400" dirty="0">
                <a:latin typeface="Georgia" panose="02040502050405020303" pitchFamily="18" charset="0"/>
              </a:rPr>
              <a:t>.: Баланс. С - инфо</a:t>
            </a:r>
            <a:r>
              <a:rPr lang="ru-RU" sz="2400" dirty="0">
                <a:latin typeface="Georgia" panose="02040502050405020303" pitchFamily="18" charset="0"/>
              </a:rPr>
              <a:t>, 2010</a:t>
            </a:r>
          </a:p>
          <a:p>
            <a:pPr marL="342900" indent="-342900" fontAlgn="auto">
              <a:spcBef>
                <a:spcPts val="0"/>
              </a:spcBef>
              <a:spcAft>
                <a:spcPts val="1200"/>
              </a:spcAft>
              <a:buFontTx/>
              <a:buAutoNum type="arabicPeriod"/>
              <a:defRPr/>
            </a:pPr>
            <a:r>
              <a:rPr lang="ru-RU" sz="2400" dirty="0">
                <a:latin typeface="Georgia" panose="02040502050405020303" pitchFamily="18" charset="0"/>
              </a:rPr>
              <a:t>Тесты по математике. 5 класс: ко всем линиям учебников математики для 5 класса / </a:t>
            </a:r>
            <a:r>
              <a:rPr lang="ru-RU" sz="2400" dirty="0" err="1">
                <a:latin typeface="Georgia" panose="02040502050405020303" pitchFamily="18" charset="0"/>
              </a:rPr>
              <a:t>С.Г.Журавлев</a:t>
            </a:r>
            <a:r>
              <a:rPr lang="ru-RU" sz="2400" dirty="0">
                <a:latin typeface="Georgia" panose="02040502050405020303" pitchFamily="18" charset="0"/>
              </a:rPr>
              <a:t>, </a:t>
            </a:r>
            <a:r>
              <a:rPr lang="ru-RU" sz="2400" dirty="0" err="1">
                <a:latin typeface="Georgia" panose="02040502050405020303" pitchFamily="18" charset="0"/>
              </a:rPr>
              <a:t>В.В.Ермаков</a:t>
            </a:r>
            <a:r>
              <a:rPr lang="ru-RU" sz="2400" dirty="0">
                <a:latin typeface="Georgia" panose="02040502050405020303" pitchFamily="18" charset="0"/>
              </a:rPr>
              <a:t> и др. – М.: Издательство «Экзамен», 2013.</a:t>
            </a:r>
          </a:p>
          <a:p>
            <a:pPr marL="342900" indent="-342900" fontAlgn="auto">
              <a:spcBef>
                <a:spcPts val="0"/>
              </a:spcBef>
              <a:spcAft>
                <a:spcPts val="1200"/>
              </a:spcAft>
              <a:buFontTx/>
              <a:buAutoNum type="arabicPeriod"/>
              <a:defRPr/>
            </a:pPr>
            <a:r>
              <a:rPr lang="ru-RU" sz="2400" dirty="0">
                <a:latin typeface="Georgia" panose="02040502050405020303" pitchFamily="18" charset="0"/>
              </a:rPr>
              <a:t>Статья «Задачи на работу» </a:t>
            </a:r>
            <a:br>
              <a:rPr lang="ru-RU" sz="2400" dirty="0">
                <a:latin typeface="Georgia" panose="02040502050405020303" pitchFamily="18" charset="0"/>
              </a:rPr>
            </a:b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hlinkClick r:id="rId2"/>
              </a:rPr>
              <a:t>http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hlinkClick r:id="rId2"/>
              </a:rPr>
              <a:t>://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hlinkClick r:id="rId2"/>
              </a:rPr>
              <a:t>www.egesdam.ru/page242.php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extBox 9"/>
          <p:cNvPicPr>
            <a:picLocks noRot="1" noChangeAspect="1" noMove="1" noResize="1" noEditPoints="1" noAdjustHandles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6725" y="2382838"/>
            <a:ext cx="2397125" cy="731837"/>
          </a:xfrm>
          <a:prstGeom prst="rect">
            <a:avLst/>
          </a:prstGeom>
          <a:noFill/>
        </p:spPr>
      </p:pic>
      <p:pic>
        <p:nvPicPr>
          <p:cNvPr id="6" name="TextBox 5"/>
          <p:cNvPicPr>
            <a:picLocks noRot="1" noChangeAspect="1" noMove="1" noResize="1" noEditPoints="1" noAdjustHandles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49425" y="2408238"/>
            <a:ext cx="2384425" cy="731837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6425" cy="635000"/>
          </a:xfrm>
        </p:spPr>
        <p:txBody>
          <a:bodyPr/>
          <a:lstStyle/>
          <a:p>
            <a:pPr defTabSz="407526">
              <a:defRPr/>
            </a:pPr>
            <a:r>
              <a:rPr lang="ru-RU" dirty="0" smtClean="0"/>
              <a:t>Задачи на совместную работу</a:t>
            </a:r>
            <a:endParaRPr lang="ru-RU" dirty="0"/>
          </a:p>
        </p:txBody>
      </p:sp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971550" y="1273175"/>
            <a:ext cx="414496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Georgia" pitchFamily="18" charset="0"/>
              </a:rPr>
              <a:t>Работу обозначаем за 1.</a:t>
            </a:r>
          </a:p>
        </p:txBody>
      </p:sp>
      <p:pic>
        <p:nvPicPr>
          <p:cNvPr id="11" name="TextBox 10"/>
          <p:cNvPicPr>
            <a:picLocks noRot="1" noChangeAspect="1" noMove="1" noResize="1" noEditPoints="1" noAdjustHandles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2762250"/>
            <a:ext cx="1762125" cy="1041400"/>
          </a:xfrm>
          <a:prstGeom prst="rect">
            <a:avLst/>
          </a:prstGeom>
          <a:noFill/>
        </p:spPr>
      </p:pic>
      <p:pic>
        <p:nvPicPr>
          <p:cNvPr id="12" name="TextBox 11"/>
          <p:cNvPicPr>
            <a:picLocks noRot="1" noChangeAspect="1" noMove="1" noResize="1" noEditPoints="1" noAdjustHandles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35300" y="4157663"/>
            <a:ext cx="1695450" cy="1042987"/>
          </a:xfrm>
          <a:prstGeom prst="rect">
            <a:avLst/>
          </a:prstGeom>
          <a:noFill/>
        </p:spPr>
      </p:pic>
      <p:pic>
        <p:nvPicPr>
          <p:cNvPr id="7" name="TextBox 6"/>
          <p:cNvPicPr>
            <a:picLocks noRot="1" noChangeAspect="1" noMove="1" noResize="1" noEditPoints="1" noAdjustHandles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99100" y="2646363"/>
            <a:ext cx="1700213" cy="1273175"/>
          </a:xfrm>
          <a:prstGeom prst="rect">
            <a:avLst/>
          </a:prstGeom>
          <a:noFill/>
        </p:spPr>
      </p:pic>
      <p:pic>
        <p:nvPicPr>
          <p:cNvPr id="9" name="TextBox 8"/>
          <p:cNvPicPr>
            <a:picLocks noRot="1" noChangeAspect="1" noMove="1" noResize="1" noEditPoints="1" noAdjustHandles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28950" y="3992563"/>
            <a:ext cx="1635125" cy="13779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6425" cy="635000"/>
          </a:xfrm>
        </p:spPr>
        <p:txBody>
          <a:bodyPr/>
          <a:lstStyle/>
          <a:p>
            <a:pPr defTabSz="407526">
              <a:defRPr/>
            </a:pPr>
            <a:r>
              <a:rPr lang="ru-RU" dirty="0" smtClean="0"/>
              <a:t>Источники изображений: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15963" y="863600"/>
            <a:ext cx="7991475" cy="58785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1200"/>
              </a:spcAft>
              <a:buFontTx/>
              <a:buAutoNum type="arabicPeriod"/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Изображение носков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hlinkClick r:id="rId2"/>
              </a:rPr>
              <a:t>http://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hlinkClick r:id="rId2"/>
              </a:rPr>
              <a:t>www.pixic.ru/i/30A012W233w0V6e4.jpg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</a:p>
          <a:p>
            <a:pPr marL="342900" indent="-342900" fontAlgn="auto">
              <a:spcBef>
                <a:spcPts val="0"/>
              </a:spcBef>
              <a:spcAft>
                <a:spcPts val="1200"/>
              </a:spcAft>
              <a:buFontTx/>
              <a:buAutoNum type="arabicPeriod"/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Изображение мальчика с калькулятором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hlinkClick r:id="rId3"/>
              </a:rPr>
              <a:t>http://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hlinkClick r:id="rId3"/>
              </a:rPr>
              <a:t>www.delenadiaries.com/uploads/posts/2012-03/1331585743_formyla.jpg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</a:p>
          <a:p>
            <a:pPr marL="342900" indent="-342900" fontAlgn="auto">
              <a:spcBef>
                <a:spcPts val="0"/>
              </a:spcBef>
              <a:spcAft>
                <a:spcPts val="1200"/>
              </a:spcAft>
              <a:buFontTx/>
              <a:buAutoNum type="arabicPeriod"/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Изображение грядки с овощами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hlinkClick r:id="rId4"/>
              </a:rPr>
              <a:t>http://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hlinkClick r:id="rId4"/>
              </a:rPr>
              <a:t>festival.1september.ru/articles/620212/11.jpg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1200"/>
              </a:spcAft>
              <a:buFontTx/>
              <a:buAutoNum type="arabicPeriod"/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Изображение мальчика-рыбака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hlinkClick r:id="rId5"/>
              </a:rPr>
              <a:t>http://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hlinkClick r:id="rId5"/>
              </a:rPr>
              <a:t>m.gdekluet.ru/forum/files/forum_postAttachments/2b/995/36.png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 </a:t>
            </a:r>
          </a:p>
          <a:p>
            <a:pPr marL="342900" indent="-342900" fontAlgn="auto">
              <a:spcBef>
                <a:spcPts val="0"/>
              </a:spcBef>
              <a:spcAft>
                <a:spcPts val="1200"/>
              </a:spcAft>
              <a:buFontTx/>
              <a:buAutoNum type="arabicPeriod"/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Изображение котелка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hlinkClick r:id="rId6"/>
              </a:rPr>
              <a:t>http://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hlinkClick r:id="rId6"/>
              </a:rPr>
              <a:t>static6.depositphotos.com/1000126/578/v/950/depositphotos_5788550-Day-touristic-campfire-and-kettle-with-food.jpg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547813" y="4221163"/>
          <a:ext cx="6096000" cy="176847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девочка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кол-во слов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время (мин.)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SMS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800" baseline="0" dirty="0" smtClean="0">
                          <a:solidFill>
                            <a:srgbClr val="002060"/>
                          </a:solidFill>
                        </a:rPr>
                        <a:t>(кол. сл.)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время (мин.)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47813" y="4221163"/>
          <a:ext cx="6096000" cy="176847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девочка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кол-во слов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время (мин.)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SMS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800" baseline="0" dirty="0" smtClean="0">
                          <a:solidFill>
                            <a:srgbClr val="002060"/>
                          </a:solidFill>
                        </a:rPr>
                        <a:t>(кол. сл.)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время (мин.)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Вера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24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4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30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?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Оля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35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7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?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6425" cy="635000"/>
          </a:xfrm>
        </p:spPr>
        <p:txBody>
          <a:bodyPr/>
          <a:lstStyle/>
          <a:p>
            <a:pPr defTabSz="407526">
              <a:defRPr/>
            </a:pPr>
            <a:r>
              <a:rPr lang="ru-RU" dirty="0" smtClean="0"/>
              <a:t>Задача 1</a:t>
            </a:r>
            <a:endParaRPr lang="ru-RU" dirty="0"/>
          </a:p>
        </p:txBody>
      </p:sp>
      <p:sp>
        <p:nvSpPr>
          <p:cNvPr id="18486" name="TextBox 3"/>
          <p:cNvSpPr txBox="1">
            <a:spLocks noChangeArrowheads="1"/>
          </p:cNvSpPr>
          <p:nvPr/>
        </p:nvSpPr>
        <p:spPr bwMode="auto">
          <a:xfrm>
            <a:off x="706438" y="1052513"/>
            <a:ext cx="7777162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400">
                <a:latin typeface="Georgia" pitchFamily="18" charset="0"/>
              </a:rPr>
              <a:t>Вера и Оля узнали, что у Саши - день рождения. И сразу же стали набирать </a:t>
            </a:r>
            <a:r>
              <a:rPr lang="en-US" sz="2400">
                <a:latin typeface="Georgia" pitchFamily="18" charset="0"/>
              </a:rPr>
              <a:t>SMS</a:t>
            </a:r>
            <a:r>
              <a:rPr lang="ru-RU" sz="2400">
                <a:latin typeface="Georgia" pitchFamily="18" charset="0"/>
              </a:rPr>
              <a:t>-ки! </a:t>
            </a:r>
          </a:p>
          <a:p>
            <a:pPr algn="just">
              <a:spcAft>
                <a:spcPts val="600"/>
              </a:spcAft>
            </a:pPr>
            <a:r>
              <a:rPr lang="ru-RU" sz="2400">
                <a:latin typeface="Georgia" pitchFamily="18" charset="0"/>
              </a:rPr>
              <a:t>Вообще-то, Вера умеет набирать 24 слова за 4 минуты, а Оля - 35 слов за 7 минут. </a:t>
            </a:r>
          </a:p>
          <a:p>
            <a:pPr algn="just">
              <a:spcAft>
                <a:spcPts val="600"/>
              </a:spcAft>
            </a:pPr>
            <a:r>
              <a:rPr lang="ru-RU" sz="2400">
                <a:latin typeface="Georgia" pitchFamily="18" charset="0"/>
              </a:rPr>
              <a:t>Вера набрала поздравление из 30 тёплых слов, а Оля - из 20. </a:t>
            </a:r>
          </a:p>
          <a:p>
            <a:pPr algn="just">
              <a:spcAft>
                <a:spcPts val="600"/>
              </a:spcAft>
            </a:pPr>
            <a:r>
              <a:rPr lang="ru-RU" sz="2400">
                <a:latin typeface="Georgia" pitchFamily="18" charset="0"/>
              </a:rPr>
              <a:t>Чьё поздравление Саша получит первым?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47813" y="1484313"/>
          <a:ext cx="6096000" cy="173831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девочка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кол-во слов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время (мин.)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SMS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800" baseline="0" dirty="0" smtClean="0">
                          <a:solidFill>
                            <a:srgbClr val="002060"/>
                          </a:solidFill>
                        </a:rPr>
                        <a:t>(кол. сл.)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время (мин.)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Вера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24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4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30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?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Оля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35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7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?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47813" y="1484313"/>
          <a:ext cx="6048375" cy="173831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09735"/>
                <a:gridCol w="2291264"/>
                <a:gridCol w="1214632"/>
                <a:gridCol w="1333042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девочка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производитель-</a:t>
                      </a:r>
                      <a:r>
                        <a:rPr lang="ru-RU" sz="1800" dirty="0" err="1" smtClean="0">
                          <a:solidFill>
                            <a:srgbClr val="002060"/>
                          </a:solidFill>
                        </a:rPr>
                        <a:t>ность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 (слов/мин.)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работа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время (мин.)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Вера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6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30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?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Оля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5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?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6425" cy="635000"/>
          </a:xfrm>
        </p:spPr>
        <p:txBody>
          <a:bodyPr/>
          <a:lstStyle/>
          <a:p>
            <a:pPr defTabSz="407526">
              <a:defRPr/>
            </a:pPr>
            <a:r>
              <a:rPr lang="ru-RU" dirty="0" smtClean="0"/>
              <a:t>Задача 1</a:t>
            </a:r>
            <a:endParaRPr lang="ru-RU" dirty="0"/>
          </a:p>
        </p:txBody>
      </p:sp>
      <p:pic>
        <p:nvPicPr>
          <p:cNvPr id="5" name="Прямоугольник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6963" y="4022725"/>
            <a:ext cx="6919912" cy="774700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547813" y="1484313"/>
          <a:ext cx="6048375" cy="173831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09735"/>
                <a:gridCol w="2291264"/>
                <a:gridCol w="1214632"/>
                <a:gridCol w="1333042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девочка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производитель-</a:t>
                      </a:r>
                      <a:r>
                        <a:rPr lang="ru-RU" sz="1800" dirty="0" err="1" smtClean="0">
                          <a:solidFill>
                            <a:srgbClr val="002060"/>
                          </a:solidFill>
                        </a:rPr>
                        <a:t>ность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 (слов/мин.)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работа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время (мин.)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Вера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6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30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5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Оля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5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4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6425" cy="635000"/>
          </a:xfrm>
        </p:spPr>
        <p:txBody>
          <a:bodyPr/>
          <a:lstStyle/>
          <a:p>
            <a:pPr defTabSz="407526">
              <a:defRPr/>
            </a:pPr>
            <a:r>
              <a:rPr lang="ru-RU" sz="3600" dirty="0" smtClean="0"/>
              <a:t>Алгоритм поиска общего времени</a:t>
            </a:r>
            <a:endParaRPr lang="ru-RU" sz="3600" dirty="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68325" y="1090613"/>
            <a:ext cx="777716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latin typeface="Georgia" pitchFamily="18" charset="0"/>
              </a:rPr>
              <a:t>… Найти общее время работы, разделив работу на общую производительность.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09600" y="3308350"/>
            <a:ext cx="77771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latin typeface="Georgia" pitchFamily="18" charset="0"/>
              </a:rPr>
              <a:t>… Найти общую производительность, сложив найденные производительности участников совместной работы.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00075" y="4568825"/>
            <a:ext cx="7777163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latin typeface="Georgia" pitchFamily="18" charset="0"/>
              </a:rPr>
              <a:t>… Найти производительность каждого участника совместной работы, разделив работу на время участника.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00075" y="2060575"/>
            <a:ext cx="77771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latin typeface="Georgia" pitchFamily="18" charset="0"/>
              </a:rPr>
              <a:t>… Найти общую производительность, вычислив разность производительностей участников совместной работы.</a:t>
            </a:r>
          </a:p>
        </p:txBody>
      </p:sp>
      <p:pic>
        <p:nvPicPr>
          <p:cNvPr id="8" name="Прямоугольник 7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550" y="762000"/>
            <a:ext cx="700088" cy="665163"/>
          </a:xfrm>
          <a:prstGeom prst="rect">
            <a:avLst/>
          </a:prstGeom>
          <a:noFill/>
        </p:spPr>
      </p:pic>
      <p:pic>
        <p:nvPicPr>
          <p:cNvPr id="9" name="Прямоугольник 8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8150" y="1841500"/>
            <a:ext cx="757238" cy="663575"/>
          </a:xfrm>
          <a:prstGeom prst="rect">
            <a:avLst/>
          </a:prstGeom>
          <a:noFill/>
        </p:spPr>
      </p:pic>
      <p:pic>
        <p:nvPicPr>
          <p:cNvPr id="10" name="Прямоугольник 9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8150" y="2987675"/>
            <a:ext cx="757238" cy="663575"/>
          </a:xfrm>
          <a:prstGeom prst="rect">
            <a:avLst/>
          </a:prstGeom>
          <a:noFill/>
        </p:spPr>
      </p:pic>
      <p:cxnSp>
        <p:nvCxnSpPr>
          <p:cNvPr id="11" name="Прямая соединительная линия 10"/>
          <p:cNvCxnSpPr>
            <a:cxnSpLocks noChangeShapeType="1"/>
          </p:cNvCxnSpPr>
          <p:nvPr/>
        </p:nvCxnSpPr>
        <p:spPr bwMode="auto">
          <a:xfrm>
            <a:off x="611188" y="4292600"/>
            <a:ext cx="7775575" cy="0"/>
          </a:xfrm>
          <a:prstGeom prst="line">
            <a:avLst/>
          </a:prstGeom>
          <a:noFill/>
          <a:ln w="9525" algn="ctr">
            <a:solidFill>
              <a:srgbClr val="FF0000"/>
            </a:solidFill>
            <a:prstDash val="dash"/>
            <a:round/>
            <a:headEnd/>
            <a:tailEnd/>
          </a:ln>
        </p:spPr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-0.02592 L -0.00833 -0.531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" y="-2528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0.02821 L 0.00174 0.5075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" y="23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56 -0.00346 L 0.00139 0.2013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" y="1024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037 L -0.00729 -0.1920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" y="-9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20139 L 0.00139 0.3216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01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3 0.50752 L 0.00486 0.3010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103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5" grpId="0"/>
      <p:bldP spid="6" grpId="0"/>
      <p:bldP spid="6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85800" y="1125538"/>
            <a:ext cx="7421563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dirty="0">
                <a:latin typeface="Georgia" panose="02040502050405020303" pitchFamily="18" charset="0"/>
              </a:rPr>
              <a:t>Мама </a:t>
            </a:r>
            <a:r>
              <a:rPr lang="ru-RU" sz="2400" dirty="0">
                <a:latin typeface="Georgia" panose="02040502050405020303" pitchFamily="18" charset="0"/>
              </a:rPr>
              <a:t>15 пар носков вяжет за 5 дней, а бабушка – за 3 дня. </a:t>
            </a:r>
            <a:r>
              <a:rPr lang="ru-RU" sz="2400" dirty="0">
                <a:latin typeface="Georgia" panose="02040502050405020303" pitchFamily="18" charset="0"/>
              </a:rPr>
              <a:t>Сколько </a:t>
            </a:r>
            <a:r>
              <a:rPr lang="ru-RU" sz="2400" dirty="0">
                <a:latin typeface="Georgia" panose="02040502050405020303" pitchFamily="18" charset="0"/>
              </a:rPr>
              <a:t>пар носков они вместе свяжут за 7 дней</a:t>
            </a:r>
            <a:r>
              <a:rPr lang="ru-RU" sz="2400" dirty="0">
                <a:latin typeface="Georgia" panose="02040502050405020303" pitchFamily="18" charset="0"/>
              </a:rPr>
              <a:t>?</a:t>
            </a:r>
            <a:endParaRPr lang="en-US" sz="2400" dirty="0">
              <a:latin typeface="Georgia" panose="02040502050405020303" pitchFamily="18" charset="0"/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n-US" sz="2400" dirty="0">
              <a:latin typeface="Georgia" panose="02040502050405020303" pitchFamily="18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sz="2400" dirty="0">
                <a:latin typeface="Georgia" panose="02040502050405020303" pitchFamily="18" charset="0"/>
              </a:rPr>
              <a:t>130 пар</a:t>
            </a:r>
            <a:r>
              <a:rPr lang="en-US" sz="2400" dirty="0">
                <a:latin typeface="Georgia" panose="02040502050405020303" pitchFamily="18" charset="0"/>
              </a:rPr>
              <a:t>	3)  </a:t>
            </a:r>
            <a:r>
              <a:rPr lang="ru-RU" sz="2400" dirty="0">
                <a:latin typeface="Georgia" panose="02040502050405020303" pitchFamily="18" charset="0"/>
              </a:rPr>
              <a:t>56 </a:t>
            </a:r>
            <a:r>
              <a:rPr lang="ru-RU" sz="2400" dirty="0">
                <a:latin typeface="Georgia" panose="02040502050405020303" pitchFamily="18" charset="0"/>
              </a:rPr>
              <a:t>пар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sz="2400" dirty="0">
                <a:latin typeface="Georgia" panose="02040502050405020303" pitchFamily="18" charset="0"/>
              </a:rPr>
              <a:t>112 пар</a:t>
            </a:r>
            <a:r>
              <a:rPr lang="en-US" sz="2400" dirty="0">
                <a:latin typeface="Georgia" panose="02040502050405020303" pitchFamily="18" charset="0"/>
              </a:rPr>
              <a:t>		4)  </a:t>
            </a:r>
            <a:r>
              <a:rPr lang="ru-RU" sz="2400" dirty="0">
                <a:latin typeface="Georgia" panose="02040502050405020303" pitchFamily="18" charset="0"/>
              </a:rPr>
              <a:t>другой </a:t>
            </a:r>
            <a:r>
              <a:rPr lang="ru-RU" sz="2400" dirty="0">
                <a:latin typeface="Georgia" panose="02040502050405020303" pitchFamily="18" charset="0"/>
              </a:rPr>
              <a:t>ответ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endParaRPr lang="ru-RU" sz="2400" dirty="0">
              <a:latin typeface="Georgia" panose="02040502050405020303" pitchFamily="18" charset="0"/>
            </a:endParaRP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Georgia" panose="02040502050405020303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Georgia" panose="02040502050405020303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6425" cy="635000"/>
          </a:xfrm>
        </p:spPr>
        <p:txBody>
          <a:bodyPr/>
          <a:lstStyle/>
          <a:p>
            <a:pPr defTabSz="407526">
              <a:defRPr/>
            </a:pPr>
            <a:r>
              <a:rPr lang="ru-RU" dirty="0" smtClean="0"/>
              <a:t>Тест</a:t>
            </a:r>
            <a:endParaRPr lang="ru-RU" dirty="0"/>
          </a:p>
        </p:txBody>
      </p:sp>
      <p:grpSp>
        <p:nvGrpSpPr>
          <p:cNvPr id="24579" name="Группа 2"/>
          <p:cNvGrpSpPr>
            <a:grpSpLocks/>
          </p:cNvGrpSpPr>
          <p:nvPr/>
        </p:nvGrpSpPr>
        <p:grpSpPr bwMode="auto">
          <a:xfrm>
            <a:off x="1176338" y="3646488"/>
            <a:ext cx="6083300" cy="2865437"/>
            <a:chOff x="1177094" y="3646128"/>
            <a:chExt cx="6082891" cy="2865064"/>
          </a:xfrm>
        </p:grpSpPr>
        <p:pic>
          <p:nvPicPr>
            <p:cNvPr id="24580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2007105" flipH="1">
              <a:off x="5163149" y="3899873"/>
              <a:ext cx="2096836" cy="17298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1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1447581">
              <a:off x="3574014" y="4811577"/>
              <a:ext cx="2060140" cy="1699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2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555776" y="3646128"/>
              <a:ext cx="1922272" cy="15858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3" name="Picture 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-2553936">
              <a:off x="1177094" y="4649122"/>
              <a:ext cx="1864880" cy="1538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extBox 7"/>
          <p:cNvPicPr>
            <a:picLocks noRot="1" noChangeAspect="1" noMove="1" noResize="1" noEditPoints="1" noAdjustHandles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9925" y="1139825"/>
            <a:ext cx="7437438" cy="445611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6425" cy="635000"/>
          </a:xfrm>
        </p:spPr>
        <p:txBody>
          <a:bodyPr/>
          <a:lstStyle/>
          <a:p>
            <a:pPr defTabSz="407526">
              <a:defRPr/>
            </a:pPr>
            <a:r>
              <a:rPr lang="ru-RU" dirty="0" smtClean="0"/>
              <a:t>Тест</a:t>
            </a:r>
            <a:endParaRPr lang="ru-RU" dirty="0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2188" y="2817813"/>
            <a:ext cx="2286000" cy="316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27088" y="765175"/>
            <a:ext cx="7423150" cy="3784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Georgia" panose="02040502050405020303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Georgia" panose="02040502050405020303" pitchFamily="18" charset="0"/>
              </a:rPr>
              <a:t>3. </a:t>
            </a:r>
            <a:r>
              <a:rPr lang="ru-RU" sz="2400" dirty="0">
                <a:latin typeface="Georgia" panose="02040502050405020303" pitchFamily="18" charset="0"/>
              </a:rPr>
              <a:t>Вася </a:t>
            </a:r>
            <a:r>
              <a:rPr lang="ru-RU" sz="2400" dirty="0">
                <a:latin typeface="Georgia" panose="02040502050405020303" pitchFamily="18" charset="0"/>
              </a:rPr>
              <a:t>может прополоть 4 грядки за 7 ч., Петя – 3 грядки за 8 ч., Лена – 5 грядок за 4 ч., а Коля – 6 грядок за 5 ч. Кто из них работает быстрее</a:t>
            </a:r>
            <a:r>
              <a:rPr lang="ru-RU" sz="2400" dirty="0">
                <a:latin typeface="Georgia" panose="02040502050405020303" pitchFamily="18" charset="0"/>
              </a:rPr>
              <a:t>?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Georgia" panose="02040502050405020303" pitchFamily="18" charset="0"/>
            </a:endParaRPr>
          </a:p>
          <a:p>
            <a:pPr marL="1612900" lvl="1" algn="just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sz="2400" dirty="0">
                <a:latin typeface="Georgia" panose="02040502050405020303" pitchFamily="18" charset="0"/>
              </a:rPr>
              <a:t>  Вася</a:t>
            </a:r>
            <a:r>
              <a:rPr lang="en-US" sz="2400" dirty="0">
                <a:latin typeface="Georgia" panose="02040502050405020303" pitchFamily="18" charset="0"/>
              </a:rPr>
              <a:t>		</a:t>
            </a:r>
            <a:r>
              <a:rPr lang="ru-RU" sz="2400" dirty="0">
                <a:latin typeface="Georgia" panose="02040502050405020303" pitchFamily="18" charset="0"/>
              </a:rPr>
              <a:t>            </a:t>
            </a:r>
            <a:r>
              <a:rPr lang="en-US" sz="2400" dirty="0">
                <a:latin typeface="Georgia" panose="02040502050405020303" pitchFamily="18" charset="0"/>
              </a:rPr>
              <a:t>3)  </a:t>
            </a:r>
            <a:r>
              <a:rPr lang="ru-RU" sz="2400" dirty="0">
                <a:latin typeface="Georgia" panose="02040502050405020303" pitchFamily="18" charset="0"/>
              </a:rPr>
              <a:t>Лена</a:t>
            </a:r>
          </a:p>
          <a:p>
            <a:pPr marL="1612900" lvl="1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Georgia" panose="02040502050405020303" pitchFamily="18" charset="0"/>
            </a:endParaRPr>
          </a:p>
          <a:p>
            <a:pPr marL="1612900" lvl="1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Georgia" panose="02040502050405020303" pitchFamily="18" charset="0"/>
              </a:rPr>
              <a:t>2)  </a:t>
            </a:r>
            <a:r>
              <a:rPr lang="ru-RU" sz="2400" dirty="0">
                <a:latin typeface="Georgia" panose="02040502050405020303" pitchFamily="18" charset="0"/>
              </a:rPr>
              <a:t>Коля</a:t>
            </a:r>
            <a:r>
              <a:rPr lang="en-US" sz="2400" dirty="0">
                <a:latin typeface="Georgia" panose="02040502050405020303" pitchFamily="18" charset="0"/>
              </a:rPr>
              <a:t>		4)  </a:t>
            </a:r>
            <a:r>
              <a:rPr lang="ru-RU" sz="2400" dirty="0">
                <a:latin typeface="Georgia" panose="02040502050405020303" pitchFamily="18" charset="0"/>
              </a:rPr>
              <a:t>Петя</a:t>
            </a:r>
            <a:endParaRPr lang="ru-RU" sz="2400" dirty="0">
              <a:latin typeface="Georgia" panose="02040502050405020303" pitchFamily="18" charset="0"/>
            </a:endParaRP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Georgia" panose="02040502050405020303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Georgia" panose="02040502050405020303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6425" cy="635000"/>
          </a:xfrm>
        </p:spPr>
        <p:txBody>
          <a:bodyPr/>
          <a:lstStyle/>
          <a:p>
            <a:pPr defTabSz="407526">
              <a:defRPr/>
            </a:pPr>
            <a:r>
              <a:rPr lang="ru-RU" dirty="0" smtClean="0"/>
              <a:t>Тест</a:t>
            </a:r>
            <a:endParaRPr lang="ru-RU" dirty="0"/>
          </a:p>
        </p:txBody>
      </p:sp>
      <p:grpSp>
        <p:nvGrpSpPr>
          <p:cNvPr id="28675" name="Группа 2"/>
          <p:cNvGrpSpPr>
            <a:grpSpLocks/>
          </p:cNvGrpSpPr>
          <p:nvPr/>
        </p:nvGrpSpPr>
        <p:grpSpPr bwMode="auto">
          <a:xfrm>
            <a:off x="1406525" y="4259263"/>
            <a:ext cx="6264275" cy="1568450"/>
            <a:chOff x="1189230" y="4077070"/>
            <a:chExt cx="6903132" cy="2001911"/>
          </a:xfrm>
        </p:grpSpPr>
        <p:pic>
          <p:nvPicPr>
            <p:cNvPr id="2867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89230" y="4077072"/>
              <a:ext cx="2301044" cy="2001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77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90274" y="4077071"/>
              <a:ext cx="2301044" cy="2001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78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91318" y="4077070"/>
              <a:ext cx="2301044" cy="2001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03263" y="901700"/>
            <a:ext cx="7423150" cy="5264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Georgia" panose="02040502050405020303" pitchFamily="18" charset="0"/>
              </a:rPr>
              <a:t>1. </a:t>
            </a:r>
            <a:r>
              <a:rPr lang="ru-RU" sz="2400" dirty="0">
                <a:latin typeface="Georgia" panose="02040502050405020303" pitchFamily="18" charset="0"/>
              </a:rPr>
              <a:t>Мама </a:t>
            </a:r>
            <a:r>
              <a:rPr lang="ru-RU" sz="2400" dirty="0">
                <a:latin typeface="Georgia" panose="02040502050405020303" pitchFamily="18" charset="0"/>
              </a:rPr>
              <a:t>15 пар носков вяжет за 5 дней, а бабушка – за 3 дня. </a:t>
            </a:r>
            <a:r>
              <a:rPr lang="ru-RU" sz="2400" dirty="0">
                <a:latin typeface="Georgia" panose="02040502050405020303" pitchFamily="18" charset="0"/>
              </a:rPr>
              <a:t>Сколько </a:t>
            </a:r>
            <a:r>
              <a:rPr lang="ru-RU" sz="2400" dirty="0">
                <a:latin typeface="Georgia" panose="02040502050405020303" pitchFamily="18" charset="0"/>
              </a:rPr>
              <a:t>пар носков они вместе свяжут за 7 дней</a:t>
            </a:r>
            <a:r>
              <a:rPr lang="ru-RU" sz="2400" dirty="0">
                <a:latin typeface="Georgia" panose="02040502050405020303" pitchFamily="18" charset="0"/>
              </a:rPr>
              <a:t>?</a:t>
            </a:r>
            <a:endParaRPr lang="en-US" sz="2400" dirty="0">
              <a:latin typeface="Georgia" panose="02040502050405020303" pitchFamily="18" charset="0"/>
            </a:endParaRPr>
          </a:p>
          <a:p>
            <a:pPr lvl="1" indent="231933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Georgia" panose="02040502050405020303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Georgia" panose="02040502050405020303" pitchFamily="18" charset="0"/>
              </a:rPr>
              <a:t>2. </a:t>
            </a:r>
            <a:r>
              <a:rPr lang="ru-RU" sz="2400" dirty="0">
                <a:latin typeface="Georgia" panose="02040502050405020303" pitchFamily="18" charset="0"/>
              </a:rPr>
              <a:t>Опытный </a:t>
            </a:r>
            <a:r>
              <a:rPr lang="ru-RU" sz="2400" dirty="0">
                <a:latin typeface="Georgia" panose="02040502050405020303" pitchFamily="18" charset="0"/>
              </a:rPr>
              <a:t>рабочий может выполнить заказ за 17 часов, а ученик – за 34 часа. Какую часть заказа они выполнят за час, работая одновременно?</a:t>
            </a: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FF0000"/>
                </a:solidFill>
                <a:latin typeface="+mn-lt"/>
              </a:rPr>
              <a:t> </a:t>
            </a: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Georgia" panose="02040502050405020303" pitchFamily="18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endParaRPr lang="en-US" sz="2400" dirty="0">
              <a:latin typeface="Georgia" panose="02040502050405020303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Georgia" panose="02040502050405020303" pitchFamily="18" charset="0"/>
              </a:rPr>
              <a:t>3. </a:t>
            </a:r>
            <a:r>
              <a:rPr lang="ru-RU" sz="2400" dirty="0">
                <a:latin typeface="Georgia" panose="02040502050405020303" pitchFamily="18" charset="0"/>
              </a:rPr>
              <a:t>Вася </a:t>
            </a:r>
            <a:r>
              <a:rPr lang="ru-RU" sz="2400" dirty="0">
                <a:latin typeface="Georgia" panose="02040502050405020303" pitchFamily="18" charset="0"/>
              </a:rPr>
              <a:t>может прополоть 4 грядки за 7 ч., Петя – 3 грядки за 8 ч., Лена – 5 грядок за 4 ч., а Коля – 6 грядок за 5 ч. Кто из них работает быстрее</a:t>
            </a:r>
            <a:r>
              <a:rPr lang="ru-RU" sz="2400" dirty="0">
                <a:latin typeface="Georgia" panose="02040502050405020303" pitchFamily="18" charset="0"/>
              </a:rPr>
              <a:t>?</a:t>
            </a:r>
            <a:endParaRPr lang="ru-RU" sz="2400" dirty="0">
              <a:latin typeface="Georgia" panose="02040502050405020303" pitchFamily="18" charset="0"/>
            </a:endParaRPr>
          </a:p>
        </p:txBody>
      </p:sp>
      <p:pic>
        <p:nvPicPr>
          <p:cNvPr id="7" name="TextBox 6"/>
          <p:cNvPicPr>
            <a:picLocks noRot="1" noChangeAspect="1" noMove="1" noResize="1" noEditPoints="1" noAdjustHandles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675" y="1116013"/>
            <a:ext cx="7435850" cy="59912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6425" cy="635000"/>
          </a:xfrm>
        </p:spPr>
        <p:txBody>
          <a:bodyPr/>
          <a:lstStyle/>
          <a:p>
            <a:pPr defTabSz="407526">
              <a:defRPr/>
            </a:pPr>
            <a:r>
              <a:rPr lang="ru-RU" dirty="0" smtClean="0"/>
              <a:t>Тест </a:t>
            </a:r>
            <a:r>
              <a:rPr lang="ru-RU" sz="3200" dirty="0" smtClean="0"/>
              <a:t>(проверка)</a:t>
            </a:r>
            <a:endParaRPr lang="ru-RU" sz="32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29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ru-RU" sz="72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ru-RU" sz="72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Тема29</Template>
  <TotalTime>509</TotalTime>
  <Words>769</Words>
  <Application>Microsoft Office PowerPoint</Application>
  <PresentationFormat>Экран (4:3)</PresentationFormat>
  <Paragraphs>172</Paragraphs>
  <Slides>20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Georgia</vt:lpstr>
      <vt:lpstr>Times New Roman</vt:lpstr>
      <vt:lpstr>Calibri</vt:lpstr>
      <vt:lpstr>Arial Unicode MS</vt:lpstr>
      <vt:lpstr>Тема29</vt:lpstr>
      <vt:lpstr>Задачи  на совместную работу</vt:lpstr>
      <vt:lpstr>Задачи на совместную работу</vt:lpstr>
      <vt:lpstr>Задача 1</vt:lpstr>
      <vt:lpstr>Задача 1</vt:lpstr>
      <vt:lpstr>Алгоритм поиска общего времени</vt:lpstr>
      <vt:lpstr>Тест</vt:lpstr>
      <vt:lpstr>Тест</vt:lpstr>
      <vt:lpstr>Тест</vt:lpstr>
      <vt:lpstr>Тест (проверка)</vt:lpstr>
      <vt:lpstr>Алгоритм поиска общего времени</vt:lpstr>
      <vt:lpstr>Задача 2</vt:lpstr>
      <vt:lpstr>Задача 3</vt:lpstr>
      <vt:lpstr>Задача 3</vt:lpstr>
      <vt:lpstr>Объем работы</vt:lpstr>
      <vt:lpstr>Домашняя работа</vt:lpstr>
      <vt:lpstr>Задача</vt:lpstr>
      <vt:lpstr>Задача</vt:lpstr>
      <vt:lpstr>Задачи на совместную работу (подведение итогов)</vt:lpstr>
      <vt:lpstr>Источники:</vt:lpstr>
      <vt:lpstr>Источники изображений: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Задачи  на совместную работу</dc:title>
  <dc:creator>tata</dc:creator>
  <cp:lastModifiedBy>Мама</cp:lastModifiedBy>
  <cp:revision>53</cp:revision>
  <dcterms:created xsi:type="dcterms:W3CDTF">2014-03-04T01:24:51Z</dcterms:created>
  <dcterms:modified xsi:type="dcterms:W3CDTF">2014-03-09T22:41:17Z</dcterms:modified>
</cp:coreProperties>
</file>