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71" r:id="rId4"/>
    <p:sldId id="273" r:id="rId5"/>
    <p:sldId id="260" r:id="rId6"/>
    <p:sldId id="258" r:id="rId7"/>
    <p:sldId id="259" r:id="rId8"/>
    <p:sldId id="261" r:id="rId9"/>
    <p:sldId id="257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69" r:id="rId18"/>
    <p:sldId id="275" r:id="rId19"/>
    <p:sldId id="277" r:id="rId20"/>
    <p:sldId id="278" r:id="rId21"/>
    <p:sldId id="279" r:id="rId22"/>
    <p:sldId id="280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>
        <p:scale>
          <a:sx n="87" d="100"/>
          <a:sy n="87" d="100"/>
        </p:scale>
        <p:origin x="-3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1B6D-246C-4CC3-BE04-A928E1E48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B309-95A7-4420-BE41-7502F9103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264CE-26CD-44C9-8FE1-935D527D5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B90A0-FEA3-4F31-8CEC-C53C23522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4793-B4A6-4902-87C7-DF7E0714B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9B90-D881-41E9-A38F-7BA5316B8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42AC8-7D08-4C7E-8203-5038858E4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C41CF-AB98-4FA4-B1D3-3BEE639A3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2A87-6B81-4745-9BA2-1BCCB72A5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D957-4354-4E0F-85F8-357C442A2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91991-2C18-454D-86D7-1B67C39C3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CB4CDFA-99C5-44C8-A7D4-8A8CEC43F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transition spd="med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8" descr="nfywetn 1q год 00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85800"/>
            <a:ext cx="4724400" cy="5602856"/>
          </a:xfrm>
        </p:spPr>
      </p:pic>
      <p:pic>
        <p:nvPicPr>
          <p:cNvPr id="5123" name="Содержимое 11" descr="nfywetn 1q год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685800"/>
            <a:ext cx="4648200" cy="5621338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путниковая фотография Антаркт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 rot="10800000" flipV="1">
            <a:off x="1219200" y="1295400"/>
            <a:ext cx="7086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Arial Black" pitchFamily="34" charset="0"/>
              </a:rPr>
              <a:t> </a:t>
            </a:r>
            <a:r>
              <a:rPr lang="ru-RU" sz="3200" b="1" i="1" dirty="0">
                <a:solidFill>
                  <a:srgbClr val="FFFF00"/>
                </a:solidFill>
                <a:latin typeface="Arial Black" pitchFamily="34" charset="0"/>
              </a:rPr>
              <a:t>Материк Антарктида – край вечной зимы. </a:t>
            </a:r>
            <a:endParaRPr lang="ru-RU" sz="3200" b="1" i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ru-RU" sz="3200" b="1" i="1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ru-RU" sz="3200" b="1" i="1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Arial Black" pitchFamily="34" charset="0"/>
              </a:rPr>
              <a:t>Самый </a:t>
            </a:r>
            <a:r>
              <a:rPr lang="ru-RU" sz="3200" b="1" i="1" dirty="0">
                <a:solidFill>
                  <a:srgbClr val="FFFF00"/>
                </a:solidFill>
                <a:latin typeface="Arial Black" pitchFamily="34" charset="0"/>
              </a:rPr>
              <a:t>южный юг.</a:t>
            </a:r>
            <a:endParaRPr lang="ru-RU" sz="3200" dirty="0">
              <a:solidFill>
                <a:srgbClr val="FFFF00"/>
              </a:solidFill>
            </a:endParaRPr>
          </a:p>
          <a:p>
            <a:pPr algn="ctr"/>
            <a:endParaRPr lang="ru-RU" b="1" i="1" dirty="0">
              <a:latin typeface="Arial Black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86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81000" y="1219200"/>
            <a:ext cx="838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                                – </a:t>
            </a:r>
            <a:r>
              <a:rPr lang="ru-RU" sz="3600" dirty="0">
                <a:solidFill>
                  <a:srgbClr val="0070C0"/>
                </a:solidFill>
              </a:rPr>
              <a:t>материк вместе с </a:t>
            </a:r>
            <a:r>
              <a:rPr lang="ru-RU" sz="3600" dirty="0" smtClean="0">
                <a:solidFill>
                  <a:srgbClr val="0070C0"/>
                </a:solidFill>
              </a:rPr>
              <a:t>окружающими </a:t>
            </a:r>
            <a:r>
              <a:rPr lang="ru-RU" sz="3600" dirty="0">
                <a:solidFill>
                  <a:srgbClr val="0070C0"/>
                </a:solidFill>
              </a:rPr>
              <a:t>его южными </a:t>
            </a:r>
            <a:r>
              <a:rPr lang="ru-RU" sz="3600" dirty="0" smtClean="0">
                <a:solidFill>
                  <a:srgbClr val="0070C0"/>
                </a:solidFill>
              </a:rPr>
              <a:t>районами океанов: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Тихого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Атлантического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Индийского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066800"/>
            <a:ext cx="4094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Антарктика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8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36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96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5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7818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Полгода не заходит солнце, нещадно слепит глаза,</a:t>
            </a:r>
          </a:p>
          <a:p>
            <a:pPr algn="ctr"/>
            <a:r>
              <a:rPr lang="ru-RU" sz="4000" b="1" cap="none" spc="0" dirty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отражаясь от белого снега и льда.</a:t>
            </a:r>
            <a:endParaRPr lang="ru-RU" sz="4000" b="1" cap="none" spc="0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198948787__45"/>
          <p:cNvPicPr>
            <a:picLocks noChangeAspect="1" noChangeArrowheads="1"/>
          </p:cNvPicPr>
          <p:nvPr/>
        </p:nvPicPr>
        <p:blipFill>
          <a:blip r:embed="rId2" cstate="print"/>
          <a:srcRect r="22678"/>
          <a:stretch>
            <a:fillRect/>
          </a:stretch>
        </p:blipFill>
        <p:spPr bwMode="auto">
          <a:xfrm>
            <a:off x="-186065" y="0"/>
            <a:ext cx="9330065" cy="732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219200" y="1524000"/>
            <a:ext cx="548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990600"/>
            <a:ext cx="70866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И полгода ночь с жестокими морозами, ураганами, снежными бурями, когда ветер рвёт одежду и сбивает с ног.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"/>
          <p:cNvPicPr>
            <a:picLocks noChangeAspect="1" noChangeArrowheads="1"/>
          </p:cNvPicPr>
          <p:nvPr/>
        </p:nvPicPr>
        <p:blipFill>
          <a:blip r:embed="rId2" cstate="print"/>
          <a:srcRect b="9842"/>
          <a:stretch>
            <a:fillRect/>
          </a:stretch>
        </p:blipFill>
        <p:spPr bwMode="auto">
          <a:xfrm>
            <a:off x="-40899" y="0"/>
            <a:ext cx="91848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28600" y="3657600"/>
            <a:ext cx="853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10-15 градусов мороза у тебя мёрзнут руки и нос.</a:t>
            </a:r>
          </a:p>
          <a:p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Антарктиде  морозы бывают до – 80 градусов.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38_antarktida_61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Поверхность 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    Антарктиды покрыта   ледяным   панцирем   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толщиной 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  3-4   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километра. 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Oval 5"/>
          <p:cNvSpPr>
            <a:spLocks noGrp="1" noChangeArrowheads="1"/>
          </p:cNvSpPr>
          <p:nvPr>
            <p:ph idx="1"/>
          </p:nvPr>
        </p:nvSpPr>
        <p:spPr bwMode="auto">
          <a:prstGeom prst="ellipse">
            <a:avLst/>
          </a:prstGeom>
          <a:solidFill>
            <a:srgbClr val="FF9900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3048000"/>
            <a:ext cx="579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FF00"/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Экватор</a:t>
            </a:r>
            <a:endParaRPr lang="ru-RU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FF00"/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2743200" cy="609600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C00000"/>
                </a:solidFill>
              </a:rPr>
              <a:t>Экватор</a:t>
            </a:r>
          </a:p>
        </p:txBody>
      </p:sp>
      <p:sp>
        <p:nvSpPr>
          <p:cNvPr id="19459" name="Текст 3"/>
          <p:cNvSpPr>
            <a:spLocks noGrp="1"/>
          </p:cNvSpPr>
          <p:nvPr>
            <p:ph type="body" idx="2"/>
          </p:nvPr>
        </p:nvSpPr>
        <p:spPr>
          <a:xfrm>
            <a:off x="228600" y="1828800"/>
            <a:ext cx="2667000" cy="44958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 вращении Земли вокруг своей оси её экваториальная часть всегда получит тепла больше, чем отдалённые от экватора Земли.</a:t>
            </a:r>
          </a:p>
        </p:txBody>
      </p:sp>
      <p:pic>
        <p:nvPicPr>
          <p:cNvPr id="19460" name="Picture 5" descr="D:\Документы Мамы\для урока\450px-World_map_with_equat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1676400"/>
            <a:ext cx="5891213" cy="3810000"/>
          </a:xfr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окументы Мамы\для урока\1089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5481" y="0"/>
            <a:ext cx="9149482" cy="6858000"/>
            <a:chOff x="-5481" y="0"/>
            <a:chExt cx="9149482" cy="6858000"/>
          </a:xfrm>
        </p:grpSpPr>
        <p:pic>
          <p:nvPicPr>
            <p:cNvPr id="3" name="Picture 2" descr="D:\Документы Мамы\для урока\file007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 descr="D:\Документы Мамы\для урока\9b982a81b3549c278ad45e41f264fdd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481" y="0"/>
              <a:ext cx="914948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905000"/>
            <a:ext cx="8305800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54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Где на Земле теплее?</a:t>
            </a:r>
            <a:endParaRPr lang="ru-RU" sz="5400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33400"/>
            <a:ext cx="6477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90000"/>
                  </a:schemeClr>
                </a:solidFill>
              </a:rPr>
              <a:t>ТЕМА УРОКА:</a:t>
            </a:r>
            <a:endParaRPr lang="ru-RU" sz="5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 descr="170385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352800"/>
            <a:ext cx="2971800" cy="2971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 Мамы\для урока\0_1be93_9e0ffe28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36" y="0"/>
            <a:ext cx="91501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Документы Мамы\для урока\42922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окументы Мамы\для урока\Phalaenopsis_gigantea_dsc_3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4307" y="533400"/>
            <a:ext cx="420585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 Мамы\для урока\74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Документы Мамы\для урока\t_300px_libyen_sandwueste1_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фото и сканер\2009-11-09, nfywetn 1q год\nfywetn 1q год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09600"/>
            <a:ext cx="54070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Мои документы\Мои фото и сканер\2009-11-11, nfywetn 1q год\nfywetn 1q 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99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8200" y="1066800"/>
            <a:ext cx="277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Северный полюс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579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Южный  полюс</a:t>
            </a:r>
            <a:endParaRPr lang="ru-RU" sz="24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762000" y="1524000"/>
            <a:ext cx="5943600" cy="762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28600" y="5791200"/>
            <a:ext cx="6781800" cy="762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2"/>
          <p:cNvSpPr>
            <a:spLocks noChangeArrowheads="1"/>
          </p:cNvSpPr>
          <p:nvPr/>
        </p:nvSpPr>
        <p:spPr bwMode="auto">
          <a:xfrm rot="321201">
            <a:off x="3168581" y="94069"/>
            <a:ext cx="2142062" cy="2685003"/>
          </a:xfrm>
          <a:prstGeom prst="ellipse">
            <a:avLst/>
          </a:prstGeom>
          <a:solidFill>
            <a:srgbClr val="00CC00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 rot="-2434254">
            <a:off x="1117225" y="444516"/>
            <a:ext cx="2308626" cy="3206221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 rot="3269695">
            <a:off x="5183765" y="652782"/>
            <a:ext cx="2479251" cy="3154169"/>
          </a:xfrm>
          <a:prstGeom prst="ellipse">
            <a:avLst/>
          </a:prstGeom>
          <a:solidFill>
            <a:srgbClr val="00FFFF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 rot="6205741">
            <a:off x="5737984" y="2793615"/>
            <a:ext cx="2079940" cy="3099199"/>
          </a:xfrm>
          <a:prstGeom prst="ellipse">
            <a:avLst/>
          </a:prstGeom>
          <a:solidFill>
            <a:srgbClr val="FF9900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 rot="-5540123">
            <a:off x="329100" y="2669489"/>
            <a:ext cx="2296520" cy="2863518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 sz="4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 rot="-7829994">
            <a:off x="1897726" y="4006912"/>
            <a:ext cx="2211481" cy="280414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 rot="-1691597">
            <a:off x="4001306" y="4196627"/>
            <a:ext cx="2284388" cy="2673811"/>
          </a:xfrm>
          <a:prstGeom prst="ellipse">
            <a:avLst/>
          </a:prstGeom>
          <a:solidFill>
            <a:srgbClr val="6600CC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2209800" y="2362200"/>
            <a:ext cx="4038600" cy="23622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3048000" y="2667000"/>
            <a:ext cx="2401888" cy="16764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Лети, лети лепесток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Через запад на восток,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Через север, через юг,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Возвращайся, сделав круг,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Лишь коснёшься ты земли,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Быть по-нашему вели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!</a:t>
            </a:r>
            <a:endParaRPr lang="ru-RU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6480175" cy="2579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 err="1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Arial"/>
                <a:cs typeface="Arial"/>
              </a:rPr>
              <a:t>Цветик-семицветик</a:t>
            </a:r>
            <a:endParaRPr lang="ru-RU" sz="3600" b="1" kern="10" dirty="0">
              <a:ln w="381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</a:gradFill>
              <a:latin typeface="Arial"/>
              <a:cs typeface="Arial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 rot="2312155">
            <a:off x="2012950" y="1972181"/>
            <a:ext cx="2447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 rot="747664">
            <a:off x="206925" y="3438763"/>
            <a:ext cx="244792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Южный полюс</a:t>
            </a:r>
          </a:p>
          <a:p>
            <a:pPr>
              <a:spcBef>
                <a:spcPct val="50000"/>
              </a:spcBef>
            </a:pPr>
            <a:endParaRPr lang="ru-RU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9340654">
            <a:off x="4818048" y="1280123"/>
            <a:ext cx="3352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Северный полюс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90021">
            <a:off x="5792073" y="4064431"/>
            <a:ext cx="25792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Экватор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300"/>
                            </p:stCondLst>
                            <p:childTnLst>
                              <p:par>
                                <p:cTn id="72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700"/>
                            </p:stCondLst>
                            <p:childTnLst>
                              <p:par>
                                <p:cTn id="78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9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7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6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600"/>
                            </p:stCondLst>
                            <p:childTnLst>
                              <p:par>
                                <p:cTn id="1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600"/>
                            </p:stCondLst>
                            <p:childTnLst>
                              <p:par>
                                <p:cTn id="1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2052" grpId="0" animBg="1"/>
      <p:bldP spid="54277" grpId="0" animBg="1"/>
      <p:bldP spid="2054" grpId="0" animBg="1"/>
      <p:bldP spid="2055" grpId="0" animBg="1"/>
      <p:bldP spid="2056" grpId="0" animBg="1"/>
      <p:bldP spid="2057" grpId="0" animBg="1"/>
      <p:bldP spid="2058" grpId="0" uiExpand="1" build="allAtOnce" animBg="1"/>
      <p:bldP spid="2059" grpId="0"/>
      <p:bldP spid="2063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D:\Документы Мамы\для урока\Untitled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 </a:t>
            </a:r>
          </a:p>
        </p:txBody>
      </p:sp>
      <p:sp>
        <p:nvSpPr>
          <p:cNvPr id="9219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/>
              <a:t>Северный полюс -</a:t>
            </a:r>
            <a:r>
              <a:rPr lang="ru-RU" sz="2400" dirty="0" smtClean="0"/>
              <a:t>находится в центральной части Северного Ледовитого океана.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В декабре солнечные лучи вообще не попадают на Северный полюс.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 rot="3269695">
            <a:off x="6301726" y="719758"/>
            <a:ext cx="2026949" cy="3046933"/>
          </a:xfrm>
          <a:prstGeom prst="ellipse">
            <a:avLst/>
          </a:prstGeom>
          <a:solidFill>
            <a:srgbClr val="00FFFF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endParaRPr lang="ru-RU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717643">
            <a:off x="6026231" y="1663376"/>
            <a:ext cx="226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Северный полюс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228600"/>
            <a:ext cx="7375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крайнем севере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7" descr="D:\Документы Мамы\для урока\1224874103_16_siyanie_kolomensky_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</p:txBody>
      </p:sp>
      <p:sp>
        <p:nvSpPr>
          <p:cNvPr id="7171" name="Текст 9"/>
          <p:cNvSpPr>
            <a:spLocks noGrp="1"/>
          </p:cNvSpPr>
          <p:nvPr>
            <p:ph type="body" idx="2"/>
          </p:nvPr>
        </p:nvSpPr>
        <p:spPr>
          <a:xfrm>
            <a:off x="5715000" y="1219200"/>
            <a:ext cx="30480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несколько месяцев подряд солнце долго не показывается над линией  горизонта.</a:t>
            </a:r>
          </a:p>
          <a:p>
            <a:pPr eaLnBrk="1" hangingPunct="1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176 суток длится полярная ночь.  </a:t>
            </a: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Содержимое 12"/>
          <p:cNvSpPr>
            <a:spLocks noGrp="1"/>
          </p:cNvSpPr>
          <p:nvPr>
            <p:ph sz="half" idx="1"/>
          </p:nvPr>
        </p:nvSpPr>
        <p:spPr>
          <a:xfrm>
            <a:off x="4648200" y="2438400"/>
            <a:ext cx="3962400" cy="25908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0"/>
            <a:ext cx="6138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Полярная ночь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D:\Документы Мамы\для урока\0_ba8c_5836016c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D:\Документы Мамы\для урока\img_3188331_407_3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8197" name="Picture 5" descr="D:\Документы Мамы\для урока\северное сияние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7073" y="0"/>
            <a:ext cx="9251073" cy="6858000"/>
          </a:xfrm>
          <a:prstGeom prst="rect">
            <a:avLst/>
          </a:prstGeom>
          <a:noFill/>
        </p:spPr>
      </p:pic>
      <p:pic>
        <p:nvPicPr>
          <p:cNvPr id="8198" name="Picture 6" descr="D:\Документы Мамы\для урока\img_3188331_407_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47800" y="304800"/>
            <a:ext cx="6157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Северное сияние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Документы Мамы\для урока\big_np_13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6" name="Picture 2" descr="D:\Документы Мамы\для урока\north_p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52400" y="6858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 </a:t>
            </a:r>
          </a:p>
        </p:txBody>
      </p:sp>
      <p:sp>
        <p:nvSpPr>
          <p:cNvPr id="10244" name="Содержимое 13"/>
          <p:cNvSpPr>
            <a:spLocks noGrp="1"/>
          </p:cNvSpPr>
          <p:nvPr>
            <p:ph sz="half" idx="4294967295"/>
          </p:nvPr>
        </p:nvSpPr>
        <p:spPr>
          <a:xfrm>
            <a:off x="381000" y="1143000"/>
            <a:ext cx="6400800" cy="44196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смену длинной ночи приходит полярный день. </a:t>
            </a:r>
          </a:p>
          <a:p>
            <a:pPr eaLnBrk="1" hangingPunct="1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Наступает короткое лето. </a:t>
            </a:r>
          </a:p>
          <a:p>
            <a:pPr eaLnBrk="1" hangingPunct="1">
              <a:buNone/>
            </a:pPr>
            <a:endParaRPr lang="ru-RU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hangingPunct="1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189 суток  солнце совсем не скрывается за линией горизонта. </a:t>
            </a:r>
          </a:p>
          <a:p>
            <a:pPr eaLnBrk="1" hangingPunct="1">
              <a:buNone/>
            </a:pPr>
            <a:endParaRPr lang="ru-RU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hangingPunct="1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Солнце поднимается невысоко, его лучи мало нагревают поверхность , покрытую льдом и снегом.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0"/>
            <a:ext cx="5736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Полярный день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75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65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1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6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dirty="0" smtClean="0"/>
          </a:p>
        </p:txBody>
      </p:sp>
      <p:sp>
        <p:nvSpPr>
          <p:cNvPr id="4" name="Oval 6"/>
          <p:cNvSpPr>
            <a:spLocks noGrp="1" noChangeArrowheads="1"/>
          </p:cNvSpPr>
          <p:nvPr>
            <p:ph idx="1"/>
          </p:nvPr>
        </p:nvSpPr>
        <p:spPr bwMode="auto">
          <a:prstGeom prst="ellipse">
            <a:avLst/>
          </a:prstGeom>
          <a:solidFill>
            <a:srgbClr val="0000FF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16813" y="2967335"/>
            <a:ext cx="5257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Южный полюс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533400"/>
            <a:ext cx="6934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Антарктида</a:t>
            </a:r>
            <a:endParaRPr lang="ru-RU" sz="5400" b="1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262</Words>
  <Application>Microsoft Office PowerPoint</Application>
  <PresentationFormat>Экран (4:3)</PresentationFormat>
  <Paragraphs>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Экватор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Коля</dc:creator>
  <cp:lastModifiedBy>Коля</cp:lastModifiedBy>
  <cp:revision>78</cp:revision>
  <cp:lastPrinted>1601-01-01T00:00:00Z</cp:lastPrinted>
  <dcterms:created xsi:type="dcterms:W3CDTF">1601-01-01T00:00:00Z</dcterms:created>
  <dcterms:modified xsi:type="dcterms:W3CDTF">2013-03-14T18:14:17Z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