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5" r:id="rId20"/>
    <p:sldId id="274" r:id="rId21"/>
    <p:sldId id="278" r:id="rId22"/>
    <p:sldId id="277" r:id="rId23"/>
    <p:sldId id="279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80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943E280-1CAB-4DCE-9FE4-46A3414261D4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943E280-1CAB-4DCE-9FE4-46A3414261D4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943E280-1CAB-4DCE-9FE4-46A3414261D4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43E280-1CAB-4DCE-9FE4-46A3414261D4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943E280-1CAB-4DCE-9FE4-46A3414261D4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80-1CAB-4DCE-9FE4-46A3414261D4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43E280-1CAB-4DCE-9FE4-46A3414261D4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943E280-1CAB-4DCE-9FE4-46A3414261D4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943E280-1CAB-4DCE-9FE4-46A3414261D4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943E280-1CAB-4DCE-9FE4-46A3414261D4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8442B3F-6D84-42C0-B477-4B3375CE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84;&#1091;&#1079;&#1099;&#1082;&#1072;\08%20&#1041;&#1045;&#1047;%20&#1057;&#1051;&#1054;&#1042;%202\15%20Son%20,%20Uvidennyj%20Vo%20Sne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ortak.ru/_25d0_25a5_25d0_25be_25d0_25bb_25d0_25be_25d0_25b4" TargetMode="External"/><Relationship Id="rId2" Type="http://schemas.openxmlformats.org/officeDocument/2006/relationships/hyperlink" Target="http://vortak.ru/_25d0_259c_25d0_25be_25d1_2580_25d0_25be_25d0_25b7_(_25d1_2585_25d0_25be_25d0_25bb_25d0_25be_25d0_25b4)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vortak.ru/_25d0_259b_25d0_25b5_25d1_2582_25d0_25be.ht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vortak.ru/_25d0_2597_25d0_25b8_25d0_25bc_25d0_25b00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92;&#1080;&#1083;&#1100;&#1084;&#1099;\&#1060;&#1080;&#1083;&#1100;&#1084;%20%20&#1086;%20&#1079;&#1080;&#1084;&#1077;.wm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ortak.ru/_25d0_2592_25d1_2580_25d0_25b5_25d0_25bc_25d0_25b5_25d0_25bd_25d0_25b0__25d0_25b3_25d0_25be_25d0_25b4_25d0_25b0" TargetMode="External"/><Relationship Id="rId7" Type="http://schemas.openxmlformats.org/officeDocument/2006/relationships/hyperlink" Target="http://vortak.ru/_25d0_25a1_25d0_25bd_25d0_25b5_25d0_25b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rtak.ru/_25d0_2597_25d0_25b5_25d0_25bc_25d0_25bb_25d1_258f" TargetMode="External"/><Relationship Id="rId5" Type="http://schemas.openxmlformats.org/officeDocument/2006/relationships/hyperlink" Target="http://vortak.ru/_25d0_2592_25d0_25b5_25d1_2581_25d0_25bd_25d0_25b0.htm" TargetMode="External"/><Relationship Id="rId4" Type="http://schemas.openxmlformats.org/officeDocument/2006/relationships/hyperlink" Target="http://vortak.ru/_25d0_259e_25d1_2581_25d0_25b5_25d0_25bd_25d1_258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vortak.ru/21__25d0_25bc_25d0_25b0_25d1_2580_25d1_2582_25d0_25b0" TargetMode="External"/><Relationship Id="rId3" Type="http://schemas.openxmlformats.org/officeDocument/2006/relationships/hyperlink" Target="http://vortak.ru/_25d0_259f_25d0_25bb_25d0_25b0_25d0_25bd_25d0_25b5_25d1_2582_25d0_25b0" TargetMode="External"/><Relationship Id="rId7" Type="http://schemas.openxmlformats.org/officeDocument/2006/relationships/hyperlink" Target="http://vortak.ru/22__25d0_25b4_25d0_25b5_25d0_25ba_25d0_25b0_25d0_25b1_25d1_2580_25d1_258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rtak.ru/_25d0_2597_25d0_25b5_25d0_25bc_25d0_25bb_25d1_258f" TargetMode="External"/><Relationship Id="rId5" Type="http://schemas.openxmlformats.org/officeDocument/2006/relationships/hyperlink" Target="http://vortak.ru/_25d0_2592_25d0_25b5_25d1_2581_25d0_25b5_25d0_25bd_25d0_25bd_25d0_25b5_25d0_25b5__25d1_2580_25d0_25b0d5400a53e" TargetMode="External"/><Relationship Id="rId10" Type="http://schemas.openxmlformats.org/officeDocument/2006/relationships/hyperlink" Target="http://vortak.ru/_25d0_2593_25d1_2580_25d0_25b8_25d0_25b3_25d0_25be_25d1_2580_25d0_25b8_25d0_25b0_25d0_25bd_25d1_2581047aea437a" TargetMode="External"/><Relationship Id="rId4" Type="http://schemas.openxmlformats.org/officeDocument/2006/relationships/hyperlink" Target="http://vortak.ru/_25d0_2597_25d0_25b8_25d0_25bc_25d0_25bd_25d0_25b5_25d0_25b5__25d1_2581_25d0_25be_25d0_25bb_25d0_25b01dcfb15bc" TargetMode="External"/><Relationship Id="rId9" Type="http://schemas.openxmlformats.org/officeDocument/2006/relationships/hyperlink" Target="http://vortak.ru/_25d0_259b_25d0_25b5_25d1_2582_25d0_25be.ht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vortak.ru/_25d0_2598_25d1_258e_25d0_25bd_25d1_258c.htm" TargetMode="External"/><Relationship Id="rId3" Type="http://schemas.openxmlformats.org/officeDocument/2006/relationships/hyperlink" Target="http://vortak.ru/_25d0_25a1_25d0_25b5_25d0_25b2_25d0_25b5_25d1_2580_25d0_25bd_25d0_25be_25d0_25b5__25d0_25bf_25d0_25be_25d0_25bb_25d1_2583_25d1_2588_25d0_25b0_25d1_2580_25d0_25b8_25d0_25b5.htm" TargetMode="External"/><Relationship Id="rId7" Type="http://schemas.openxmlformats.org/officeDocument/2006/relationships/hyperlink" Target="http://vortak.ru/_25d0_25ae_25d0_25b6_25d0_25bd_25d0_25be_25d0_25b5__25d0_25bf_25d0_25be_25d0_25bb_25d1_2583_25d1_2588_25d0_25b0_25d1_2580_25d0_25b8_25d0_25b5.htm" TargetMode="External"/><Relationship Id="rId12" Type="http://schemas.openxmlformats.org/officeDocument/2006/relationships/image" Target="../media/image7.jpeg"/><Relationship Id="rId2" Type="http://schemas.openxmlformats.org/officeDocument/2006/relationships/hyperlink" Target="http://vortak.ru/_25d0_259c_25d0_25b5_25d1_2581_25d1_258f_25d1_258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rtak.ru/_25d0_25a4_25d0_25b5_25d0_25b2_25d1_2580_25d0_25b0_25d0_25bb_25d1_258c" TargetMode="External"/><Relationship Id="rId11" Type="http://schemas.openxmlformats.org/officeDocument/2006/relationships/image" Target="../media/image6.gif"/><Relationship Id="rId5" Type="http://schemas.openxmlformats.org/officeDocument/2006/relationships/hyperlink" Target="http://vortak.ru/_25d0_25af_25d0_25bd_25d0_25b2_25d0_25b0_25d1_2580_25d1_258c" TargetMode="External"/><Relationship Id="rId10" Type="http://schemas.openxmlformats.org/officeDocument/2006/relationships/hyperlink" Target="http://vortak.ru/_25d0_2590_25d0_25b2_25d0_25b3_25d1_2583_25d1_2581_25d1_2582.htm" TargetMode="External"/><Relationship Id="rId4" Type="http://schemas.openxmlformats.org/officeDocument/2006/relationships/hyperlink" Target="http://vortak.ru/_25d0_2594_25d0_25b5_25d0_25ba_25d0_25b0_25d0_25b1_25d1_2580_25d1_258c" TargetMode="External"/><Relationship Id="rId9" Type="http://schemas.openxmlformats.org/officeDocument/2006/relationships/hyperlink" Target="http://vortak.ru/_25d0_2598_25d1_258e_25d0_25bb_25d1_258c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vortak.ru/_25d0_2597_25d0_25b8_25d0_25bc_25d0_25b00.htm" TargetMode="External"/><Relationship Id="rId3" Type="http://schemas.openxmlformats.org/officeDocument/2006/relationships/hyperlink" Target="http://vortak.ru/_25d0_259c_25d0_25be_25d1_2581_25d0_25ba_25d0_25be_25d0_25b2_25d1_2581_25d0_25ba_25d0_25be_25d0_25b50534dac506" TargetMode="External"/><Relationship Id="rId7" Type="http://schemas.openxmlformats.org/officeDocument/2006/relationships/hyperlink" Target="http://vortak.ru/25__25d0_25bc_25d0_25b0_25d1_2580_25d1_2582_25d0_25b0" TargetMode="External"/><Relationship Id="rId2" Type="http://schemas.openxmlformats.org/officeDocument/2006/relationships/hyperlink" Target="http://vortak.ru/xviii__25d0_25b2_25d0_25b5_25d0_25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rtak.ru/_25d0_2591_25d0_25bb_25d0_25b0_25d0_25b3_25d0_25be_25d0_25b2_25d0_25b5_25d1_2589_25d0_25b5_25d0_25bd_25d0_25b8_25d0_25b5" TargetMode="External"/><Relationship Id="rId5" Type="http://schemas.openxmlformats.org/officeDocument/2006/relationships/hyperlink" Target="http://vortak.ru/25__25d0_25b4_25d0_25b5_25d0_25ba_25d0_25b0_25d0_25b1_25d1_2580_25d1_258f.htm" TargetMode="External"/><Relationship Id="rId4" Type="http://schemas.openxmlformats.org/officeDocument/2006/relationships/hyperlink" Target="http://vortak.ru/_25d0_25a0_25d0_25be_25d0_25b6_25d0_25b4_25d0_25b5_25d1_2581_25d1_2582_25d0_25b2_25d0_25be__25d0_25a5_25d1_2580_25d0_25b8_25d1_2581_25d1_2582_25d0_25be_25d0_25b2_25d0_25be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135912" cy="5100984"/>
          </a:xfrm>
          <a:noFill/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6803A"/>
                </a:solidFill>
                <a:latin typeface="Century" pitchFamily="18" charset="0"/>
              </a:rPr>
              <a:t>Русская</a:t>
            </a:r>
            <a:br>
              <a:rPr lang="ru-RU" sz="7200" dirty="0" smtClean="0">
                <a:solidFill>
                  <a:srgbClr val="C6803A"/>
                </a:solidFill>
                <a:latin typeface="Century" pitchFamily="18" charset="0"/>
              </a:rPr>
            </a:br>
            <a:r>
              <a:rPr lang="ru-RU" sz="7200" dirty="0" smtClean="0">
                <a:solidFill>
                  <a:srgbClr val="C6803A"/>
                </a:solidFill>
                <a:latin typeface="Century" pitchFamily="18" charset="0"/>
              </a:rPr>
              <a:t> зимушка</a:t>
            </a:r>
            <a:r>
              <a:rPr lang="en-US" sz="7200" dirty="0" smtClean="0">
                <a:solidFill>
                  <a:srgbClr val="C6803A"/>
                </a:solidFill>
                <a:latin typeface="Century" pitchFamily="18" charset="0"/>
              </a:rPr>
              <a:t>-</a:t>
            </a:r>
            <a:r>
              <a:rPr lang="ru-RU" sz="7200" dirty="0" smtClean="0">
                <a:solidFill>
                  <a:srgbClr val="C6803A"/>
                </a:solidFill>
                <a:latin typeface="Century" pitchFamily="18" charset="0"/>
              </a:rPr>
              <a:t/>
            </a:r>
            <a:br>
              <a:rPr lang="ru-RU" sz="7200" dirty="0" smtClean="0">
                <a:solidFill>
                  <a:srgbClr val="C6803A"/>
                </a:solidFill>
                <a:latin typeface="Century" pitchFamily="18" charset="0"/>
              </a:rPr>
            </a:br>
            <a:r>
              <a:rPr lang="en-US" sz="7200" dirty="0" smtClean="0">
                <a:solidFill>
                  <a:srgbClr val="C6803A"/>
                </a:solidFill>
                <a:latin typeface="Century" pitchFamily="18" charset="0"/>
              </a:rPr>
              <a:t>-</a:t>
            </a:r>
            <a:r>
              <a:rPr lang="ru-RU" sz="7200" dirty="0" smtClean="0">
                <a:solidFill>
                  <a:srgbClr val="C6803A"/>
                </a:solidFill>
                <a:latin typeface="Century" pitchFamily="18" charset="0"/>
              </a:rPr>
              <a:t>зима.</a:t>
            </a:r>
            <a:endParaRPr lang="ru-RU" sz="7200" dirty="0">
              <a:solidFill>
                <a:srgbClr val="C6803A"/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1228147388_by-rrrrr-rrrrsryerjo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032447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15 Son , Uvidennyj Vo S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45365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Примерно с конца октября начинают идти снега - сначала мокрые, вперемежку с дождём, затем (по мере понижения температуры) только в твердом виде. Примерно в это же время (последние числа октября - первые числа ноября) устанавливается первый снежный покров, на водоемах образуются забереги (тонкая пленка льда у берегов). Наступает предзимье.</a:t>
            </a:r>
            <a:endParaRPr lang="ru-RU" sz="2400" dirty="0"/>
          </a:p>
        </p:txBody>
      </p:sp>
      <p:pic>
        <p:nvPicPr>
          <p:cNvPr id="4" name="Рисунок 3" descr="0_120ea_4b029b23_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836712"/>
            <a:ext cx="3888432" cy="57606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332656"/>
            <a:ext cx="38884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 </a:t>
            </a:r>
            <a:r>
              <a:rPr lang="ru-RU" sz="2800" b="1" dirty="0" smtClean="0"/>
              <a:t>Народные приметы</a:t>
            </a:r>
            <a:endParaRPr lang="ru-RU" sz="2400" b="1" dirty="0" smtClean="0"/>
          </a:p>
          <a:p>
            <a:r>
              <a:rPr lang="ru-RU" sz="2400" dirty="0" smtClean="0"/>
              <a:t>Быстрая оттепель — долгий </a:t>
            </a:r>
            <a:r>
              <a:rPr lang="ru-RU" sz="2400" dirty="0" smtClean="0">
                <a:hlinkClick r:id="rId2" tooltip="Мороз (холод)"/>
              </a:rPr>
              <a:t>мороз (холод)</a:t>
            </a:r>
            <a:r>
              <a:rPr lang="ru-RU" sz="2400" dirty="0" smtClean="0"/>
              <a:t>. Зимой сухо и </a:t>
            </a:r>
            <a:r>
              <a:rPr lang="ru-RU" sz="2400" dirty="0" smtClean="0">
                <a:hlinkClick r:id="rId3" tooltip="Холод"/>
              </a:rPr>
              <a:t>холодно (температура)</a:t>
            </a:r>
            <a:r>
              <a:rPr lang="ru-RU" sz="2400" dirty="0" smtClean="0"/>
              <a:t> — </a:t>
            </a:r>
            <a:r>
              <a:rPr lang="ru-RU" sz="2400" dirty="0" smtClean="0">
                <a:hlinkClick r:id="rId4" tooltip="Лето"/>
              </a:rPr>
              <a:t>летом</a:t>
            </a:r>
            <a:r>
              <a:rPr lang="ru-RU" sz="2400" dirty="0" smtClean="0"/>
              <a:t> сухо и жарко. Если зимой вьюги — летом ненастье. Большой иней во всю зиму — лето тяжелое для здоровья. Снежная зима предвещает хороший рост трав. Кольцо вокруг солнца — к ненастью.</a:t>
            </a:r>
            <a:endParaRPr lang="ru-RU" sz="2400" dirty="0"/>
          </a:p>
        </p:txBody>
      </p:sp>
      <p:pic>
        <p:nvPicPr>
          <p:cNvPr id="3" name="Рисунок 2" descr="dec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836712"/>
            <a:ext cx="3950764" cy="52565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4345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Если зимой тепло — летом будет холодно. Зима холодная — лето теплое. Зима снежная — лето дождливое. Зима морозная — лето жаркое. Зимний снег глубокий — летом хлеб высокий. Зима без снега, лето без хлеба. Много снега — много хлеба. Снег глубок — хлеб хорош. Облака идут против ветра — будет снег. Сильно блестят зимою звезды — к морозу. Если окна начинают потеть при двойных рамах — к усилению мороза. Если зимою шумит лес — ожидай оттепели. </a:t>
            </a:r>
            <a:endParaRPr lang="ru-RU" sz="2000" dirty="0"/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56992"/>
            <a:ext cx="7776864" cy="2787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437112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Кошка на печи — к стуже; кошка на полу — к теплу. Снегирь под окном зимой чирикает — к оттепели. Воробьи дружно чирикают — к теплу. Вороны и галки садятся на полдень носами — к теплу, на север — к холоду.</a:t>
            </a:r>
            <a:endParaRPr lang="ru-RU" sz="2400" dirty="0"/>
          </a:p>
        </p:txBody>
      </p:sp>
      <p:pic>
        <p:nvPicPr>
          <p:cNvPr id="3" name="Рисунок 2" descr="0_10ed_f3bc620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546445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1229381241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76672"/>
            <a:ext cx="3962722" cy="3312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Изморозь — предвестник снега. Быстрая оттепель — будет мало и дождей летом. В начале зимы шел сильный снег, в начале лета пойдет сильный дождь. Ночью иней — днем снега не выпадет. Зимой много инея — летом много росы.</a:t>
            </a:r>
            <a:endParaRPr lang="ru-RU" sz="2400" dirty="0"/>
          </a:p>
        </p:txBody>
      </p:sp>
      <p:pic>
        <p:nvPicPr>
          <p:cNvPr id="3" name="Рисунок 2" descr="02_wi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337" y="2852936"/>
            <a:ext cx="7881119" cy="35764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29309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Снежный буран днем предвещает мороз ночью. Лед сильно трещит — будет мороз. Снежные хлопья крупные — будет оттепель. Лед почернел, лес шумит — жди оттепель. Зима резвится не только в лесу, а у нас на носу.</a:t>
            </a:r>
            <a:r>
              <a:rPr lang="ru-RU" sz="2400" baseline="30000" dirty="0" smtClean="0">
                <a:hlinkClick r:id="rId2"/>
              </a:rPr>
              <a:t>[2]</a:t>
            </a:r>
            <a:endParaRPr lang="ru-RU" sz="2400" dirty="0"/>
          </a:p>
        </p:txBody>
      </p:sp>
      <p:pic>
        <p:nvPicPr>
          <p:cNvPr id="3" name="Рисунок 2" descr="0_3b80c_a7ae04f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4608512" cy="37170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0_295b5_873f7d5a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60648"/>
            <a:ext cx="3635896" cy="36083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5174_bb7df1fe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424923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льм  о зим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4590_1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ee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212976"/>
            <a:ext cx="5976664" cy="3377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Зима́</a:t>
            </a:r>
            <a:r>
              <a:rPr lang="ru-RU" sz="2400" dirty="0"/>
              <a:t> — одно из четырёх </a:t>
            </a:r>
            <a:r>
              <a:rPr lang="ru-RU" sz="2400" dirty="0">
                <a:hlinkClick r:id="rId3" tooltip="Времена года"/>
              </a:rPr>
              <a:t>времен года</a:t>
            </a:r>
            <a:r>
              <a:rPr lang="ru-RU" sz="2400" dirty="0"/>
              <a:t> , между </a:t>
            </a:r>
            <a:r>
              <a:rPr lang="ru-RU" sz="2400" dirty="0">
                <a:hlinkClick r:id="rId4" tooltip="Осень"/>
              </a:rPr>
              <a:t>осенью</a:t>
            </a:r>
            <a:r>
              <a:rPr lang="ru-RU" sz="2400" dirty="0"/>
              <a:t> и </a:t>
            </a:r>
            <a:r>
              <a:rPr lang="ru-RU" sz="2400" dirty="0">
                <a:hlinkClick r:id="rId5" tooltip="Весна"/>
              </a:rPr>
              <a:t>весной</a:t>
            </a:r>
            <a:r>
              <a:rPr lang="ru-RU" sz="2400" dirty="0"/>
              <a:t>. Основной признак этого времени года — устойчивая низкая температура (ниже 0 градусов по Цельсию), во многих районах </a:t>
            </a:r>
            <a:r>
              <a:rPr lang="ru-RU" sz="2400" dirty="0">
                <a:hlinkClick r:id="rId6" tooltip="Земля"/>
              </a:rPr>
              <a:t>Земли</a:t>
            </a:r>
            <a:r>
              <a:rPr lang="ru-RU" sz="2400" dirty="0"/>
              <a:t> выпадает и ложится на поверхность земли </a:t>
            </a:r>
            <a:r>
              <a:rPr lang="ru-RU" sz="2400" dirty="0">
                <a:hlinkClick r:id="rId7" tooltip="Снег"/>
              </a:rPr>
              <a:t>снег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0d00a232b295e45844e3a3022787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4176463" cy="44644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36912"/>
            <a:ext cx="4258444" cy="40401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5220072" y="105273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Игра в снежки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16530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Дед Мороз из снега.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33e6419299ab65f4be94ded6613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672408" cy="48638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18123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76672"/>
            <a:ext cx="5148064" cy="45811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5148064" y="602128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Катание на коньках.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79511" y="692696"/>
            <a:ext cx="345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Лепка снеговика.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_1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3810000" cy="3829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pic11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996952"/>
            <a:ext cx="4931833" cy="32849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4572000" y="112474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Катание на лыжах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nr53yayq5kjd81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759" y="251647"/>
            <a:ext cx="8628721" cy="6345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908720"/>
            <a:ext cx="662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Презентация составлена </a:t>
            </a:r>
          </a:p>
          <a:p>
            <a:r>
              <a:rPr lang="ru-RU" sz="3200" dirty="0" smtClean="0"/>
              <a:t>учителем начальных классов лицея №265                       Г.Санкт-Петербурга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 err="1" smtClean="0"/>
              <a:t>Мазуровой</a:t>
            </a:r>
            <a:r>
              <a:rPr lang="ru-RU" sz="3200" dirty="0" smtClean="0"/>
              <a:t> Л.В.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1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996952"/>
            <a:ext cx="6624736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683568" y="188641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Астрономическая зима на </a:t>
            </a:r>
            <a:r>
              <a:rPr lang="ru-RU" dirty="0">
                <a:hlinkClick r:id="rId3" tooltip="Планета"/>
              </a:rPr>
              <a:t>планете</a:t>
            </a:r>
            <a:r>
              <a:rPr lang="ru-RU" dirty="0"/>
              <a:t> длится с момента </a:t>
            </a:r>
            <a:r>
              <a:rPr lang="ru-RU" dirty="0">
                <a:hlinkClick r:id="rId4" tooltip="Зимнее солнцестояние"/>
              </a:rPr>
              <a:t>зимнего солнцестояния</a:t>
            </a:r>
            <a:r>
              <a:rPr lang="ru-RU" dirty="0"/>
              <a:t> до момента </a:t>
            </a:r>
            <a:r>
              <a:rPr lang="ru-RU" dirty="0">
                <a:hlinkClick r:id="rId5" tooltip="Весеннее равноденствие"/>
              </a:rPr>
              <a:t>весеннего равноденствия</a:t>
            </a:r>
            <a:r>
              <a:rPr lang="ru-RU" dirty="0"/>
              <a:t>, то есть (в Северном полушарии </a:t>
            </a:r>
            <a:r>
              <a:rPr lang="ru-RU" dirty="0">
                <a:hlinkClick r:id="rId6" tooltip="Земля"/>
              </a:rPr>
              <a:t>Земли</a:t>
            </a:r>
            <a:r>
              <a:rPr lang="ru-RU" dirty="0"/>
              <a:t>) с </a:t>
            </a:r>
            <a:r>
              <a:rPr lang="ru-RU" dirty="0">
                <a:hlinkClick r:id="rId7" tooltip="22 декабря"/>
              </a:rPr>
              <a:t>22 декабря</a:t>
            </a:r>
            <a:r>
              <a:rPr lang="ru-RU" dirty="0"/>
              <a:t> до </a:t>
            </a:r>
            <a:r>
              <a:rPr lang="ru-RU" dirty="0">
                <a:hlinkClick r:id="rId8" tooltip="21 марта"/>
              </a:rPr>
              <a:t>21 марта</a:t>
            </a:r>
            <a:r>
              <a:rPr lang="ru-RU" dirty="0"/>
              <a:t>; в Южном полушарии в это время астрономическое </a:t>
            </a:r>
            <a:r>
              <a:rPr lang="ru-RU" dirty="0">
                <a:hlinkClick r:id="rId9" tooltip="Лето"/>
              </a:rPr>
              <a:t>лето</a:t>
            </a:r>
            <a:r>
              <a:rPr lang="ru-RU" dirty="0"/>
              <a:t>. В разные годы (на Земле) эти астрономические моменты приходятся на разное время (в пределах указанных суток), однако, </a:t>
            </a:r>
            <a:r>
              <a:rPr lang="ru-RU" dirty="0">
                <a:hlinkClick r:id="rId10" tooltip="Григорианский календарь"/>
              </a:rPr>
              <a:t>Григорианский календарь</a:t>
            </a:r>
            <a:r>
              <a:rPr lang="ru-RU" dirty="0"/>
              <a:t> разработан так, что </a:t>
            </a:r>
            <a:r>
              <a:rPr lang="ru-RU" i="1" dirty="0"/>
              <a:t>от этого</a:t>
            </a:r>
            <a:r>
              <a:rPr lang="ru-RU" dirty="0"/>
              <a:t> он не собьётся ещё долго.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996952"/>
            <a:ext cx="8496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Календарная зима состоит из трёх </a:t>
            </a:r>
            <a:r>
              <a:rPr lang="ru-RU" sz="2400" dirty="0">
                <a:hlinkClick r:id="rId2" tooltip="Месяц"/>
              </a:rPr>
              <a:t>месяцев</a:t>
            </a:r>
            <a:r>
              <a:rPr lang="ru-RU" sz="2400" dirty="0"/>
              <a:t>: в </a:t>
            </a:r>
            <a:r>
              <a:rPr lang="ru-RU" sz="2400" dirty="0">
                <a:hlinkClick r:id="rId3" tooltip="Северное полушарие"/>
              </a:rPr>
              <a:t>Северном полушарии</a:t>
            </a:r>
            <a:r>
              <a:rPr lang="ru-RU" sz="2400" dirty="0"/>
              <a:t> — </a:t>
            </a:r>
            <a:r>
              <a:rPr lang="ru-RU" sz="2400" dirty="0">
                <a:hlinkClick r:id="rId4" tooltip="Декабрь"/>
              </a:rPr>
              <a:t>Декабрь</a:t>
            </a:r>
            <a:r>
              <a:rPr lang="ru-RU" sz="2400" dirty="0"/>
              <a:t>, </a:t>
            </a:r>
            <a:r>
              <a:rPr lang="ru-RU" sz="2400" dirty="0">
                <a:hlinkClick r:id="rId5" tooltip="Январь"/>
              </a:rPr>
              <a:t>Январь</a:t>
            </a:r>
            <a:r>
              <a:rPr lang="ru-RU" sz="2400" dirty="0"/>
              <a:t> и </a:t>
            </a:r>
            <a:r>
              <a:rPr lang="ru-RU" sz="2400" dirty="0">
                <a:hlinkClick r:id="rId6" tooltip="Февраль"/>
              </a:rPr>
              <a:t>Февраль</a:t>
            </a:r>
            <a:r>
              <a:rPr lang="ru-RU" sz="2400" dirty="0"/>
              <a:t> , в </a:t>
            </a:r>
            <a:r>
              <a:rPr lang="ru-RU" sz="2400" dirty="0">
                <a:hlinkClick r:id="rId7" tooltip="Южное полушарие"/>
              </a:rPr>
              <a:t>Южном</a:t>
            </a:r>
            <a:r>
              <a:rPr lang="ru-RU" sz="2400" dirty="0"/>
              <a:t> — </a:t>
            </a:r>
            <a:r>
              <a:rPr lang="ru-RU" sz="2400" dirty="0">
                <a:hlinkClick r:id="rId8" tooltip="Июнь"/>
              </a:rPr>
              <a:t>июнь</a:t>
            </a:r>
            <a:r>
              <a:rPr lang="ru-RU" sz="2400" dirty="0"/>
              <a:t>, </a:t>
            </a:r>
            <a:r>
              <a:rPr lang="ru-RU" sz="2400" dirty="0">
                <a:hlinkClick r:id="rId9" tooltip="Июль"/>
              </a:rPr>
              <a:t>июль</a:t>
            </a:r>
            <a:r>
              <a:rPr lang="ru-RU" sz="2400" dirty="0"/>
              <a:t> и </a:t>
            </a:r>
            <a:r>
              <a:rPr lang="ru-RU" sz="2400" dirty="0">
                <a:hlinkClick r:id="rId10" tooltip="Август"/>
              </a:rPr>
              <a:t>август</a:t>
            </a:r>
            <a:r>
              <a:rPr lang="ru-RU" sz="2400" dirty="0"/>
              <a:t>.</a:t>
            </a:r>
          </a:p>
          <a:p>
            <a:r>
              <a:rPr lang="ru-RU" sz="2400" dirty="0"/>
              <a:t>Привязка начала зимы к солнцестоянию закреплена в традициях рождественско-новогодних праздников и их языческих аналогов, которые на Руси называли зимними святками.</a:t>
            </a:r>
          </a:p>
          <a:p>
            <a:endParaRPr lang="ru-RU" dirty="0"/>
          </a:p>
        </p:txBody>
      </p:sp>
      <p:pic>
        <p:nvPicPr>
          <p:cNvPr id="3" name="Рисунок 2" descr="1246796199_26172801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537" y="246136"/>
            <a:ext cx="3096343" cy="26459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zima_0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44009" y="188640"/>
            <a:ext cx="3600400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2112" y="2420888"/>
            <a:ext cx="402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4512" y="2573288"/>
            <a:ext cx="402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36912" y="2725688"/>
            <a:ext cx="402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3265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</a:t>
            </a:r>
            <a:r>
              <a:rPr lang="ru-RU" sz="2400" dirty="0"/>
              <a:t> </a:t>
            </a:r>
            <a:r>
              <a:rPr lang="ru-RU" sz="2400" dirty="0">
                <a:hlinkClick r:id="rId2" tooltip="XVIII век"/>
              </a:rPr>
              <a:t>XVIII века</a:t>
            </a:r>
            <a:r>
              <a:rPr lang="ru-RU" sz="2400" dirty="0"/>
              <a:t> в </a:t>
            </a:r>
            <a:r>
              <a:rPr lang="ru-RU" sz="2400" dirty="0">
                <a:hlinkClick r:id="rId3" tooltip="Московское княжество"/>
              </a:rPr>
              <a:t>Московском государстве</a:t>
            </a:r>
            <a:r>
              <a:rPr lang="ru-RU" sz="2400" dirty="0"/>
              <a:t> зима считалась длящейся от </a:t>
            </a:r>
            <a:r>
              <a:rPr lang="ru-RU" sz="2400" dirty="0">
                <a:hlinkClick r:id="rId4" tooltip="Рождество Христово"/>
              </a:rPr>
              <a:t>Рождества Христова</a:t>
            </a:r>
            <a:r>
              <a:rPr lang="ru-RU" sz="2400" dirty="0"/>
              <a:t> (</a:t>
            </a:r>
            <a:r>
              <a:rPr lang="ru-RU" sz="2400" dirty="0">
                <a:hlinkClick r:id="rId5" tooltip="25 декабря"/>
              </a:rPr>
              <a:t>25 декабря</a:t>
            </a:r>
            <a:r>
              <a:rPr lang="ru-RU" sz="2400" dirty="0"/>
              <a:t>) до </a:t>
            </a:r>
            <a:r>
              <a:rPr lang="ru-RU" sz="2400" dirty="0">
                <a:hlinkClick r:id="rId6" tooltip="Благовещение"/>
              </a:rPr>
              <a:t>Благовещения</a:t>
            </a:r>
            <a:r>
              <a:rPr lang="ru-RU" sz="2400" dirty="0"/>
              <a:t> (</a:t>
            </a:r>
            <a:r>
              <a:rPr lang="ru-RU" sz="2400" dirty="0">
                <a:hlinkClick r:id="rId7" tooltip="25 марта"/>
              </a:rPr>
              <a:t>25 марта</a:t>
            </a:r>
            <a:r>
              <a:rPr lang="ru-RU" sz="2400" dirty="0"/>
              <a:t>). В каждом времени года считалось по 91 дню и по полчетверти часа</a:t>
            </a:r>
            <a:r>
              <a:rPr lang="ru-RU" sz="2400" baseline="30000" dirty="0">
                <a:hlinkClick r:id="rId8"/>
              </a:rPr>
              <a:t>[1]</a:t>
            </a:r>
            <a:r>
              <a:rPr lang="ru-RU" sz="2400" dirty="0"/>
              <a:t>.</a:t>
            </a:r>
          </a:p>
        </p:txBody>
      </p:sp>
      <p:pic>
        <p:nvPicPr>
          <p:cNvPr id="8" name="Рисунок 7" descr="1f2a0282848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1640" y="2780928"/>
            <a:ext cx="6408712" cy="38141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996952"/>
            <a:ext cx="3610372" cy="3514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88641"/>
            <a:ext cx="50405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Климатологи </a:t>
            </a:r>
            <a:r>
              <a:rPr lang="ru-RU" sz="2000" dirty="0"/>
              <a:t>считают, что зима начинается при опускании среднесуточной температуры ниже нуля по Цельсию. В средней полосе России это обычно происходит во второй половине ноября.</a:t>
            </a:r>
          </a:p>
          <a:p>
            <a:r>
              <a:rPr lang="ru-RU" sz="2000" dirty="0"/>
              <a:t>Самым холодным месяцем обычно является январь (на морских побережьях, в связи с тем, что море обладает сильной инертностью, самым холодным часто бывает февраль. По новым нормам 1981 - 2010 самым холодным месяцем на Европейской части России, в том числе и в Москве, является также февраль, а не январь как раннее). Хотя самый тёмный месяц — декабрь, но земная атмосфера обладает инертностью, и в январе продолжается остывание.</a:t>
            </a:r>
          </a:p>
        </p:txBody>
      </p:sp>
      <p:pic>
        <p:nvPicPr>
          <p:cNvPr id="4" name="Рисунок 3" descr="0_120ea_4b029b23_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88640"/>
            <a:ext cx="3006080" cy="2530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Россию </a:t>
            </a:r>
            <a:r>
              <a:rPr lang="ru-RU" sz="2000" dirty="0"/>
              <a:t>зима приходит с северо-востока. В Якутии и на Чукотке погода переходит на зимний режим уже в конце </a:t>
            </a:r>
            <a:r>
              <a:rPr lang="ru-RU" sz="2000" dirty="0" smtClean="0"/>
              <a:t>сентября - начале </a:t>
            </a:r>
            <a:r>
              <a:rPr lang="ru-RU" sz="2000" dirty="0"/>
              <a:t>октября. К началу ноября зима устанавливается на всей азиатской части страны (кроме Приморья, где из-за близости океана климат относительно мягкий, и южного побережья Байкала</a:t>
            </a:r>
            <a:r>
              <a:rPr lang="ru-RU" sz="2000" dirty="0" smtClean="0"/>
              <a:t>). </a:t>
            </a:r>
            <a:endParaRPr lang="ru-RU" sz="2000" dirty="0"/>
          </a:p>
        </p:txBody>
      </p:sp>
      <p:pic>
        <p:nvPicPr>
          <p:cNvPr id="3" name="Рисунок 2" descr="1199125103_723037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996952"/>
            <a:ext cx="6552728" cy="32099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6764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Народный календарь, беря за основу явления природы, определяет начало зимы с появления заморозков, а окончание — по началу таяния снега. По фенологическим сезонам года зима включает около 111 дней (с 27 ноября по 17 марта) и делится на три </a:t>
            </a:r>
            <a:r>
              <a:rPr lang="ru-RU" sz="2000" dirty="0" err="1" smtClean="0"/>
              <a:t>подсезона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первозимье («предзимье») — 25 дней (с 27 ноября — 22 декабря);</a:t>
            </a:r>
          </a:p>
          <a:p>
            <a:r>
              <a:rPr lang="ru-RU" sz="2000" dirty="0" smtClean="0"/>
              <a:t>коренная зима («</a:t>
            </a:r>
            <a:r>
              <a:rPr lang="ru-RU" sz="2000" dirty="0" err="1" smtClean="0"/>
              <a:t>глухозимье</a:t>
            </a:r>
            <a:r>
              <a:rPr lang="ru-RU" sz="2000" dirty="0" smtClean="0"/>
              <a:t>») — 55 дней (с 22 декабря — 15 февраля);</a:t>
            </a:r>
          </a:p>
          <a:p>
            <a:r>
              <a:rPr lang="ru-RU" sz="2000" dirty="0" smtClean="0"/>
              <a:t>перелом зимы («</a:t>
            </a:r>
            <a:r>
              <a:rPr lang="ru-RU" sz="2000" dirty="0" err="1" smtClean="0"/>
              <a:t>предвесенье</a:t>
            </a:r>
            <a:r>
              <a:rPr lang="ru-RU" sz="2000" dirty="0" smtClean="0"/>
              <a:t>») — 31 день (с 15 февраля — 28 марта (27 марта вис. год)).</a:t>
            </a:r>
          </a:p>
          <a:p>
            <a:r>
              <a:rPr lang="ru-RU" sz="2000" dirty="0" smtClean="0"/>
              <a:t>Метеорологи обычно делят зиму на два типа: мягкая (тёплая, но снежная) и холодная.</a:t>
            </a:r>
            <a:endParaRPr lang="ru-RU" sz="2000" dirty="0"/>
          </a:p>
        </p:txBody>
      </p:sp>
      <p:pic>
        <p:nvPicPr>
          <p:cNvPr id="3" name="Рисунок 2" descr="5bd7fa4966a9a7cf0f5d9e2ba736b50f257670_stand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77072"/>
            <a:ext cx="3145532" cy="23591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039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077072"/>
            <a:ext cx="2936201" cy="22586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501008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Зима устанавливается не сразу - холодает постепенно , начиная с середины осени (14 октября - праздник Покрова Пресвятой Богородицы, считается, что с этого дня погода окончательно берёт курс на зиму). Первые серьёзные ночные морозы (до минус 5-7 градусов) обычно случаются во второй половине октября. Дневная температура в это время ещё остаётся относительно высокой.</a:t>
            </a:r>
            <a:endParaRPr lang="ru-RU" sz="2400" dirty="0"/>
          </a:p>
        </p:txBody>
      </p:sp>
      <p:pic>
        <p:nvPicPr>
          <p:cNvPr id="3" name="Рисунок 2" descr="1228889276_3908276_e29ac0d44e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4326621" cy="28632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129667_2145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2656"/>
            <a:ext cx="3898379" cy="29206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298</TotalTime>
  <Words>278</Words>
  <Application>Microsoft Office PowerPoint</Application>
  <PresentationFormat>Экран (4:3)</PresentationFormat>
  <Paragraphs>34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Русская  зимушка- -зима.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зимушка-зима.</dc:title>
  <dc:creator>User</dc:creator>
  <cp:lastModifiedBy>User</cp:lastModifiedBy>
  <cp:revision>33</cp:revision>
  <dcterms:created xsi:type="dcterms:W3CDTF">2012-02-08T09:51:04Z</dcterms:created>
  <dcterms:modified xsi:type="dcterms:W3CDTF">2012-02-10T18:30:56Z</dcterms:modified>
</cp:coreProperties>
</file>