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46CDDA-6121-4200-B013-749CD82FF866}" type="datetimeFigureOut">
              <a:rPr lang="ru-RU" smtClean="0"/>
              <a:pPr/>
              <a:t>03.05.2008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B549A0-E676-4AAE-8043-7B5A1AD935A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9"/>
            <a:ext cx="7772400" cy="100013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Тема урока: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392909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логических устройств в вычислительной технике</a:t>
            </a:r>
            <a:endParaRPr lang="ru-RU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 работы</a:t>
            </a:r>
            <a:endParaRPr lang="ru-RU" b="1" dirty="0"/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4429124" y="2143116"/>
            <a:ext cx="4471990" cy="1493837"/>
            <a:chOff x="1142976" y="4357694"/>
            <a:chExt cx="5572164" cy="21552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500298" y="442913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500562" y="442913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00298" y="585789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00562" y="585789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571604" y="4572008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571604" y="6357958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3357554" y="6286520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3357554" y="4572008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357818" y="4714884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357818" y="6215082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85984" y="500063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285984" y="592933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2178827" y="5107793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179621" y="5821379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285984" y="5072074"/>
              <a:ext cx="357190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285984" y="5214950"/>
              <a:ext cx="357190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5679289" y="4893479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679289" y="6036487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42976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2976" y="614364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6050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86050" y="600076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86314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¬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86314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¬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6512" y="457200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357950" y="4572008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357950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14282" y="1500174"/>
            <a:ext cx="42862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Входы: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S </a:t>
            </a:r>
            <a:r>
              <a:rPr lang="ru-RU" sz="2800" b="1" dirty="0" smtClean="0">
                <a:solidFill>
                  <a:srgbClr val="C00000"/>
                </a:solidFill>
              </a:rPr>
              <a:t>– (</a:t>
            </a:r>
            <a:r>
              <a:rPr lang="en-US" sz="2800" b="1" dirty="0" smtClean="0">
                <a:solidFill>
                  <a:srgbClr val="C00000"/>
                </a:solidFill>
              </a:rPr>
              <a:t>Set - </a:t>
            </a:r>
            <a:r>
              <a:rPr lang="ru-RU" sz="2800" b="1" dirty="0" smtClean="0">
                <a:solidFill>
                  <a:srgbClr val="C00000"/>
                </a:solidFill>
              </a:rPr>
              <a:t>установка)</a:t>
            </a:r>
            <a:r>
              <a:rPr lang="en-US" sz="2800" b="1" dirty="0" smtClean="0">
                <a:solidFill>
                  <a:srgbClr val="C00000"/>
                </a:solidFill>
              </a:rPr>
              <a:t>  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R</a:t>
            </a:r>
            <a:r>
              <a:rPr lang="ru-RU" sz="2800" b="1" dirty="0" smtClean="0">
                <a:solidFill>
                  <a:srgbClr val="C00000"/>
                </a:solidFill>
              </a:rPr>
              <a:t> – (</a:t>
            </a:r>
            <a:r>
              <a:rPr lang="en-US" sz="2800" b="1" dirty="0" smtClean="0">
                <a:solidFill>
                  <a:srgbClr val="C00000"/>
                </a:solidFill>
              </a:rPr>
              <a:t>Reset - </a:t>
            </a:r>
            <a:r>
              <a:rPr lang="ru-RU" sz="2800" b="1" dirty="0" smtClean="0">
                <a:solidFill>
                  <a:srgbClr val="C00000"/>
                </a:solidFill>
              </a:rPr>
              <a:t>сброс)</a:t>
            </a:r>
          </a:p>
          <a:p>
            <a:r>
              <a:rPr lang="ru-RU" sz="2400" b="1" dirty="0" smtClean="0"/>
              <a:t>Они используются для установки триггера в единичное состояние и сброса в нулевое.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720" y="4357694"/>
            <a:ext cx="8858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В связи с этим такой триггер называют </a:t>
            </a:r>
            <a:r>
              <a:rPr lang="en-US" sz="2400" b="1" u="sng" dirty="0" smtClean="0">
                <a:solidFill>
                  <a:srgbClr val="006600"/>
                </a:solidFill>
              </a:rPr>
              <a:t>RS-</a:t>
            </a:r>
            <a:r>
              <a:rPr lang="ru-RU" sz="2400" b="1" u="sng" dirty="0" err="1" smtClean="0">
                <a:solidFill>
                  <a:srgbClr val="006600"/>
                </a:solidFill>
              </a:rPr>
              <a:t>тригерром</a:t>
            </a:r>
            <a:r>
              <a:rPr lang="ru-RU" sz="2400" b="1" u="sng" dirty="0" smtClean="0">
                <a:solidFill>
                  <a:srgbClr val="006600"/>
                </a:solidFill>
              </a:rPr>
              <a:t>.</a:t>
            </a:r>
          </a:p>
          <a:p>
            <a:endParaRPr lang="ru-RU" sz="2400" b="1" dirty="0" smtClean="0">
              <a:solidFill>
                <a:srgbClr val="00660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Выход </a:t>
            </a:r>
            <a:r>
              <a:rPr lang="en-US" sz="2400" b="1" dirty="0" smtClean="0">
                <a:solidFill>
                  <a:srgbClr val="7030A0"/>
                </a:solidFill>
              </a:rPr>
              <a:t>Q </a:t>
            </a:r>
            <a:r>
              <a:rPr lang="ru-RU" sz="2400" b="1" dirty="0" smtClean="0">
                <a:solidFill>
                  <a:srgbClr val="7030A0"/>
                </a:solidFill>
              </a:rPr>
              <a:t>называется </a:t>
            </a:r>
            <a:r>
              <a:rPr lang="ru-RU" sz="2400" b="1" u="sng" dirty="0" smtClean="0">
                <a:solidFill>
                  <a:srgbClr val="7030A0"/>
                </a:solidFill>
              </a:rPr>
              <a:t>прямым</a:t>
            </a:r>
            <a:r>
              <a:rPr lang="ru-RU" sz="2400" b="1" dirty="0" smtClean="0">
                <a:solidFill>
                  <a:srgbClr val="7030A0"/>
                </a:solidFill>
              </a:rPr>
              <a:t>, а противоположный – </a:t>
            </a:r>
            <a:r>
              <a:rPr lang="ru-RU" sz="2400" b="1" u="sng" dirty="0" smtClean="0">
                <a:solidFill>
                  <a:srgbClr val="7030A0"/>
                </a:solidFill>
              </a:rPr>
              <a:t>инверсным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Сигналы на прямом и инверсном выходах, конечно же противоположны.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00166" y="214290"/>
            <a:ext cx="6372212" cy="5714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 работы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14282" y="1428736"/>
            <a:ext cx="2714644" cy="1143008"/>
            <a:chOff x="1142976" y="4357694"/>
            <a:chExt cx="5572164" cy="21552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500298" y="442913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500562" y="442913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00298" y="585789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00562" y="585789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571604" y="4572008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571604" y="6357958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3357554" y="6286520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3357554" y="4572008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357818" y="4714884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357818" y="6215082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85984" y="500063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285984" y="592933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2178827" y="5107793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179621" y="5821379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285984" y="5072074"/>
              <a:ext cx="357190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285984" y="5214950"/>
              <a:ext cx="357190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5679289" y="4893479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679289" y="6036487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42976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2976" y="614364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6050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86050" y="600076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86314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¬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86314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¬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6512" y="457200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357950" y="4572008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357950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3286124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dirty="0" smtClean="0">
                <a:solidFill>
                  <a:srgbClr val="C00000"/>
                </a:solidFill>
              </a:rPr>
              <a:t>1</a:t>
            </a:r>
            <a:r>
              <a:rPr lang="ru-RU" sz="2100" b="1" dirty="0" smtClean="0">
                <a:solidFill>
                  <a:srgbClr val="C00000"/>
                </a:solidFill>
              </a:rPr>
              <a:t>. При подаче сигнала на вход </a:t>
            </a:r>
            <a:r>
              <a:rPr lang="en-US" sz="2100" b="1" dirty="0" smtClean="0">
                <a:solidFill>
                  <a:srgbClr val="C00000"/>
                </a:solidFill>
              </a:rPr>
              <a:t>S</a:t>
            </a:r>
            <a:r>
              <a:rPr lang="ru-RU" sz="2100" b="1" dirty="0" smtClean="0">
                <a:solidFill>
                  <a:srgbClr val="C00000"/>
                </a:solidFill>
              </a:rPr>
              <a:t> триггер переходит в устойчивое единичное состояние.</a:t>
            </a:r>
          </a:p>
          <a:p>
            <a:r>
              <a:rPr lang="ru-RU" sz="2100" b="1" dirty="0" smtClean="0">
                <a:solidFill>
                  <a:srgbClr val="7030A0"/>
                </a:solidFill>
              </a:rPr>
              <a:t>2.При подаче сигнала на вход </a:t>
            </a:r>
            <a:r>
              <a:rPr lang="en-US" sz="2100" b="1" dirty="0" smtClean="0">
                <a:solidFill>
                  <a:srgbClr val="7030A0"/>
                </a:solidFill>
              </a:rPr>
              <a:t>R </a:t>
            </a:r>
            <a:r>
              <a:rPr lang="ru-RU" sz="2100" b="1" dirty="0" smtClean="0">
                <a:solidFill>
                  <a:srgbClr val="7030A0"/>
                </a:solidFill>
              </a:rPr>
              <a:t>триггер сбрасывается в нулевое состояние.</a:t>
            </a:r>
          </a:p>
          <a:p>
            <a:r>
              <a:rPr lang="ru-RU" sz="2100" b="1" dirty="0" smtClean="0">
                <a:solidFill>
                  <a:srgbClr val="0070C0"/>
                </a:solidFill>
              </a:rPr>
              <a:t>3. Окончание сигнала в обоих случаях приводит к тому, что </a:t>
            </a:r>
            <a:r>
              <a:rPr lang="en-US" sz="2100" b="1" dirty="0" smtClean="0">
                <a:solidFill>
                  <a:srgbClr val="0070C0"/>
                </a:solidFill>
              </a:rPr>
              <a:t>R = 0; S = 0</a:t>
            </a:r>
            <a:r>
              <a:rPr lang="ru-RU" sz="2100" b="1" dirty="0" smtClean="0">
                <a:solidFill>
                  <a:srgbClr val="0070C0"/>
                </a:solidFill>
              </a:rPr>
              <a:t>.  Такой режим часто называют режимом хранения информации.</a:t>
            </a:r>
          </a:p>
          <a:p>
            <a:r>
              <a:rPr lang="ru-RU" sz="2100" b="1" dirty="0" smtClean="0">
                <a:solidFill>
                  <a:srgbClr val="0070C0"/>
                </a:solidFill>
              </a:rPr>
              <a:t>При отсутствии входных сигналов триггер сохраняет последнее занесенное в него значение сколь угодно долго.</a:t>
            </a:r>
          </a:p>
          <a:p>
            <a:r>
              <a:rPr lang="ru-RU" sz="2100" b="1" dirty="0" smtClean="0">
                <a:solidFill>
                  <a:srgbClr val="000099"/>
                </a:solidFill>
              </a:rPr>
              <a:t>4.   Режим </a:t>
            </a:r>
            <a:r>
              <a:rPr lang="en-US" sz="2100" b="1" dirty="0" smtClean="0">
                <a:solidFill>
                  <a:srgbClr val="000099"/>
                </a:solidFill>
              </a:rPr>
              <a:t>R = </a:t>
            </a:r>
            <a:r>
              <a:rPr lang="ru-RU" sz="2100" b="1" dirty="0" smtClean="0">
                <a:solidFill>
                  <a:srgbClr val="000099"/>
                </a:solidFill>
              </a:rPr>
              <a:t>1</a:t>
            </a:r>
            <a:r>
              <a:rPr lang="en-US" sz="2100" b="1" dirty="0" smtClean="0">
                <a:solidFill>
                  <a:srgbClr val="000099"/>
                </a:solidFill>
              </a:rPr>
              <a:t>; </a:t>
            </a:r>
            <a:r>
              <a:rPr lang="en-US" sz="2100" b="1" dirty="0" smtClean="0">
                <a:solidFill>
                  <a:srgbClr val="000099"/>
                </a:solidFill>
              </a:rPr>
              <a:t>S = </a:t>
            </a:r>
            <a:r>
              <a:rPr lang="ru-RU" sz="2100" b="1" dirty="0" smtClean="0">
                <a:solidFill>
                  <a:srgbClr val="000099"/>
                </a:solidFill>
              </a:rPr>
              <a:t>1 считается запрещенным, поскольку в этом случае результат непредсказуем!</a:t>
            </a:r>
            <a:endParaRPr lang="ru-RU" sz="2100" b="1" dirty="0">
              <a:solidFill>
                <a:srgbClr val="000099"/>
              </a:solidFill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143240" y="785794"/>
          <a:ext cx="5786478" cy="25717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0236"/>
                <a:gridCol w="830236"/>
                <a:gridCol w="1207617"/>
                <a:gridCol w="1056665"/>
                <a:gridCol w="1861724"/>
              </a:tblGrid>
              <a:tr h="681207">
                <a:tc>
                  <a:txBody>
                    <a:bodyPr/>
                    <a:lstStyle/>
                    <a:p>
                      <a:r>
                        <a:rPr lang="ru-RU" dirty="0" smtClean="0"/>
                        <a:t>Вход</a:t>
                      </a:r>
                      <a:r>
                        <a:rPr lang="en-US" dirty="0" smtClean="0"/>
                        <a:t> S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Вход</a:t>
                      </a:r>
                      <a:r>
                        <a:rPr lang="en-US" dirty="0" smtClean="0"/>
                        <a:t> R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r>
                        <a:rPr lang="en-US" dirty="0" smtClean="0"/>
                        <a:t> Q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r>
                        <a:rPr lang="en-US" dirty="0" smtClean="0"/>
                        <a:t> ¬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Q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Режим триггера</a:t>
                      </a:r>
                      <a:endParaRPr lang="ru-RU" b="1" dirty="0"/>
                    </a:p>
                  </a:txBody>
                  <a:tcPr/>
                </a:tc>
              </a:tr>
              <a:tr h="40311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1</a:t>
                      </a:r>
                      <a:endParaRPr lang="ru-RU" b="1" dirty="0"/>
                    </a:p>
                  </a:txBody>
                  <a:tcPr/>
                </a:tc>
              </a:tr>
              <a:tr h="403118"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0</a:t>
                      </a:r>
                      <a:endParaRPr lang="ru-RU" b="1" dirty="0"/>
                    </a:p>
                  </a:txBody>
                  <a:tcPr/>
                </a:tc>
              </a:tr>
              <a:tr h="681207"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Последние значения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Хранение информации</a:t>
                      </a:r>
                      <a:endParaRPr lang="ru-RU" b="1" dirty="0"/>
                    </a:p>
                  </a:txBody>
                  <a:tcPr/>
                </a:tc>
              </a:tr>
              <a:tr h="40311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Запрещено!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/>
          <a:lstStyle/>
          <a:p>
            <a:r>
              <a:rPr lang="ru-RU" b="1" dirty="0" smtClean="0"/>
              <a:t>Так как триггер может хранить только 1 бит информации, то несколько триггеров объединяют вместе.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Полученное устройство называют РЕГИСТРОМ.</a:t>
            </a:r>
          </a:p>
          <a:p>
            <a:r>
              <a:rPr lang="ru-RU" b="1" dirty="0" smtClean="0"/>
              <a:t>В регистре может быть 8, 16, 32 или 64 триггера.</a:t>
            </a:r>
          </a:p>
          <a:p>
            <a:r>
              <a:rPr lang="ru-RU" b="1" dirty="0" smtClean="0"/>
              <a:t>Регистры содержатся во всех вычислительных узлах компьютера – начиная с центрального процессора, памяти и заканчивая периферийными устройствами, и позволяют также обрабатывать информацию.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Знать назначение сумматора и триггера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Знать область использования сумматора и триггера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/>
              <a:t>Преобразуйте логическое выражение, описывающее работу полусумматора, рассмотренную на уроке, и постройте альтернативную логическую схему.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6600"/>
                </a:solidFill>
              </a:rPr>
              <a:t>Постановка задач:</a:t>
            </a:r>
            <a:endParaRPr lang="ru-RU" sz="6000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490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6699"/>
                </a:solidFill>
              </a:rPr>
              <a:t>Как компьютер выполняет арифметические действия? Как устроен его «ум»?</a:t>
            </a:r>
          </a:p>
          <a:p>
            <a:r>
              <a:rPr lang="ru-RU" sz="4400" b="1" dirty="0" smtClean="0">
                <a:solidFill>
                  <a:srgbClr val="006699"/>
                </a:solidFill>
              </a:rPr>
              <a:t>Как компьютер запоминает информацию? Какова «память» компьютера</a:t>
            </a:r>
            <a:r>
              <a:rPr lang="ru-RU" sz="4800" b="1" dirty="0" smtClean="0">
                <a:solidFill>
                  <a:srgbClr val="006699"/>
                </a:solidFill>
              </a:rPr>
              <a:t>?</a:t>
            </a:r>
            <a:endParaRPr lang="ru-RU" sz="4800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ПОЛУСУММАТОР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/>
          <a:lstStyle/>
          <a:p>
            <a:r>
              <a:rPr lang="ru-RU" b="1" dirty="0" smtClean="0"/>
              <a:t>И в двоичной системе счисления и в алгебре логики информация представлена в виде двоичных кодов.</a:t>
            </a:r>
          </a:p>
          <a:p>
            <a:r>
              <a:rPr lang="ru-RU" b="1" dirty="0" smtClean="0"/>
              <a:t>Для того, чтобы максимально упростить работу компьютера, все математические операции сводятся к сложению.</a:t>
            </a:r>
          </a:p>
          <a:p>
            <a:r>
              <a:rPr lang="ru-RU" b="1" dirty="0" smtClean="0"/>
              <a:t>Таблица сложения двоичных чисел: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4714884"/>
          <a:ext cx="385765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14876" y="4714884"/>
          <a:ext cx="3857652" cy="18288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964413"/>
                <a:gridCol w="964413"/>
                <a:gridCol w="964413"/>
                <a:gridCol w="964413"/>
              </a:tblGrid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143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Светлана\Pictures\Animated\J009566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428868"/>
            <a:ext cx="495300" cy="600075"/>
          </a:xfrm>
          <a:prstGeom prst="rect">
            <a:avLst/>
          </a:prstGeom>
          <a:noFill/>
        </p:spPr>
      </p:pic>
      <p:pic>
        <p:nvPicPr>
          <p:cNvPr id="1027" name="Picture 3" descr="C:\Users\Светлана\Pictures\Animated\J009566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4929190" y="2428868"/>
            <a:ext cx="428627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ПОЛУСУММАТОР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/>
          <a:lstStyle/>
          <a:p>
            <a:r>
              <a:rPr lang="ru-RU" b="1" dirty="0" smtClean="0"/>
              <a:t>Столбец </a:t>
            </a:r>
            <a:r>
              <a:rPr lang="en-US" b="1" dirty="0" smtClean="0"/>
              <a:t>P</a:t>
            </a:r>
            <a:r>
              <a:rPr lang="ru-RU" b="1" dirty="0" smtClean="0"/>
              <a:t> – аналогичен таблице истинности конъюнкции.</a:t>
            </a:r>
            <a:endParaRPr lang="en-US" b="1" dirty="0" smtClean="0"/>
          </a:p>
          <a:p>
            <a:r>
              <a:rPr lang="ru-RU" b="1" dirty="0" smtClean="0"/>
              <a:t>Столбец </a:t>
            </a:r>
            <a:r>
              <a:rPr lang="en-US" b="1" dirty="0" smtClean="0"/>
              <a:t>S</a:t>
            </a:r>
            <a:r>
              <a:rPr lang="ru-RU" b="1" dirty="0" smtClean="0"/>
              <a:t> – аналогичен таблице истинности дизъюнкции, за исключением случая, когда на выходы подаются две единицы.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Логическое выражение, по которому можно определить сумму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ru-RU" b="1" dirty="0" smtClean="0">
                <a:solidFill>
                  <a:srgbClr val="FF0000"/>
                </a:solidFill>
              </a:rPr>
              <a:t>, записывается следующим образом:</a:t>
            </a:r>
          </a:p>
          <a:p>
            <a:r>
              <a:rPr lang="en-US" sz="5400" b="1" dirty="0" smtClean="0"/>
              <a:t>S = (A v B) &amp; ¬(A &amp; B)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ПОЛУСУММАТОР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143536"/>
          </a:xfrm>
        </p:spPr>
        <p:txBody>
          <a:bodyPr/>
          <a:lstStyle/>
          <a:p>
            <a:r>
              <a:rPr lang="ru-RU" dirty="0" smtClean="0"/>
              <a:t>Построим к этому логическому выражению логическую схему: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1285852" y="2500306"/>
            <a:ext cx="6500858" cy="1940968"/>
            <a:chOff x="428596" y="2500306"/>
            <a:chExt cx="6500858" cy="19409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785918" y="2643182"/>
              <a:ext cx="642942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85918" y="3714752"/>
              <a:ext cx="642942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57554" y="3214686"/>
              <a:ext cx="642942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72066" y="3714752"/>
              <a:ext cx="642942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928662" y="2786058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928662" y="3143248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892943" y="3321843"/>
              <a:ext cx="107157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28596" y="350043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428728" y="3857628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142976" y="4214818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428860" y="2786058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2536017" y="3036091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2786050" y="3286124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2428860" y="4214818"/>
              <a:ext cx="2643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4000496" y="3786190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5715008" y="4214818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28596" y="2500306"/>
              <a:ext cx="3571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8596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28794" y="2786058"/>
              <a:ext cx="3571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&amp;</a:t>
              </a:r>
              <a:endParaRPr lang="ru-RU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28794" y="3857628"/>
              <a:ext cx="3571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0430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¬</a:t>
              </a:r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14942" y="385762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&amp;</a:t>
              </a:r>
              <a:endParaRPr lang="ru-RU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72264" y="407194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57224" y="4500570"/>
            <a:ext cx="735811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Полученная нами схема выполняет сложение двоичных одноразрядных чисел и называется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полусумматором</a:t>
            </a:r>
            <a:r>
              <a:rPr lang="ru-RU" sz="2000" b="1" dirty="0" smtClean="0">
                <a:solidFill>
                  <a:srgbClr val="C00000"/>
                </a:solidFill>
              </a:rPr>
              <a:t>, так как не учитывает перенос из младшего разряда в старший (выход Р)</a:t>
            </a:r>
          </a:p>
          <a:p>
            <a:endParaRPr lang="ru-RU" dirty="0" smtClean="0"/>
          </a:p>
          <a:p>
            <a:r>
              <a:rPr lang="ru-RU" b="1" dirty="0" smtClean="0"/>
              <a:t>Для учета переноса из младшего разряда необходимы два полусумматора.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СУММАТОР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/>
          <a:lstStyle/>
          <a:p>
            <a:r>
              <a:rPr lang="ru-RU" dirty="0" smtClean="0"/>
              <a:t>Более «умным» является устройство, которое при сложении учитывает перенос из младшего разряда. </a:t>
            </a:r>
            <a:r>
              <a:rPr lang="ru-RU" b="1" dirty="0" smtClean="0"/>
              <a:t>Называется оно полный одноразрядный сумматор.</a:t>
            </a:r>
          </a:p>
          <a:p>
            <a:r>
              <a:rPr lang="ru-RU" b="1" u="sng" dirty="0" smtClean="0">
                <a:solidFill>
                  <a:srgbClr val="C00000"/>
                </a:solidFill>
              </a:rPr>
              <a:t>Сумматор</a:t>
            </a:r>
            <a:r>
              <a:rPr lang="ru-RU" b="1" dirty="0" smtClean="0">
                <a:solidFill>
                  <a:srgbClr val="C00000"/>
                </a:solidFill>
              </a:rPr>
              <a:t> – это логическая электронная схема, выполняющая сложение двоичных чисел.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Сумматор является главной частью процессора.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Рассмотрим принцип работы одноразрядного двоичного сумматора: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Одноразрядный сумматор должен иметь </a:t>
            </a:r>
            <a:r>
              <a:rPr lang="ru-RU" b="1" u="sng" dirty="0" smtClean="0">
                <a:solidFill>
                  <a:srgbClr val="7030A0"/>
                </a:solidFill>
              </a:rPr>
              <a:t>три входа: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А, В – слагаемые; Р₀ - перенос из предыдущего разряда.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u="sng" dirty="0" smtClean="0">
                <a:solidFill>
                  <a:srgbClr val="002060"/>
                </a:solidFill>
              </a:rPr>
              <a:t>выходы: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S –</a:t>
            </a:r>
            <a:r>
              <a:rPr lang="ru-RU" b="1" dirty="0" smtClean="0">
                <a:solidFill>
                  <a:srgbClr val="002060"/>
                </a:solidFill>
              </a:rPr>
              <a:t> сумма, Р – перенос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6600"/>
                </a:solidFill>
              </a:rPr>
              <a:t>Нарисуем одноразрядный сумматор в виде функционального узла: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57356" y="5286388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857356" y="607220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857356" y="5286388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928794" y="6000768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000232" y="4572008"/>
            <a:ext cx="4286280" cy="2083844"/>
            <a:chOff x="2000232" y="4572008"/>
            <a:chExt cx="4286280" cy="208384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428992" y="4572008"/>
              <a:ext cx="1500198" cy="1857388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2428860" y="4786322"/>
              <a:ext cx="1000132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2428860" y="5500702"/>
              <a:ext cx="1000132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428860" y="6215082"/>
              <a:ext cx="1000132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4929190" y="4857760"/>
              <a:ext cx="1000132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4" idx="3"/>
            </p:cNvCxnSpPr>
            <p:nvPr/>
          </p:nvCxnSpPr>
          <p:spPr>
            <a:xfrm>
              <a:off x="4929190" y="5500702"/>
              <a:ext cx="500066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5400000">
              <a:off x="4857752" y="6072206"/>
              <a:ext cx="1143008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071934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Σ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29322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43570" y="62865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00232" y="5286388"/>
              <a:ext cx="357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00232" y="4572008"/>
              <a:ext cx="428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00232" y="6000768"/>
              <a:ext cx="428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P₀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Многоразрядный сумматор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378621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Но процессор, как правило складывает многоразрядные двоичные числа.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Для того, чтобы вычислить сумму </a:t>
            </a:r>
            <a:r>
              <a:rPr lang="en-US" b="1" dirty="0" smtClean="0">
                <a:solidFill>
                  <a:srgbClr val="006600"/>
                </a:solidFill>
              </a:rPr>
              <a:t>n-</a:t>
            </a:r>
            <a:r>
              <a:rPr lang="ru-RU" b="1" dirty="0" smtClean="0">
                <a:solidFill>
                  <a:srgbClr val="006600"/>
                </a:solidFill>
              </a:rPr>
              <a:t>разрядных двоичных чисел, необходимо использовать </a:t>
            </a:r>
            <a:r>
              <a:rPr lang="ru-RU" sz="3200" b="1" u="sng" dirty="0" smtClean="0">
                <a:solidFill>
                  <a:srgbClr val="C00000"/>
                </a:solidFill>
              </a:rPr>
              <a:t>многоразрядный сумматор</a:t>
            </a:r>
            <a:r>
              <a:rPr lang="ru-RU" b="1" dirty="0" smtClean="0">
                <a:solidFill>
                  <a:srgbClr val="C00000"/>
                </a:solidFill>
              </a:rPr>
              <a:t>, в котором на каждый разряд ставится одноразрядный сумматор и выход-перенос сумматора младшего разряда подключается к входу сумматора старшего разряда.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214950"/>
            <a:ext cx="900119" cy="12734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1459" y="5361892"/>
            <a:ext cx="600079" cy="10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459" y="5851697"/>
            <a:ext cx="600079" cy="10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459" y="6341502"/>
            <a:ext cx="600079" cy="10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00232" y="6286520"/>
            <a:ext cx="300040" cy="10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000721" y="6571785"/>
            <a:ext cx="571481" cy="95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57303" y="5704755"/>
            <a:ext cx="214314" cy="253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5984" y="6286520"/>
            <a:ext cx="38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S₀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704754"/>
            <a:ext cx="42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B₀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5214950"/>
            <a:ext cx="47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A₀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194560"/>
            <a:ext cx="47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P₀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48121" y="5214950"/>
            <a:ext cx="950125" cy="12734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414704" y="5361892"/>
            <a:ext cx="633417" cy="10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428992" y="5715016"/>
            <a:ext cx="633417" cy="10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00232" y="6072206"/>
            <a:ext cx="2062177" cy="10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998247" y="5410872"/>
            <a:ext cx="633417" cy="10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00628" y="6286520"/>
            <a:ext cx="316708" cy="10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000640" y="6572260"/>
            <a:ext cx="5714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55318" y="5704755"/>
            <a:ext cx="226220" cy="253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631664" y="5214950"/>
            <a:ext cx="226220" cy="253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6286520"/>
            <a:ext cx="40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S₁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928926" y="5572140"/>
            <a:ext cx="44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B₁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928926" y="5214950"/>
            <a:ext cx="48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A₁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928926" y="6072206"/>
            <a:ext cx="41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P₁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191393" y="5214950"/>
            <a:ext cx="875116" cy="126573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6572264" y="5357826"/>
            <a:ext cx="583410" cy="114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572264" y="5715016"/>
            <a:ext cx="583410" cy="114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00628" y="6072206"/>
            <a:ext cx="2155046" cy="114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072462" y="5429264"/>
            <a:ext cx="583410" cy="114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3" idx="3"/>
          </p:cNvCxnSpPr>
          <p:nvPr/>
        </p:nvCxnSpPr>
        <p:spPr>
          <a:xfrm flipV="1">
            <a:off x="8066509" y="5813239"/>
            <a:ext cx="291705" cy="345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7946778" y="6223641"/>
            <a:ext cx="822873" cy="92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566443" y="5657807"/>
            <a:ext cx="208361" cy="265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649919" y="5143512"/>
            <a:ext cx="494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Р₃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8483230" y="6377821"/>
            <a:ext cx="44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S₂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6143636" y="5500702"/>
            <a:ext cx="42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B₂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6143636" y="5143512"/>
            <a:ext cx="464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A₂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6143636" y="6143644"/>
            <a:ext cx="464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ТРИГГЕР </a:t>
            </a:r>
            <a:r>
              <a:rPr lang="ru-RU" dirty="0" smtClean="0"/>
              <a:t>(</a:t>
            </a:r>
            <a:r>
              <a:rPr lang="en-US" dirty="0" smtClean="0"/>
              <a:t>trigger - </a:t>
            </a:r>
            <a:r>
              <a:rPr lang="ru-RU" dirty="0" smtClean="0"/>
              <a:t>защелка)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2714644"/>
          </a:xfrm>
        </p:spPr>
        <p:txBody>
          <a:bodyPr/>
          <a:lstStyle/>
          <a:p>
            <a:r>
              <a:rPr lang="ru-RU" dirty="0" smtClean="0"/>
              <a:t>Триггер – это устройство, позволяющее запоминать, хранить и считывать информацию.</a:t>
            </a:r>
          </a:p>
          <a:p>
            <a:r>
              <a:rPr lang="ru-RU" dirty="0" smtClean="0"/>
              <a:t>Каждый триггер хранит 1 бит информации, то есть он может находиться в одном из двух устойчивых состояний – логический «0» или логическая «1» </a:t>
            </a:r>
            <a:endParaRPr lang="ru-RU" dirty="0" smtClean="0"/>
          </a:p>
          <a:p>
            <a:r>
              <a:rPr lang="ru-RU" dirty="0" smtClean="0"/>
              <a:t>Логическая схема триггера: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1643042" y="4357694"/>
            <a:ext cx="5572164" cy="2155282"/>
            <a:chOff x="1142976" y="4357694"/>
            <a:chExt cx="5572164" cy="215528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00298" y="442913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500562" y="442913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00298" y="585789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500562" y="5857892"/>
              <a:ext cx="857256" cy="6429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571604" y="4572008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571604" y="6357958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3357554" y="6286520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3357554" y="4572008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357818" y="4714884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5357818" y="6215082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2285984" y="500063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2285984" y="592933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2178827" y="5107793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2179621" y="5821379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2285984" y="5072074"/>
              <a:ext cx="357190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285984" y="5214950"/>
              <a:ext cx="357190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5679289" y="4893479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679289" y="6036487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142976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42976" y="614364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786050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86050" y="600076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86314" y="457200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¬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86314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¬</a:t>
              </a:r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86512" y="457200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6357950" y="4572008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357950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745</Words>
  <Application>Microsoft Office PowerPoint</Application>
  <PresentationFormat>Экран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Тема урока:</vt:lpstr>
      <vt:lpstr>Постановка задач:</vt:lpstr>
      <vt:lpstr>ПОЛУСУММАТОР</vt:lpstr>
      <vt:lpstr>ПОЛУСУММАТОР</vt:lpstr>
      <vt:lpstr>ПОЛУСУММАТОР</vt:lpstr>
      <vt:lpstr>СУММАТОР</vt:lpstr>
      <vt:lpstr>Принцип работы</vt:lpstr>
      <vt:lpstr>Многоразрядный сумматор</vt:lpstr>
      <vt:lpstr>ТРИГГЕР (trigger - защелка)</vt:lpstr>
      <vt:lpstr>Принцип работы</vt:lpstr>
      <vt:lpstr>Принцип работы</vt:lpstr>
      <vt:lpstr>РЕГИСТР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Светлана</dc:creator>
  <cp:lastModifiedBy>Светлана</cp:lastModifiedBy>
  <cp:revision>15</cp:revision>
  <dcterms:created xsi:type="dcterms:W3CDTF">2008-04-23T16:32:58Z</dcterms:created>
  <dcterms:modified xsi:type="dcterms:W3CDTF">2008-05-03T11:20:12Z</dcterms:modified>
</cp:coreProperties>
</file>