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72" r:id="rId13"/>
    <p:sldId id="273" r:id="rId14"/>
    <p:sldId id="278" r:id="rId15"/>
    <p:sldId id="274" r:id="rId16"/>
    <p:sldId id="275" r:id="rId17"/>
    <p:sldId id="280" r:id="rId18"/>
    <p:sldId id="276" r:id="rId19"/>
    <p:sldId id="277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962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94" d="100"/>
          <a:sy n="94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4C9BE-D3C8-49F2-9EA3-65B1CE28F65B}" type="doc">
      <dgm:prSet loTypeId="urn:microsoft.com/office/officeart/2005/8/layout/h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5BF9ECB-100C-4332-A17A-69FB16E7FDD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Дворцовые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BEF36E8-C6E7-445F-8484-474A2A0BB035}" type="parTrans" cxnId="{FB49F057-DE04-4D71-99D3-96C07C531793}">
      <dgm:prSet/>
      <dgm:spPr/>
      <dgm:t>
        <a:bodyPr/>
        <a:lstStyle/>
        <a:p>
          <a:endParaRPr lang="ru-RU"/>
        </a:p>
      </dgm:t>
    </dgm:pt>
    <dgm:pt modelId="{AB147B23-AA2B-4B44-93D3-606C2115702E}" type="sibTrans" cxnId="{FB49F057-DE04-4D71-99D3-96C07C531793}">
      <dgm:prSet/>
      <dgm:spPr/>
      <dgm:t>
        <a:bodyPr/>
        <a:lstStyle/>
        <a:p>
          <a:endParaRPr lang="ru-RU"/>
        </a:p>
      </dgm:t>
    </dgm:pt>
    <dgm:pt modelId="{48534437-1D52-4C59-84E2-648C6934F616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Большая казна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592057B-3348-4060-8574-5978D7A951D7}" type="parTrans" cxnId="{940A0775-2193-4126-90F6-E73ED888A616}">
      <dgm:prSet/>
      <dgm:spPr/>
      <dgm:t>
        <a:bodyPr/>
        <a:lstStyle/>
        <a:p>
          <a:endParaRPr lang="ru-RU"/>
        </a:p>
      </dgm:t>
    </dgm:pt>
    <dgm:pt modelId="{BDC092E4-A25D-4C47-977C-26A8E6294307}" type="sibTrans" cxnId="{940A0775-2193-4126-90F6-E73ED888A616}">
      <dgm:prSet/>
      <dgm:spPr/>
      <dgm:t>
        <a:bodyPr/>
        <a:lstStyle/>
        <a:p>
          <a:endParaRPr lang="ru-RU"/>
        </a:p>
      </dgm:t>
    </dgm:pt>
    <dgm:pt modelId="{E92B40BC-0CF5-4007-93FF-B1D7FCC4AB45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Большой дворец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FA281B7-1286-400B-AA6A-F969528704EE}" type="parTrans" cxnId="{CB140791-43A1-43E6-B26C-E940B99A9B65}">
      <dgm:prSet/>
      <dgm:spPr/>
      <dgm:t>
        <a:bodyPr/>
        <a:lstStyle/>
        <a:p>
          <a:endParaRPr lang="ru-RU"/>
        </a:p>
      </dgm:t>
    </dgm:pt>
    <dgm:pt modelId="{5DF76E32-8F68-49EC-90CF-1ACC0256D260}" type="sibTrans" cxnId="{CB140791-43A1-43E6-B26C-E940B99A9B65}">
      <dgm:prSet/>
      <dgm:spPr/>
      <dgm:t>
        <a:bodyPr/>
        <a:lstStyle/>
        <a:p>
          <a:endParaRPr lang="ru-RU"/>
        </a:p>
      </dgm:t>
    </dgm:pt>
    <dgm:pt modelId="{6FF24950-3198-47B9-938B-B4023D9D62A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Отраслевые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E96AD47-C112-44BF-A185-9D82AAC027C1}" type="parTrans" cxnId="{FF796D2A-7D29-4F6B-B363-438BB38D93F2}">
      <dgm:prSet/>
      <dgm:spPr/>
      <dgm:t>
        <a:bodyPr/>
        <a:lstStyle/>
        <a:p>
          <a:endParaRPr lang="ru-RU"/>
        </a:p>
      </dgm:t>
    </dgm:pt>
    <dgm:pt modelId="{EBA89FBD-7AAC-483D-87B4-AEF75AFD0F47}" type="sibTrans" cxnId="{FF796D2A-7D29-4F6B-B363-438BB38D93F2}">
      <dgm:prSet/>
      <dgm:spPr/>
      <dgm:t>
        <a:bodyPr/>
        <a:lstStyle/>
        <a:p>
          <a:endParaRPr lang="ru-RU"/>
        </a:p>
      </dgm:t>
    </dgm:pt>
    <dgm:pt modelId="{EAB7D9C2-73AD-4660-A81C-058781ACF8A8}">
      <dgm:prSet phldrT="[Текст]" custT="1"/>
      <dgm:spPr/>
      <dgm:t>
        <a:bodyPr/>
        <a:lstStyle/>
        <a:p>
          <a:r>
            <a:rPr lang="ru-RU" sz="1400" b="1" dirty="0" smtClean="0"/>
            <a:t>Посольский</a:t>
          </a:r>
          <a:endParaRPr lang="ru-RU" sz="1400" b="1" dirty="0"/>
        </a:p>
      </dgm:t>
    </dgm:pt>
    <dgm:pt modelId="{CE197F8C-D2B0-49D9-81B3-01B2C3278A63}" type="parTrans" cxnId="{DB614D87-2066-4FD9-B19A-2FD17E3AD057}">
      <dgm:prSet/>
      <dgm:spPr/>
      <dgm:t>
        <a:bodyPr/>
        <a:lstStyle/>
        <a:p>
          <a:endParaRPr lang="ru-RU"/>
        </a:p>
      </dgm:t>
    </dgm:pt>
    <dgm:pt modelId="{4527244D-953A-4F1E-AB95-75B104198486}" type="sibTrans" cxnId="{DB614D87-2066-4FD9-B19A-2FD17E3AD057}">
      <dgm:prSet/>
      <dgm:spPr/>
      <dgm:t>
        <a:bodyPr/>
        <a:lstStyle/>
        <a:p>
          <a:endParaRPr lang="ru-RU"/>
        </a:p>
      </dgm:t>
    </dgm:pt>
    <dgm:pt modelId="{A8088098-3214-4BAE-AC1E-A7185FE77CED}">
      <dgm:prSet phldrT="[Текст]" custT="1"/>
      <dgm:spPr/>
      <dgm:t>
        <a:bodyPr/>
        <a:lstStyle/>
        <a:p>
          <a:r>
            <a:rPr lang="ru-RU" sz="1400" b="1" dirty="0" smtClean="0"/>
            <a:t>Разрядный</a:t>
          </a:r>
          <a:endParaRPr lang="ru-RU" sz="1400" b="1" dirty="0"/>
        </a:p>
      </dgm:t>
    </dgm:pt>
    <dgm:pt modelId="{A75ACB7B-F8EC-4500-A899-1D5C6DD37EF7}" type="parTrans" cxnId="{8224057E-C557-4FB6-9734-A2E09ADF6BFD}">
      <dgm:prSet/>
      <dgm:spPr/>
      <dgm:t>
        <a:bodyPr/>
        <a:lstStyle/>
        <a:p>
          <a:endParaRPr lang="ru-RU"/>
        </a:p>
      </dgm:t>
    </dgm:pt>
    <dgm:pt modelId="{CE7A2B53-FB22-49BD-B118-BE5A9DD98E00}" type="sibTrans" cxnId="{8224057E-C557-4FB6-9734-A2E09ADF6BFD}">
      <dgm:prSet/>
      <dgm:spPr/>
      <dgm:t>
        <a:bodyPr/>
        <a:lstStyle/>
        <a:p>
          <a:endParaRPr lang="ru-RU"/>
        </a:p>
      </dgm:t>
    </dgm:pt>
    <dgm:pt modelId="{C183E7CA-2969-4658-8DDB-7E48DD2560C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Территориальные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9BD1DEE-C187-4E67-BEFC-ED5C9F9756B4}" type="parTrans" cxnId="{A39AEDB3-4FC8-4302-8424-E2CF9BCA2DE8}">
      <dgm:prSet/>
      <dgm:spPr/>
      <dgm:t>
        <a:bodyPr/>
        <a:lstStyle/>
        <a:p>
          <a:endParaRPr lang="ru-RU"/>
        </a:p>
      </dgm:t>
    </dgm:pt>
    <dgm:pt modelId="{1CCF0943-5C31-4607-9C24-34402FB6A20C}" type="sibTrans" cxnId="{A39AEDB3-4FC8-4302-8424-E2CF9BCA2DE8}">
      <dgm:prSet/>
      <dgm:spPr/>
      <dgm:t>
        <a:bodyPr/>
        <a:lstStyle/>
        <a:p>
          <a:endParaRPr lang="ru-RU"/>
        </a:p>
      </dgm:t>
    </dgm:pt>
    <dgm:pt modelId="{C64722B2-9A00-4489-8191-67EF1B62EE70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Казанский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5CD104E-B2A9-4CE4-8DF9-B366487D5318}" type="parTrans" cxnId="{7D13E355-9208-4813-95A2-55CB9B8AD16C}">
      <dgm:prSet/>
      <dgm:spPr/>
      <dgm:t>
        <a:bodyPr/>
        <a:lstStyle/>
        <a:p>
          <a:endParaRPr lang="ru-RU"/>
        </a:p>
      </dgm:t>
    </dgm:pt>
    <dgm:pt modelId="{D29BDC82-5A86-413B-88D3-9A9620838C79}" type="sibTrans" cxnId="{7D13E355-9208-4813-95A2-55CB9B8AD16C}">
      <dgm:prSet/>
      <dgm:spPr/>
      <dgm:t>
        <a:bodyPr/>
        <a:lstStyle/>
        <a:p>
          <a:endParaRPr lang="ru-RU"/>
        </a:p>
      </dgm:t>
    </dgm:pt>
    <dgm:pt modelId="{22B29889-7FEC-426B-A0A0-38FD123217F3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Сибирский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67D68B61-4927-4C2A-9AB4-C7636D12B6BD}" type="parTrans" cxnId="{37F68537-846A-46D7-8A31-883C6B6E874B}">
      <dgm:prSet/>
      <dgm:spPr/>
      <dgm:t>
        <a:bodyPr/>
        <a:lstStyle/>
        <a:p>
          <a:endParaRPr lang="ru-RU"/>
        </a:p>
      </dgm:t>
    </dgm:pt>
    <dgm:pt modelId="{C0E00F4A-0A07-4319-B14C-AF567ADFACFD}" type="sibTrans" cxnId="{37F68537-846A-46D7-8A31-883C6B6E874B}">
      <dgm:prSet/>
      <dgm:spPr/>
      <dgm:t>
        <a:bodyPr/>
        <a:lstStyle/>
        <a:p>
          <a:endParaRPr lang="ru-RU"/>
        </a:p>
      </dgm:t>
    </dgm:pt>
    <dgm:pt modelId="{FB586768-52C1-4280-80F4-EA9B6C7F6941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Сокольничий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E03B392-BDCD-4940-9B33-3CB51CA7FA9C}" type="parTrans" cxnId="{1E639AC7-B71C-4589-93E8-E4DB6D8F1606}">
      <dgm:prSet/>
      <dgm:spPr/>
      <dgm:t>
        <a:bodyPr/>
        <a:lstStyle/>
        <a:p>
          <a:endParaRPr lang="ru-RU"/>
        </a:p>
      </dgm:t>
    </dgm:pt>
    <dgm:pt modelId="{47F51C61-EE86-4468-BC54-B8318B6D32B1}" type="sibTrans" cxnId="{1E639AC7-B71C-4589-93E8-E4DB6D8F1606}">
      <dgm:prSet/>
      <dgm:spPr/>
      <dgm:t>
        <a:bodyPr/>
        <a:lstStyle/>
        <a:p>
          <a:endParaRPr lang="ru-RU"/>
        </a:p>
      </dgm:t>
    </dgm:pt>
    <dgm:pt modelId="{B6F1CFA2-EC4D-4671-AE54-28DD4B6C5592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Постельничий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D5A0C05-3D25-4D1C-A2FD-D3CAD2C1B9DA}" type="parTrans" cxnId="{EBDE0B97-0C57-4C28-94F8-0765F859D19E}">
      <dgm:prSet/>
      <dgm:spPr/>
      <dgm:t>
        <a:bodyPr/>
        <a:lstStyle/>
        <a:p>
          <a:endParaRPr lang="ru-RU"/>
        </a:p>
      </dgm:t>
    </dgm:pt>
    <dgm:pt modelId="{0BC63403-08E3-4988-809C-F9A76FE25EE1}" type="sibTrans" cxnId="{EBDE0B97-0C57-4C28-94F8-0765F859D19E}">
      <dgm:prSet/>
      <dgm:spPr/>
      <dgm:t>
        <a:bodyPr/>
        <a:lstStyle/>
        <a:p>
          <a:endParaRPr lang="ru-RU"/>
        </a:p>
      </dgm:t>
    </dgm:pt>
    <dgm:pt modelId="{2BF1CB0E-8582-493A-9E2A-A5DA32B8DC12}">
      <dgm:prSet phldrT="[Текст]" custT="1"/>
      <dgm:spPr/>
      <dgm:t>
        <a:bodyPr/>
        <a:lstStyle/>
        <a:p>
          <a:r>
            <a:rPr lang="ru-RU" sz="1400" b="1" dirty="0" smtClean="0"/>
            <a:t>Поместный</a:t>
          </a:r>
          <a:endParaRPr lang="ru-RU" sz="1400" b="1" dirty="0"/>
        </a:p>
      </dgm:t>
    </dgm:pt>
    <dgm:pt modelId="{943C98EE-5FE6-47FF-9D63-1D66810556CC}" type="parTrans" cxnId="{2A8A75C9-C0D6-4679-919F-E4A7F84DDD83}">
      <dgm:prSet/>
      <dgm:spPr/>
      <dgm:t>
        <a:bodyPr/>
        <a:lstStyle/>
        <a:p>
          <a:endParaRPr lang="ru-RU"/>
        </a:p>
      </dgm:t>
    </dgm:pt>
    <dgm:pt modelId="{926B99AB-4AD9-40F1-9911-FAF8F1CBAD69}" type="sibTrans" cxnId="{2A8A75C9-C0D6-4679-919F-E4A7F84DDD83}">
      <dgm:prSet/>
      <dgm:spPr/>
      <dgm:t>
        <a:bodyPr/>
        <a:lstStyle/>
        <a:p>
          <a:endParaRPr lang="ru-RU"/>
        </a:p>
      </dgm:t>
    </dgm:pt>
    <dgm:pt modelId="{F88FB14D-4EF2-427C-A3C7-C14C29C606FB}">
      <dgm:prSet phldrT="[Текст]" custT="1"/>
      <dgm:spPr/>
      <dgm:t>
        <a:bodyPr/>
        <a:lstStyle/>
        <a:p>
          <a:r>
            <a:rPr lang="ru-RU" sz="1400" b="1" dirty="0" smtClean="0"/>
            <a:t>Стрелецкий</a:t>
          </a:r>
          <a:endParaRPr lang="ru-RU" sz="1400" b="1" dirty="0"/>
        </a:p>
      </dgm:t>
    </dgm:pt>
    <dgm:pt modelId="{35D347A4-57BA-426E-800A-1C8A17CB2AB6}" type="parTrans" cxnId="{3594C94E-6FD3-42C9-A5DA-A54181DB04F1}">
      <dgm:prSet/>
      <dgm:spPr/>
      <dgm:t>
        <a:bodyPr/>
        <a:lstStyle/>
        <a:p>
          <a:endParaRPr lang="ru-RU"/>
        </a:p>
      </dgm:t>
    </dgm:pt>
    <dgm:pt modelId="{93501FAB-A225-4797-B01E-919DA8C7ED05}" type="sibTrans" cxnId="{3594C94E-6FD3-42C9-A5DA-A54181DB04F1}">
      <dgm:prSet/>
      <dgm:spPr/>
      <dgm:t>
        <a:bodyPr/>
        <a:lstStyle/>
        <a:p>
          <a:endParaRPr lang="ru-RU"/>
        </a:p>
      </dgm:t>
    </dgm:pt>
    <dgm:pt modelId="{58B11BEC-2D4C-4BBE-969D-FADB17BA6894}">
      <dgm:prSet phldrT="[Текст]" custT="1"/>
      <dgm:spPr/>
      <dgm:t>
        <a:bodyPr/>
        <a:lstStyle/>
        <a:p>
          <a:r>
            <a:rPr lang="ru-RU" sz="1400" b="1" dirty="0" smtClean="0"/>
            <a:t>Пушкарский</a:t>
          </a:r>
          <a:endParaRPr lang="ru-RU" sz="1400" b="1" dirty="0"/>
        </a:p>
      </dgm:t>
    </dgm:pt>
    <dgm:pt modelId="{B17110CF-4A5D-4824-B935-678105F5417C}" type="parTrans" cxnId="{96E0EBBE-1F1D-4898-96EE-BF340D5F3176}">
      <dgm:prSet/>
      <dgm:spPr/>
      <dgm:t>
        <a:bodyPr/>
        <a:lstStyle/>
        <a:p>
          <a:endParaRPr lang="ru-RU"/>
        </a:p>
      </dgm:t>
    </dgm:pt>
    <dgm:pt modelId="{EFA1D809-1CCD-4940-A783-34B4D4B7D0D9}" type="sibTrans" cxnId="{96E0EBBE-1F1D-4898-96EE-BF340D5F3176}">
      <dgm:prSet/>
      <dgm:spPr/>
      <dgm:t>
        <a:bodyPr/>
        <a:lstStyle/>
        <a:p>
          <a:endParaRPr lang="ru-RU"/>
        </a:p>
      </dgm:t>
    </dgm:pt>
    <dgm:pt modelId="{434AE021-D937-4505-A594-C4B8226923DD}">
      <dgm:prSet phldrT="[Текст]" custT="1"/>
      <dgm:spPr/>
      <dgm:t>
        <a:bodyPr/>
        <a:lstStyle/>
        <a:p>
          <a:r>
            <a:rPr lang="ru-RU" sz="1400" b="1" dirty="0" smtClean="0"/>
            <a:t>Разбойный</a:t>
          </a:r>
          <a:endParaRPr lang="ru-RU" sz="1400" b="1" dirty="0"/>
        </a:p>
      </dgm:t>
    </dgm:pt>
    <dgm:pt modelId="{7FCB2309-267B-446C-A100-ED183C46A198}" type="parTrans" cxnId="{97485C64-05F4-4F28-B0BD-38AD007BCD1A}">
      <dgm:prSet/>
      <dgm:spPr/>
      <dgm:t>
        <a:bodyPr/>
        <a:lstStyle/>
        <a:p>
          <a:endParaRPr lang="ru-RU"/>
        </a:p>
      </dgm:t>
    </dgm:pt>
    <dgm:pt modelId="{F934594D-FB5F-4D8F-AE4A-4223811740D6}" type="sibTrans" cxnId="{97485C64-05F4-4F28-B0BD-38AD007BCD1A}">
      <dgm:prSet/>
      <dgm:spPr/>
      <dgm:t>
        <a:bodyPr/>
        <a:lstStyle/>
        <a:p>
          <a:endParaRPr lang="ru-RU"/>
        </a:p>
      </dgm:t>
    </dgm:pt>
    <dgm:pt modelId="{D2DDE3AB-8B26-4EDB-8D17-7B9CF6A7393F}">
      <dgm:prSet phldrT="[Текст]" custT="1"/>
      <dgm:spPr/>
      <dgm:t>
        <a:bodyPr/>
        <a:lstStyle/>
        <a:p>
          <a:r>
            <a:rPr lang="ru-RU" sz="1400" b="1" dirty="0" smtClean="0"/>
            <a:t>Челобитный</a:t>
          </a:r>
          <a:endParaRPr lang="ru-RU" sz="1400" b="1" dirty="0"/>
        </a:p>
      </dgm:t>
    </dgm:pt>
    <dgm:pt modelId="{5E78AA8A-3CE8-48A0-9DE4-AB9C0E3D80F8}" type="parTrans" cxnId="{2376A91A-F66A-42FA-BF8C-D4149D1C9722}">
      <dgm:prSet/>
      <dgm:spPr/>
      <dgm:t>
        <a:bodyPr/>
        <a:lstStyle/>
        <a:p>
          <a:endParaRPr lang="ru-RU"/>
        </a:p>
      </dgm:t>
    </dgm:pt>
    <dgm:pt modelId="{6F0F8792-F5C7-49EC-8405-E2411D5C4F9F}" type="sibTrans" cxnId="{2376A91A-F66A-42FA-BF8C-D4149D1C9722}">
      <dgm:prSet/>
      <dgm:spPr/>
      <dgm:t>
        <a:bodyPr/>
        <a:lstStyle/>
        <a:p>
          <a:endParaRPr lang="ru-RU"/>
        </a:p>
      </dgm:t>
    </dgm:pt>
    <dgm:pt modelId="{0D360493-78A0-4C85-80B3-DC3025C7435F}" type="pres">
      <dgm:prSet presAssocID="{87A4C9BE-D3C8-49F2-9EA3-65B1CE28F6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CB3CBA-4F3C-4C00-9583-8DF907456945}" type="pres">
      <dgm:prSet presAssocID="{35BF9ECB-100C-4332-A17A-69FB16E7FDDD}" presName="composite" presStyleCnt="0"/>
      <dgm:spPr/>
    </dgm:pt>
    <dgm:pt modelId="{C02EAF6B-C9B6-429A-8608-E7462AF5EED5}" type="pres">
      <dgm:prSet presAssocID="{35BF9ECB-100C-4332-A17A-69FB16E7FDD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4B363-27B0-4E16-A79C-83743B28FC75}" type="pres">
      <dgm:prSet presAssocID="{35BF9ECB-100C-4332-A17A-69FB16E7FDD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9577D-6AF1-415D-A8AA-D71A5C2D3D55}" type="pres">
      <dgm:prSet presAssocID="{AB147B23-AA2B-4B44-93D3-606C2115702E}" presName="space" presStyleCnt="0"/>
      <dgm:spPr/>
    </dgm:pt>
    <dgm:pt modelId="{711568C7-D8DF-4533-8864-FE292633A72F}" type="pres">
      <dgm:prSet presAssocID="{6FF24950-3198-47B9-938B-B4023D9D62A6}" presName="composite" presStyleCnt="0"/>
      <dgm:spPr/>
    </dgm:pt>
    <dgm:pt modelId="{A7E487D8-4110-4E3B-B887-1E774F31D1AB}" type="pres">
      <dgm:prSet presAssocID="{6FF24950-3198-47B9-938B-B4023D9D62A6}" presName="parTx" presStyleLbl="alignNode1" presStyleIdx="1" presStyleCnt="3" custLinFactNeighborX="-142" custLinFactNeighborY="-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CA6FA-92C4-4596-8BBB-DD45D2ACECE6}" type="pres">
      <dgm:prSet presAssocID="{6FF24950-3198-47B9-938B-B4023D9D62A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30CEF-67E1-4CBE-A7B3-C46E2AD9FB68}" type="pres">
      <dgm:prSet presAssocID="{EBA89FBD-7AAC-483D-87B4-AEF75AFD0F47}" presName="space" presStyleCnt="0"/>
      <dgm:spPr/>
    </dgm:pt>
    <dgm:pt modelId="{24BBBF2F-079B-4971-9438-EF59958BA042}" type="pres">
      <dgm:prSet presAssocID="{C183E7CA-2969-4658-8DDB-7E48DD2560C3}" presName="composite" presStyleCnt="0"/>
      <dgm:spPr/>
    </dgm:pt>
    <dgm:pt modelId="{A0599F82-C9D0-43A1-8462-C14EFA7C36F4}" type="pres">
      <dgm:prSet presAssocID="{C183E7CA-2969-4658-8DDB-7E48DD2560C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AEC56-EC61-4433-ABE9-777525099458}" type="pres">
      <dgm:prSet presAssocID="{C183E7CA-2969-4658-8DDB-7E48DD2560C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87B1CD-C62F-4EEB-88B1-939806C154C0}" type="presOf" srcId="{35BF9ECB-100C-4332-A17A-69FB16E7FDDD}" destId="{C02EAF6B-C9B6-429A-8608-E7462AF5EED5}" srcOrd="0" destOrd="0" presId="urn:microsoft.com/office/officeart/2005/8/layout/hList1"/>
    <dgm:cxn modelId="{8224057E-C557-4FB6-9734-A2E09ADF6BFD}" srcId="{6FF24950-3198-47B9-938B-B4023D9D62A6}" destId="{A8088098-3214-4BAE-AC1E-A7185FE77CED}" srcOrd="1" destOrd="0" parTransId="{A75ACB7B-F8EC-4500-A899-1D5C6DD37EF7}" sibTransId="{CE7A2B53-FB22-49BD-B118-BE5A9DD98E00}"/>
    <dgm:cxn modelId="{D82CA1B6-81D3-4D8A-B137-882D23410CCC}" type="presOf" srcId="{87A4C9BE-D3C8-49F2-9EA3-65B1CE28F65B}" destId="{0D360493-78A0-4C85-80B3-DC3025C7435F}" srcOrd="0" destOrd="0" presId="urn:microsoft.com/office/officeart/2005/8/layout/hList1"/>
    <dgm:cxn modelId="{C98507A5-7FC9-44E3-963F-43D713BA01FA}" type="presOf" srcId="{C183E7CA-2969-4658-8DDB-7E48DD2560C3}" destId="{A0599F82-C9D0-43A1-8462-C14EFA7C36F4}" srcOrd="0" destOrd="0" presId="urn:microsoft.com/office/officeart/2005/8/layout/hList1"/>
    <dgm:cxn modelId="{A39AEDB3-4FC8-4302-8424-E2CF9BCA2DE8}" srcId="{87A4C9BE-D3C8-49F2-9EA3-65B1CE28F65B}" destId="{C183E7CA-2969-4658-8DDB-7E48DD2560C3}" srcOrd="2" destOrd="0" parTransId="{09BD1DEE-C187-4E67-BEFC-ED5C9F9756B4}" sibTransId="{1CCF0943-5C31-4607-9C24-34402FB6A20C}"/>
    <dgm:cxn modelId="{70CD4E91-926F-4FD7-9031-1E143ABB4203}" type="presOf" srcId="{C64722B2-9A00-4489-8191-67EF1B62EE70}" destId="{90DAEC56-EC61-4433-ABE9-777525099458}" srcOrd="0" destOrd="0" presId="urn:microsoft.com/office/officeart/2005/8/layout/hList1"/>
    <dgm:cxn modelId="{41563DAC-518D-4F3C-888E-968CD9735518}" type="presOf" srcId="{A8088098-3214-4BAE-AC1E-A7185FE77CED}" destId="{955CA6FA-92C4-4596-8BBB-DD45D2ACECE6}" srcOrd="0" destOrd="1" presId="urn:microsoft.com/office/officeart/2005/8/layout/hList1"/>
    <dgm:cxn modelId="{FF796D2A-7D29-4F6B-B363-438BB38D93F2}" srcId="{87A4C9BE-D3C8-49F2-9EA3-65B1CE28F65B}" destId="{6FF24950-3198-47B9-938B-B4023D9D62A6}" srcOrd="1" destOrd="0" parTransId="{FE96AD47-C112-44BF-A185-9D82AAC027C1}" sibTransId="{EBA89FBD-7AAC-483D-87B4-AEF75AFD0F47}"/>
    <dgm:cxn modelId="{3594C94E-6FD3-42C9-A5DA-A54181DB04F1}" srcId="{6FF24950-3198-47B9-938B-B4023D9D62A6}" destId="{F88FB14D-4EF2-427C-A3C7-C14C29C606FB}" srcOrd="3" destOrd="0" parTransId="{35D347A4-57BA-426E-800A-1C8A17CB2AB6}" sibTransId="{93501FAB-A225-4797-B01E-919DA8C7ED05}"/>
    <dgm:cxn modelId="{8AEBFACE-3AC2-4252-8760-27422F700F89}" type="presOf" srcId="{434AE021-D937-4505-A594-C4B8226923DD}" destId="{955CA6FA-92C4-4596-8BBB-DD45D2ACECE6}" srcOrd="0" destOrd="5" presId="urn:microsoft.com/office/officeart/2005/8/layout/hList1"/>
    <dgm:cxn modelId="{49FE2C05-ED51-42F0-A50F-D088459C5EA2}" type="presOf" srcId="{FB586768-52C1-4280-80F4-EA9B6C7F6941}" destId="{7AE4B363-27B0-4E16-A79C-83743B28FC75}" srcOrd="0" destOrd="2" presId="urn:microsoft.com/office/officeart/2005/8/layout/hList1"/>
    <dgm:cxn modelId="{7D13E355-9208-4813-95A2-55CB9B8AD16C}" srcId="{C183E7CA-2969-4658-8DDB-7E48DD2560C3}" destId="{C64722B2-9A00-4489-8191-67EF1B62EE70}" srcOrd="0" destOrd="0" parTransId="{05CD104E-B2A9-4CE4-8DF9-B366487D5318}" sibTransId="{D29BDC82-5A86-413B-88D3-9A9620838C79}"/>
    <dgm:cxn modelId="{02CE770E-12BB-44F4-84A6-7C9AF68C78A9}" type="presOf" srcId="{F88FB14D-4EF2-427C-A3C7-C14C29C606FB}" destId="{955CA6FA-92C4-4596-8BBB-DD45D2ACECE6}" srcOrd="0" destOrd="3" presId="urn:microsoft.com/office/officeart/2005/8/layout/hList1"/>
    <dgm:cxn modelId="{B03A8FC1-8ED1-42D9-876D-771877412BB3}" type="presOf" srcId="{E92B40BC-0CF5-4007-93FF-B1D7FCC4AB45}" destId="{7AE4B363-27B0-4E16-A79C-83743B28FC75}" srcOrd="0" destOrd="1" presId="urn:microsoft.com/office/officeart/2005/8/layout/hList1"/>
    <dgm:cxn modelId="{E7C3B44F-F010-44F6-830E-BBA3AFFF3F24}" type="presOf" srcId="{EAB7D9C2-73AD-4660-A81C-058781ACF8A8}" destId="{955CA6FA-92C4-4596-8BBB-DD45D2ACECE6}" srcOrd="0" destOrd="0" presId="urn:microsoft.com/office/officeart/2005/8/layout/hList1"/>
    <dgm:cxn modelId="{37F68537-846A-46D7-8A31-883C6B6E874B}" srcId="{C183E7CA-2969-4658-8DDB-7E48DD2560C3}" destId="{22B29889-7FEC-426B-A0A0-38FD123217F3}" srcOrd="1" destOrd="0" parTransId="{67D68B61-4927-4C2A-9AB4-C7636D12B6BD}" sibTransId="{C0E00F4A-0A07-4319-B14C-AF567ADFACFD}"/>
    <dgm:cxn modelId="{76315130-0FF7-41B0-9265-7731B6CC00F4}" type="presOf" srcId="{2BF1CB0E-8582-493A-9E2A-A5DA32B8DC12}" destId="{955CA6FA-92C4-4596-8BBB-DD45D2ACECE6}" srcOrd="0" destOrd="2" presId="urn:microsoft.com/office/officeart/2005/8/layout/hList1"/>
    <dgm:cxn modelId="{2376A91A-F66A-42FA-BF8C-D4149D1C9722}" srcId="{6FF24950-3198-47B9-938B-B4023D9D62A6}" destId="{D2DDE3AB-8B26-4EDB-8D17-7B9CF6A7393F}" srcOrd="6" destOrd="0" parTransId="{5E78AA8A-3CE8-48A0-9DE4-AB9C0E3D80F8}" sibTransId="{6F0F8792-F5C7-49EC-8405-E2411D5C4F9F}"/>
    <dgm:cxn modelId="{96E0EBBE-1F1D-4898-96EE-BF340D5F3176}" srcId="{6FF24950-3198-47B9-938B-B4023D9D62A6}" destId="{58B11BEC-2D4C-4BBE-969D-FADB17BA6894}" srcOrd="4" destOrd="0" parTransId="{B17110CF-4A5D-4824-B935-678105F5417C}" sibTransId="{EFA1D809-1CCD-4940-A783-34B4D4B7D0D9}"/>
    <dgm:cxn modelId="{E34B5B5B-9588-439E-9E14-00ACB78757C0}" type="presOf" srcId="{58B11BEC-2D4C-4BBE-969D-FADB17BA6894}" destId="{955CA6FA-92C4-4596-8BBB-DD45D2ACECE6}" srcOrd="0" destOrd="4" presId="urn:microsoft.com/office/officeart/2005/8/layout/hList1"/>
    <dgm:cxn modelId="{1E639AC7-B71C-4589-93E8-E4DB6D8F1606}" srcId="{35BF9ECB-100C-4332-A17A-69FB16E7FDDD}" destId="{FB586768-52C1-4280-80F4-EA9B6C7F6941}" srcOrd="2" destOrd="0" parTransId="{0E03B392-BDCD-4940-9B33-3CB51CA7FA9C}" sibTransId="{47F51C61-EE86-4468-BC54-B8318B6D32B1}"/>
    <dgm:cxn modelId="{2A8A75C9-C0D6-4679-919F-E4A7F84DDD83}" srcId="{6FF24950-3198-47B9-938B-B4023D9D62A6}" destId="{2BF1CB0E-8582-493A-9E2A-A5DA32B8DC12}" srcOrd="2" destOrd="0" parTransId="{943C98EE-5FE6-47FF-9D63-1D66810556CC}" sibTransId="{926B99AB-4AD9-40F1-9911-FAF8F1CBAD69}"/>
    <dgm:cxn modelId="{97485C64-05F4-4F28-B0BD-38AD007BCD1A}" srcId="{6FF24950-3198-47B9-938B-B4023D9D62A6}" destId="{434AE021-D937-4505-A594-C4B8226923DD}" srcOrd="5" destOrd="0" parTransId="{7FCB2309-267B-446C-A100-ED183C46A198}" sibTransId="{F934594D-FB5F-4D8F-AE4A-4223811740D6}"/>
    <dgm:cxn modelId="{FB49F057-DE04-4D71-99D3-96C07C531793}" srcId="{87A4C9BE-D3C8-49F2-9EA3-65B1CE28F65B}" destId="{35BF9ECB-100C-4332-A17A-69FB16E7FDDD}" srcOrd="0" destOrd="0" parTransId="{4BEF36E8-C6E7-445F-8484-474A2A0BB035}" sibTransId="{AB147B23-AA2B-4B44-93D3-606C2115702E}"/>
    <dgm:cxn modelId="{C88A909A-B4C8-49C9-973A-82BA16ED14F7}" type="presOf" srcId="{D2DDE3AB-8B26-4EDB-8D17-7B9CF6A7393F}" destId="{955CA6FA-92C4-4596-8BBB-DD45D2ACECE6}" srcOrd="0" destOrd="6" presId="urn:microsoft.com/office/officeart/2005/8/layout/hList1"/>
    <dgm:cxn modelId="{395A3C52-6FFA-4D40-9D88-91CBF7314104}" type="presOf" srcId="{22B29889-7FEC-426B-A0A0-38FD123217F3}" destId="{90DAEC56-EC61-4433-ABE9-777525099458}" srcOrd="0" destOrd="1" presId="urn:microsoft.com/office/officeart/2005/8/layout/hList1"/>
    <dgm:cxn modelId="{8D409E9E-917D-4BEF-A2D3-EEBB50397E39}" type="presOf" srcId="{6FF24950-3198-47B9-938B-B4023D9D62A6}" destId="{A7E487D8-4110-4E3B-B887-1E774F31D1AB}" srcOrd="0" destOrd="0" presId="urn:microsoft.com/office/officeart/2005/8/layout/hList1"/>
    <dgm:cxn modelId="{EBDE0B97-0C57-4C28-94F8-0765F859D19E}" srcId="{35BF9ECB-100C-4332-A17A-69FB16E7FDDD}" destId="{B6F1CFA2-EC4D-4671-AE54-28DD4B6C5592}" srcOrd="3" destOrd="0" parTransId="{0D5A0C05-3D25-4D1C-A2FD-D3CAD2C1B9DA}" sibTransId="{0BC63403-08E3-4988-809C-F9A76FE25EE1}"/>
    <dgm:cxn modelId="{D3C043FA-75EF-4351-AB40-5D585145A0AD}" type="presOf" srcId="{48534437-1D52-4C59-84E2-648C6934F616}" destId="{7AE4B363-27B0-4E16-A79C-83743B28FC75}" srcOrd="0" destOrd="0" presId="urn:microsoft.com/office/officeart/2005/8/layout/hList1"/>
    <dgm:cxn modelId="{CB140791-43A1-43E6-B26C-E940B99A9B65}" srcId="{35BF9ECB-100C-4332-A17A-69FB16E7FDDD}" destId="{E92B40BC-0CF5-4007-93FF-B1D7FCC4AB45}" srcOrd="1" destOrd="0" parTransId="{BFA281B7-1286-400B-AA6A-F969528704EE}" sibTransId="{5DF76E32-8F68-49EC-90CF-1ACC0256D260}"/>
    <dgm:cxn modelId="{DB614D87-2066-4FD9-B19A-2FD17E3AD057}" srcId="{6FF24950-3198-47B9-938B-B4023D9D62A6}" destId="{EAB7D9C2-73AD-4660-A81C-058781ACF8A8}" srcOrd="0" destOrd="0" parTransId="{CE197F8C-D2B0-49D9-81B3-01B2C3278A63}" sibTransId="{4527244D-953A-4F1E-AB95-75B104198486}"/>
    <dgm:cxn modelId="{61AB788D-69CA-4255-A855-B02AF24C63D2}" type="presOf" srcId="{B6F1CFA2-EC4D-4671-AE54-28DD4B6C5592}" destId="{7AE4B363-27B0-4E16-A79C-83743B28FC75}" srcOrd="0" destOrd="3" presId="urn:microsoft.com/office/officeart/2005/8/layout/hList1"/>
    <dgm:cxn modelId="{940A0775-2193-4126-90F6-E73ED888A616}" srcId="{35BF9ECB-100C-4332-A17A-69FB16E7FDDD}" destId="{48534437-1D52-4C59-84E2-648C6934F616}" srcOrd="0" destOrd="0" parTransId="{E592057B-3348-4060-8574-5978D7A951D7}" sibTransId="{BDC092E4-A25D-4C47-977C-26A8E6294307}"/>
    <dgm:cxn modelId="{DF4AEB8A-9135-4C8B-B291-F9749DD51BBA}" type="presParOf" srcId="{0D360493-78A0-4C85-80B3-DC3025C7435F}" destId="{05CB3CBA-4F3C-4C00-9583-8DF907456945}" srcOrd="0" destOrd="0" presId="urn:microsoft.com/office/officeart/2005/8/layout/hList1"/>
    <dgm:cxn modelId="{20B85BDB-4857-409E-AD80-773DA6EE5CCF}" type="presParOf" srcId="{05CB3CBA-4F3C-4C00-9583-8DF907456945}" destId="{C02EAF6B-C9B6-429A-8608-E7462AF5EED5}" srcOrd="0" destOrd="0" presId="urn:microsoft.com/office/officeart/2005/8/layout/hList1"/>
    <dgm:cxn modelId="{52B40817-487B-446F-B703-01921E04B99A}" type="presParOf" srcId="{05CB3CBA-4F3C-4C00-9583-8DF907456945}" destId="{7AE4B363-27B0-4E16-A79C-83743B28FC75}" srcOrd="1" destOrd="0" presId="urn:microsoft.com/office/officeart/2005/8/layout/hList1"/>
    <dgm:cxn modelId="{CF2FAA6D-B9D1-4C9F-A497-F02BDA2BD018}" type="presParOf" srcId="{0D360493-78A0-4C85-80B3-DC3025C7435F}" destId="{4609577D-6AF1-415D-A8AA-D71A5C2D3D55}" srcOrd="1" destOrd="0" presId="urn:microsoft.com/office/officeart/2005/8/layout/hList1"/>
    <dgm:cxn modelId="{8DAE4F37-BEB4-4738-9322-A291DB890AE5}" type="presParOf" srcId="{0D360493-78A0-4C85-80B3-DC3025C7435F}" destId="{711568C7-D8DF-4533-8864-FE292633A72F}" srcOrd="2" destOrd="0" presId="urn:microsoft.com/office/officeart/2005/8/layout/hList1"/>
    <dgm:cxn modelId="{13AD93CA-3D0B-4164-A5B3-375BDEF945A4}" type="presParOf" srcId="{711568C7-D8DF-4533-8864-FE292633A72F}" destId="{A7E487D8-4110-4E3B-B887-1E774F31D1AB}" srcOrd="0" destOrd="0" presId="urn:microsoft.com/office/officeart/2005/8/layout/hList1"/>
    <dgm:cxn modelId="{9EAF928D-E00D-482F-ADAF-C9BFC78CF991}" type="presParOf" srcId="{711568C7-D8DF-4533-8864-FE292633A72F}" destId="{955CA6FA-92C4-4596-8BBB-DD45D2ACECE6}" srcOrd="1" destOrd="0" presId="urn:microsoft.com/office/officeart/2005/8/layout/hList1"/>
    <dgm:cxn modelId="{45F14E8A-930E-47FD-B743-E768C57C3946}" type="presParOf" srcId="{0D360493-78A0-4C85-80B3-DC3025C7435F}" destId="{A1F30CEF-67E1-4CBE-A7B3-C46E2AD9FB68}" srcOrd="3" destOrd="0" presId="urn:microsoft.com/office/officeart/2005/8/layout/hList1"/>
    <dgm:cxn modelId="{A445D269-59DA-4E76-B474-66E83D239927}" type="presParOf" srcId="{0D360493-78A0-4C85-80B3-DC3025C7435F}" destId="{24BBBF2F-079B-4971-9438-EF59958BA042}" srcOrd="4" destOrd="0" presId="urn:microsoft.com/office/officeart/2005/8/layout/hList1"/>
    <dgm:cxn modelId="{AA1A624B-62E9-43F5-B229-84984DFE1479}" type="presParOf" srcId="{24BBBF2F-079B-4971-9438-EF59958BA042}" destId="{A0599F82-C9D0-43A1-8462-C14EFA7C36F4}" srcOrd="0" destOrd="0" presId="urn:microsoft.com/office/officeart/2005/8/layout/hList1"/>
    <dgm:cxn modelId="{22060949-7B7E-42AC-B648-8BD470849037}" type="presParOf" srcId="{24BBBF2F-079B-4971-9438-EF59958BA042}" destId="{90DAEC56-EC61-4433-ABE9-7775250994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2EAF6B-C9B6-429A-8608-E7462AF5EED5}">
      <dsp:nvSpPr>
        <dsp:cNvPr id="0" name=""/>
        <dsp:cNvSpPr/>
      </dsp:nvSpPr>
      <dsp:spPr>
        <a:xfrm>
          <a:off x="2571" y="515298"/>
          <a:ext cx="2507456" cy="5472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Дворцовые</a:t>
          </a:r>
          <a:endParaRPr lang="ru-RU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71" y="515298"/>
        <a:ext cx="2507456" cy="547200"/>
      </dsp:txXfrm>
    </dsp:sp>
    <dsp:sp modelId="{7AE4B363-27B0-4E16-A79C-83743B28FC75}">
      <dsp:nvSpPr>
        <dsp:cNvPr id="0" name=""/>
        <dsp:cNvSpPr/>
      </dsp:nvSpPr>
      <dsp:spPr>
        <a:xfrm>
          <a:off x="2571" y="1062498"/>
          <a:ext cx="2507456" cy="177978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Большая казна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Большой дворец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Сокольничий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Постельничий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571" y="1062498"/>
        <a:ext cx="2507456" cy="1779789"/>
      </dsp:txXfrm>
    </dsp:sp>
    <dsp:sp modelId="{A7E487D8-4110-4E3B-B887-1E774F31D1AB}">
      <dsp:nvSpPr>
        <dsp:cNvPr id="0" name=""/>
        <dsp:cNvSpPr/>
      </dsp:nvSpPr>
      <dsp:spPr>
        <a:xfrm>
          <a:off x="2857511" y="513366"/>
          <a:ext cx="2507456" cy="5472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Отраслевые</a:t>
          </a:r>
          <a:endParaRPr lang="ru-RU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57511" y="513366"/>
        <a:ext cx="2507456" cy="547200"/>
      </dsp:txXfrm>
    </dsp:sp>
    <dsp:sp modelId="{955CA6FA-92C4-4596-8BBB-DD45D2ACECE6}">
      <dsp:nvSpPr>
        <dsp:cNvPr id="0" name=""/>
        <dsp:cNvSpPr/>
      </dsp:nvSpPr>
      <dsp:spPr>
        <a:xfrm>
          <a:off x="2861071" y="1062498"/>
          <a:ext cx="2507456" cy="177978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Посольский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Разрядный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Поместный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Стрелецкий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Пушкарский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Разбойный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Челобитный</a:t>
          </a:r>
          <a:endParaRPr lang="ru-RU" sz="1400" b="1" kern="1200" dirty="0"/>
        </a:p>
      </dsp:txBody>
      <dsp:txXfrm>
        <a:off x="2861071" y="1062498"/>
        <a:ext cx="2507456" cy="1779789"/>
      </dsp:txXfrm>
    </dsp:sp>
    <dsp:sp modelId="{A0599F82-C9D0-43A1-8462-C14EFA7C36F4}">
      <dsp:nvSpPr>
        <dsp:cNvPr id="0" name=""/>
        <dsp:cNvSpPr/>
      </dsp:nvSpPr>
      <dsp:spPr>
        <a:xfrm>
          <a:off x="5719571" y="515298"/>
          <a:ext cx="2507456" cy="5472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</a:schemeClr>
              <a:schemeClr val="accent2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Территориальные</a:t>
          </a:r>
          <a:endParaRPr lang="ru-RU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719571" y="515298"/>
        <a:ext cx="2507456" cy="547200"/>
      </dsp:txXfrm>
    </dsp:sp>
    <dsp:sp modelId="{90DAEC56-EC61-4433-ABE9-777525099458}">
      <dsp:nvSpPr>
        <dsp:cNvPr id="0" name=""/>
        <dsp:cNvSpPr/>
      </dsp:nvSpPr>
      <dsp:spPr>
        <a:xfrm>
          <a:off x="5719571" y="1062498"/>
          <a:ext cx="2507456" cy="177978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Казанский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Сибирский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719571" y="1062498"/>
        <a:ext cx="2507456" cy="1779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678189-94FA-4E87-A4CC-B927B177B8E8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144042-EA25-4380-AE80-B53AF69FA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7725-4554-41F3-83A8-33502D9353EC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5F87-23E4-4B9F-A3BF-AE468550FB82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09D4-3B31-45EB-9BF4-31320E393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EFE4-706B-4B2B-BEDE-4247E183D7B1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7253-C472-4014-9E8C-C33A680FB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713E-066F-4719-9334-E946CBB8CFCD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67EA6-DDD9-4F86-9520-FC5DC4FE6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8836-DB53-43B7-9CB2-0CF74DB41041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C188-0EC0-4263-BA80-C433348EA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E581-66F2-43B3-B692-FFE480332583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4B0D-2C03-4031-A402-86E290664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DDAC-30C6-42E3-9FCB-3CDFEAE11178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82B7-E582-4885-A1CE-3E137F4D9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F124-A095-405D-AA2F-1924A609FE7D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8D0C-0CFF-4AC1-A7AD-357DE374B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7AAE-6C53-489E-8131-BC9C6F82382E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9E62-149F-479A-B619-ADC06086E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5315-8A9E-4248-9FC2-D8526A8CD4FD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11A2-9F72-4708-AA51-02F041F17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ADEC-3132-4A30-A678-9DF8F0E0A166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F589-AF94-41BC-9631-F9D5E74EB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D59A0-6DA7-4BC6-83ED-36619048C093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673C-644E-4138-A2C2-AE6DB8964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43407D-5C5D-41AB-B20A-C0BE353CF82A}" type="datetimeFigureOut">
              <a:rPr lang="ru-RU"/>
              <a:pPr>
                <a:defRPr/>
              </a:pPr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49B1E6-6D9F-4AD5-9A56-014608BED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gorod.tomsk.ru/uploads/28460/1248672623/1244374591_untitled_20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2286000" y="571500"/>
            <a:ext cx="4786313" cy="42862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История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1142984"/>
            <a:ext cx="5654112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Georgia" pitchFamily="18" charset="0"/>
              </a:rPr>
              <a:t>Иван Грозный и </a:t>
            </a:r>
          </a:p>
          <a:p>
            <a:pPr algn="ctr">
              <a:defRPr/>
            </a:pPr>
            <a:r>
              <a:rPr lang="ru-RU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Georgia" pitchFamily="18" charset="0"/>
              </a:rPr>
              <a:t>Избранная Рада. Путь реформ</a:t>
            </a:r>
          </a:p>
        </p:txBody>
      </p:sp>
      <p:pic>
        <p:nvPicPr>
          <p:cNvPr id="2053" name="Рисунок 15" descr="http://1photos.com/wp-content/uploads/2010/04/wpid-web_vintage_watch_s12_36_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2357438"/>
            <a:ext cx="220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6" descr="Картинка 132 из 3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3730">
            <a:off x="5605463" y="2387600"/>
            <a:ext cx="1477962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Картинка 128 из 3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320397">
            <a:off x="2209800" y="2371725"/>
            <a:ext cx="173037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868362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Восстание 1547 г.</a:t>
            </a:r>
          </a:p>
        </p:txBody>
      </p:sp>
      <p:pic>
        <p:nvPicPr>
          <p:cNvPr id="11267" name="Содержимое 3" descr="Файл:Pavel Pleshanov 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143000"/>
            <a:ext cx="3294063" cy="4525963"/>
          </a:xfrm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500063" y="5786438"/>
            <a:ext cx="3000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Иван IV и протопоп Сильвестр во время большого московского пожара 24 июня 1547 года (Павел Плешанов, 1856 год)</a:t>
            </a: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3929063" y="928688"/>
            <a:ext cx="4572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/>
              <a:t>В том же,1547 году, в Москве занялся сильнейший пожар.  Свыше 1700 обгорелых трупов было найдено в городе (жителей было около 100 тыс.), и по Москве поползли слухи, будто город спалили колдовством, а виной всему — Глинские. </a:t>
            </a:r>
          </a:p>
          <a:p>
            <a:r>
              <a:rPr lang="ru-RU" sz="2200" b="1"/>
              <a:t>Началось восстание, Иван </a:t>
            </a:r>
            <a:r>
              <a:rPr lang="en-US" sz="2200" b="1"/>
              <a:t>IV </a:t>
            </a:r>
            <a:r>
              <a:rPr lang="ru-RU" sz="2200" b="1"/>
              <a:t>бежал из Москвы в село Воробьево, а дворы Глинских были сожжены и разграблены. </a:t>
            </a:r>
          </a:p>
          <a:p>
            <a:r>
              <a:rPr lang="ru-RU" sz="2200" b="1"/>
              <a:t>Едва опасность миновала, царь приказал арестовать главных заговорщиков и казнить их.</a:t>
            </a:r>
          </a:p>
          <a:p>
            <a:endParaRPr lang="ru-RU" sz="2200" b="1"/>
          </a:p>
          <a:p>
            <a:endParaRPr lang="ru-RU" b="1"/>
          </a:p>
          <a:p>
            <a:r>
              <a:rPr lang="ru-RU" b="1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/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725488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</a:rPr>
              <a:t>Избранная рада – </a:t>
            </a: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smtClean="0">
                <a:solidFill>
                  <a:srgbClr val="800000"/>
                </a:solidFill>
              </a:rPr>
              <a:t>Состав Избранной рады:</a:t>
            </a:r>
          </a:p>
          <a:p>
            <a:r>
              <a:rPr lang="ru-RU" sz="3600" b="1" smtClean="0">
                <a:solidFill>
                  <a:srgbClr val="800000"/>
                </a:solidFill>
              </a:rPr>
              <a:t> Представитель незнатных, но богатых землевладельцев  Алексей Адашев;</a:t>
            </a:r>
          </a:p>
          <a:p>
            <a:r>
              <a:rPr lang="ru-RU" sz="3600" b="1" smtClean="0">
                <a:solidFill>
                  <a:srgbClr val="800000"/>
                </a:solidFill>
              </a:rPr>
              <a:t>Князь Андрей Курбский;</a:t>
            </a:r>
          </a:p>
          <a:p>
            <a:r>
              <a:rPr lang="ru-RU" sz="3600" b="1" smtClean="0">
                <a:solidFill>
                  <a:srgbClr val="800000"/>
                </a:solidFill>
              </a:rPr>
              <a:t>Священник Сильвестр;</a:t>
            </a:r>
          </a:p>
          <a:p>
            <a:r>
              <a:rPr lang="ru-RU" sz="3600" b="1" smtClean="0">
                <a:solidFill>
                  <a:srgbClr val="800000"/>
                </a:solidFill>
              </a:rPr>
              <a:t>Дьяк Иван  Висковатый.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714375" y="1000125"/>
            <a:ext cx="7786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Это небольшой кружок близких Ивану </a:t>
            </a:r>
            <a:r>
              <a:rPr lang="en-US" sz="2400" b="1">
                <a:solidFill>
                  <a:srgbClr val="800000"/>
                </a:solidFill>
              </a:rPr>
              <a:t>IV</a:t>
            </a:r>
            <a:r>
              <a:rPr lang="ru-RU" sz="2400" b="1">
                <a:solidFill>
                  <a:srgbClr val="800000"/>
                </a:solidFill>
              </a:rPr>
              <a:t> людей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http://upload.wikimedia.org/wikipedia/commons/thumb/f/fc/1000_Adashev.jpg/180px-1000_Adashe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14438"/>
            <a:ext cx="2286000" cy="4419600"/>
          </a:xfrm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500063" y="5572125"/>
            <a:ext cx="2643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А. Ф. Адашев на Памятнике «1000-летие России» в Великом Новгороде</a:t>
            </a:r>
          </a:p>
        </p:txBody>
      </p:sp>
      <p:pic>
        <p:nvPicPr>
          <p:cNvPr id="13316" name="Рисунок 5" descr="Павел Рыженко «Князь Курбский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785938"/>
            <a:ext cx="2047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Файл:1000 Silve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1214438"/>
            <a:ext cx="22145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5857875" y="5643563"/>
            <a:ext cx="25717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Сильвестр на Памятнике «1000-летие России» в Великом Новгороде</a:t>
            </a:r>
          </a:p>
        </p:txBody>
      </p:sp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3357563" y="4857750"/>
            <a:ext cx="221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Павел Рыженко «Князь Курбский»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00042"/>
            <a:ext cx="265649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  <a:sp3d extrusionH="57150">
              <a:bevelT w="57150" h="38100" prst="artDeco"/>
            </a:sp3d>
          </a:bodyPr>
          <a:lstStyle/>
          <a:p>
            <a:pPr>
              <a:defRPr/>
            </a:pPr>
            <a:r>
              <a:rPr lang="ru-RU" sz="2800" b="1" dirty="0">
                <a:solidFill>
                  <a:srgbClr val="800000"/>
                </a:solidFill>
              </a:rPr>
              <a:t>А. Ф. Адашев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500042"/>
            <a:ext cx="2122825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800000"/>
                </a:solidFill>
              </a:rPr>
              <a:t>Сильвестр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1142984"/>
            <a:ext cx="300287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800000"/>
                </a:solidFill>
              </a:rPr>
              <a:t>Князь Курбский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8" grpId="0"/>
      <p:bldP spid="133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Реформы Ивана Грозного</a:t>
            </a:r>
            <a:b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endParaRPr lang="ru-RU" b="1" smtClean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71500" y="1428750"/>
            <a:ext cx="8229600" cy="4525963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В 1549 году был созван Земский собор (состав: высшее духовенство, московское и городовое дворянство, купцы, посадские люди, служилые люди по прибору, черносошные крестьяне), и на основании его решений было проведено ряд реформ.</a:t>
            </a:r>
          </a:p>
          <a:p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8229600" cy="4525962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Задание: заполните таблицу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88" y="2000250"/>
          <a:ext cx="6786610" cy="19288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3305"/>
                <a:gridCol w="3393305"/>
              </a:tblGrid>
              <a:tr h="10341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Реформы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Содержание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4702">
                <a:tc>
                  <a:txBody>
                    <a:bodyPr/>
                    <a:lstStyle/>
                    <a:p>
                      <a:endParaRPr lang="ru-RU"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Военная реформа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3143250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1)Запрещены местнические споры между воеводами</a:t>
            </a:r>
          </a:p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2) Создана «Избранная тысяча»(1070 дворян) в Московском уезде</a:t>
            </a:r>
          </a:p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4)Создано стрелецкое войско</a:t>
            </a:r>
          </a:p>
        </p:txBody>
      </p:sp>
      <p:pic>
        <p:nvPicPr>
          <p:cNvPr id="16388" name="Picture 4" descr="http://gorod.tomsk.ru/uploads/28460/1248672623/1244374591_untitled_20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4143375"/>
            <a:ext cx="31464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Судебная реформа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1550 г. – принят Судебник Ивана IV.</a:t>
            </a:r>
          </a:p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 Ликвидация привилегий монастырей по податям</a:t>
            </a:r>
          </a:p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Увеличен размер пожилого. </a:t>
            </a:r>
          </a:p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Введено «тягло» и единый налог «большая соха»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Церковная реформа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1551 г. – принятие Стоглава. Он оформил пантеона(список) всех русских святых; регламентировал  церковную жизнь – службы, обряды</a:t>
            </a:r>
          </a:p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введение единой системы налогов, проведение описи церковных земель</a:t>
            </a:r>
          </a:p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усиление контроля со стороны государства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Реформы центрального и местного управления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525962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1) создание приказной системы управления</a:t>
            </a:r>
          </a:p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2) Отмена кормлений (1555 г.)</a:t>
            </a:r>
          </a:p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3) губная реформа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Церковная реформа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1551 г. – принятие Стоглава. Он оформил пантеона(список) всех русских святых; регламентировал  церковную жизнь – службы, обряды</a:t>
            </a:r>
          </a:p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введение единой системы налогов, проведение описи церковных земель</a:t>
            </a:r>
          </a:p>
          <a:p>
            <a:r>
              <a:rPr lang="ru-RU" b="1" smtClean="0">
                <a:solidFill>
                  <a:srgbClr val="800000"/>
                </a:solidFill>
                <a:latin typeface="Arial" charset="0"/>
                <a:cs typeface="Arial" charset="0"/>
              </a:rPr>
              <a:t>усиление контроля со стороны государства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57250" y="500063"/>
            <a:ext cx="7515225" cy="64293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800000"/>
                </a:solidFill>
                <a:latin typeface="Arial Black" pitchFamily="34" charset="0"/>
              </a:rPr>
              <a:t>План урока: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857250" y="1285875"/>
            <a:ext cx="7715250" cy="5000625"/>
          </a:xfrm>
        </p:spPr>
        <p:txBody>
          <a:bodyPr/>
          <a:lstStyle/>
          <a:p>
            <a:r>
              <a:rPr lang="ru-RU" sz="2800" b="1" smtClean="0"/>
              <a:t>Правление Елены Глинской</a:t>
            </a:r>
          </a:p>
          <a:p>
            <a:r>
              <a:rPr lang="ru-RU" sz="2800" b="1" smtClean="0"/>
              <a:t>Боярское правление и его причины</a:t>
            </a:r>
          </a:p>
          <a:p>
            <a:r>
              <a:rPr lang="ru-RU" sz="2800" b="1" smtClean="0"/>
              <a:t>Венчание на царство. Первый «царь всея Руси»</a:t>
            </a:r>
          </a:p>
          <a:p>
            <a:r>
              <a:rPr lang="ru-RU" sz="2800" b="1" smtClean="0"/>
              <a:t>Состав и деятельность избранной Рады. Реформы и их значение:</a:t>
            </a:r>
          </a:p>
          <a:p>
            <a:pPr lvl="1"/>
            <a:r>
              <a:rPr lang="ru-RU" b="1" smtClean="0"/>
              <a:t>реформа государственного управления</a:t>
            </a:r>
          </a:p>
          <a:p>
            <a:pPr lvl="1"/>
            <a:r>
              <a:rPr lang="ru-RU" b="1" smtClean="0"/>
              <a:t>военная</a:t>
            </a:r>
          </a:p>
          <a:p>
            <a:pPr lvl="1"/>
            <a:r>
              <a:rPr lang="ru-RU" b="1" smtClean="0"/>
              <a:t>судебная</a:t>
            </a:r>
          </a:p>
          <a:p>
            <a:pPr lvl="1"/>
            <a:r>
              <a:rPr lang="ru-RU" b="1" smtClean="0"/>
              <a:t>церковная</a:t>
            </a:r>
            <a:endParaRPr lang="ru-RU" b="1" smtClean="0">
              <a:latin typeface="Arial" charset="0"/>
              <a:ea typeface="Malgun Gothic" pitchFamily="34" charset="-127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Государственной власть в России в середине ΧVI века</a:t>
            </a:r>
            <a:r>
              <a:rPr lang="ru-RU" sz="3600" b="1" i="1" smtClean="0">
                <a:solidFill>
                  <a:srgbClr val="800000"/>
                </a:solidFill>
                <a:latin typeface="Arial" charset="0"/>
                <a:cs typeface="Arial" charset="0"/>
              </a:rPr>
              <a:t>. </a:t>
            </a:r>
            <a:endParaRPr lang="ru-RU" sz="3600" b="1" smtClean="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785786" y="1928802"/>
            <a:ext cx="2643187" cy="714380"/>
            <a:chOff x="0" y="-440872"/>
            <a:chExt cx="2643187" cy="2204357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71438" y="-440872"/>
              <a:ext cx="2571749" cy="2204357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Царь (с 1547г.)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2571749" cy="1543050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0" tIns="228600" rIns="228600" bIns="2286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0"/>
            </a:p>
          </p:txBody>
        </p:sp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857250" y="2857500"/>
            <a:ext cx="2571750" cy="714375"/>
            <a:chOff x="0" y="0"/>
            <a:chExt cx="2571749" cy="220435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2571749" cy="2204357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Боярская дума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2571749" cy="1543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0" tIns="228600" rIns="228600" bIns="2286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0"/>
            </a:p>
          </p:txBody>
        </p:sp>
      </p:grpSp>
      <p:grpSp>
        <p:nvGrpSpPr>
          <p:cNvPr id="5" name="Группа 11"/>
          <p:cNvGrpSpPr>
            <a:grpSpLocks/>
          </p:cNvGrpSpPr>
          <p:nvPr/>
        </p:nvGrpSpPr>
        <p:grpSpPr bwMode="auto">
          <a:xfrm>
            <a:off x="857250" y="4071938"/>
            <a:ext cx="2571750" cy="500062"/>
            <a:chOff x="0" y="0"/>
            <a:chExt cx="2571749" cy="154305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2571749" cy="154305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Приказы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0"/>
              <a:ext cx="2571749" cy="154305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0" tIns="228600" rIns="228600" bIns="2286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0"/>
            </a:p>
          </p:txBody>
        </p:sp>
      </p:grpSp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4429125" y="1643063"/>
            <a:ext cx="4122738" cy="1928812"/>
            <a:chOff x="0" y="-362891"/>
            <a:chExt cx="2617097" cy="205841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5348" y="-362891"/>
              <a:ext cx="2571749" cy="205841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Земский собор (с 1549г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ctr">
                <a:defRPr/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Бояре, высшее духовенство, купцы, выборные от служилых  людей «по отечеству» и «по прибору», черносошные крестьяне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-338"/>
              <a:ext cx="2571748" cy="1543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0" tIns="228600" rIns="228600" bIns="2286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0"/>
            </a:p>
          </p:txBody>
        </p:sp>
      </p:grp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928688" y="5929313"/>
            <a:ext cx="2643187" cy="500062"/>
            <a:chOff x="-71438" y="0"/>
            <a:chExt cx="2643187" cy="154305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71438" y="0"/>
              <a:ext cx="2571749" cy="154305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Наместники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0"/>
              <a:ext cx="2571749" cy="154305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0" tIns="228600" rIns="228600" bIns="2286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0"/>
            </a:p>
          </p:txBody>
        </p:sp>
      </p:grpSp>
      <p:grpSp>
        <p:nvGrpSpPr>
          <p:cNvPr id="12" name="Группа 20"/>
          <p:cNvGrpSpPr>
            <a:grpSpLocks/>
          </p:cNvGrpSpPr>
          <p:nvPr/>
        </p:nvGrpSpPr>
        <p:grpSpPr bwMode="auto">
          <a:xfrm>
            <a:off x="5143500" y="6000750"/>
            <a:ext cx="3143250" cy="500063"/>
            <a:chOff x="0" y="0"/>
            <a:chExt cx="2571749" cy="154305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0"/>
              <a:ext cx="2571749" cy="154305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Земские старосты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0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0" tIns="228600" rIns="228600" bIns="2286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0"/>
            </a:p>
          </p:txBody>
        </p:sp>
      </p:grpSp>
      <p:grpSp>
        <p:nvGrpSpPr>
          <p:cNvPr id="15" name="Группа 23"/>
          <p:cNvGrpSpPr>
            <a:grpSpLocks/>
          </p:cNvGrpSpPr>
          <p:nvPr/>
        </p:nvGrpSpPr>
        <p:grpSpPr bwMode="auto">
          <a:xfrm>
            <a:off x="5143500" y="5143500"/>
            <a:ext cx="3143250" cy="500063"/>
            <a:chOff x="0" y="0"/>
            <a:chExt cx="2571749" cy="154305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0"/>
              <a:ext cx="2571749" cy="154305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ru-RU" sz="2400" b="1" dirty="0">
                  <a:latin typeface="Arial" pitchFamily="34" charset="0"/>
                  <a:cs typeface="Arial" pitchFamily="34" charset="0"/>
                </a:rPr>
                <a:t>Губные старосты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0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0" tIns="228600" rIns="228600" bIns="2286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0"/>
            </a:p>
          </p:txBody>
        </p:sp>
      </p:grpSp>
      <p:sp>
        <p:nvSpPr>
          <p:cNvPr id="38" name="Стрелка вправо 37"/>
          <p:cNvSpPr/>
          <p:nvPr/>
        </p:nvSpPr>
        <p:spPr>
          <a:xfrm>
            <a:off x="3500438" y="2071688"/>
            <a:ext cx="977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3500438" y="3071813"/>
            <a:ext cx="977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2000250" y="3643313"/>
            <a:ext cx="2857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Минус 41"/>
          <p:cNvSpPr/>
          <p:nvPr/>
        </p:nvSpPr>
        <p:spPr>
          <a:xfrm>
            <a:off x="3214688" y="6143625"/>
            <a:ext cx="2143125" cy="2857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Выгнутая влево стрелка 44"/>
          <p:cNvSpPr/>
          <p:nvPr/>
        </p:nvSpPr>
        <p:spPr>
          <a:xfrm rot="5982807">
            <a:off x="5083969" y="2291557"/>
            <a:ext cx="742950" cy="41322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Прямоугольник 9"/>
          <p:cNvSpPr>
            <a:spLocks noChangeArrowheads="1"/>
          </p:cNvSpPr>
          <p:nvPr/>
        </p:nvSpPr>
        <p:spPr bwMode="auto">
          <a:xfrm>
            <a:off x="3071813" y="564356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Заменялись в ходе </a:t>
            </a:r>
          </a:p>
          <a:p>
            <a:pPr algn="ctr"/>
            <a:r>
              <a:rPr lang="ru-RU" sz="1200" b="1"/>
              <a:t>земской реформы</a:t>
            </a:r>
            <a:r>
              <a:rPr lang="en-US" sz="1200" b="1"/>
              <a:t> XVI</a:t>
            </a:r>
            <a:r>
              <a:rPr lang="ru-RU" sz="1200" b="1"/>
              <a:t> в.</a:t>
            </a:r>
          </a:p>
        </p:txBody>
      </p:sp>
      <p:sp>
        <p:nvSpPr>
          <p:cNvPr id="47" name="Прямоугольник 9"/>
          <p:cNvSpPr>
            <a:spLocks noChangeArrowheads="1"/>
          </p:cNvSpPr>
          <p:nvPr/>
        </p:nvSpPr>
        <p:spPr bwMode="auto">
          <a:xfrm>
            <a:off x="5000625" y="45720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Подчинялись Разбойному приказу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 animBg="1"/>
      <p:bldP spid="39" grpId="0" animBg="1"/>
      <p:bldP spid="40" grpId="0" animBg="1"/>
      <p:bldP spid="42" grpId="0" animBg="1"/>
      <p:bldP spid="45" grpId="0" animBg="1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03263"/>
          </a:xfrm>
        </p:spPr>
        <p:txBody>
          <a:bodyPr/>
          <a:lstStyle/>
          <a:p>
            <a:r>
              <a:rPr lang="ru-RU" sz="40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Система приказов в  ΧVI веке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2857496"/>
          <a:ext cx="82296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643174" y="1357298"/>
            <a:ext cx="3714776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Приказы</a:t>
            </a:r>
          </a:p>
        </p:txBody>
      </p:sp>
      <p:sp>
        <p:nvSpPr>
          <p:cNvPr id="11" name="Стрелка вниз 10"/>
          <p:cNvSpPr/>
          <p:nvPr/>
        </p:nvSpPr>
        <p:spPr>
          <a:xfrm rot="2371656">
            <a:off x="2411753" y="2310917"/>
            <a:ext cx="484793" cy="110299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316974">
            <a:off x="6015998" y="2335353"/>
            <a:ext cx="484793" cy="110299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286248" y="2357430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800000"/>
                </a:solidFill>
              </a:rPr>
              <a:t>Правление Елены Глинской</a:t>
            </a:r>
            <a:br>
              <a:rPr lang="ru-RU" b="1" smtClean="0">
                <a:solidFill>
                  <a:srgbClr val="800000"/>
                </a:solidFill>
              </a:rPr>
            </a:br>
            <a:endParaRPr lang="ru-RU" b="1" smtClean="0">
              <a:solidFill>
                <a:srgbClr val="800000"/>
              </a:solidFill>
            </a:endParaRPr>
          </a:p>
        </p:txBody>
      </p:sp>
      <p:pic>
        <p:nvPicPr>
          <p:cNvPr id="4099" name="Picture 2" descr="Елена Васильевна Глин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43000"/>
            <a:ext cx="2071687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7"/>
          <p:cNvSpPr>
            <a:spLocks noChangeArrowheads="1"/>
          </p:cNvSpPr>
          <p:nvPr/>
        </p:nvSpPr>
        <p:spPr bwMode="auto">
          <a:xfrm>
            <a:off x="2500313" y="1000125"/>
            <a:ext cx="6357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Годы жизни: около 1508 – 4 апреля (13 апреля )1538</a:t>
            </a:r>
            <a:br>
              <a:rPr lang="ru-RU" b="1"/>
            </a:br>
            <a:r>
              <a:rPr lang="ru-RU" b="1"/>
              <a:t>Годы правления: 1533-1538</a:t>
            </a:r>
          </a:p>
        </p:txBody>
      </p:sp>
      <p:sp>
        <p:nvSpPr>
          <p:cNvPr id="4101" name="Прямоугольник 8"/>
          <p:cNvSpPr>
            <a:spLocks noChangeArrowheads="1"/>
          </p:cNvSpPr>
          <p:nvPr/>
        </p:nvSpPr>
        <p:spPr bwMode="auto">
          <a:xfrm>
            <a:off x="285750" y="4429125"/>
            <a:ext cx="2000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Елена Глинская</a:t>
            </a:r>
            <a:br>
              <a:rPr lang="ru-RU" sz="1200" b="1"/>
            </a:br>
            <a:r>
              <a:rPr lang="ru-RU" sz="1200" b="1"/>
              <a:t>Реконструкция по черепу, С. Никитин, 1999 г.</a:t>
            </a:r>
          </a:p>
        </p:txBody>
      </p: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571750" y="1636713"/>
            <a:ext cx="62865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/>
          </a:p>
          <a:p>
            <a:r>
              <a:rPr lang="ru-RU"/>
              <a:t>После смерти  Василия III (1533 г.) великим князем стал его сын, Иван. Но фактически власть оказалась в руках Елены Глинской – матери Ивана (ей было примерно 25 лет) В период ее правления был начат ряд реформ, направленных на укрепление великокняжеской власти. </a:t>
            </a:r>
          </a:p>
          <a:p>
            <a:pPr>
              <a:buFont typeface="Wingdings" pitchFamily="2" charset="2"/>
              <a:buChar char="Ø"/>
            </a:pPr>
            <a:r>
              <a:rPr lang="ru-RU"/>
              <a:t>Началась  реформа местного управления (которую закончил Иван IV), </a:t>
            </a:r>
          </a:p>
          <a:p>
            <a:pPr>
              <a:buFont typeface="Wingdings" pitchFamily="2" charset="2"/>
              <a:buChar char="Ø"/>
            </a:pPr>
            <a:r>
              <a:rPr lang="ru-RU"/>
              <a:t>Усилен контроль за ростом церковного землевладения, </a:t>
            </a:r>
          </a:p>
          <a:p>
            <a:pPr>
              <a:buFont typeface="Wingdings" pitchFamily="2" charset="2"/>
              <a:buChar char="Ø"/>
            </a:pPr>
            <a:r>
              <a:rPr lang="ru-RU"/>
              <a:t>введен запрет на покупку земли у служилых людей. </a:t>
            </a:r>
          </a:p>
          <a:p>
            <a:pPr>
              <a:buFont typeface="Wingdings" pitchFamily="2" charset="2"/>
              <a:buChar char="Ø"/>
            </a:pPr>
            <a:r>
              <a:rPr lang="ru-RU"/>
              <a:t>по ее приказу была сооружена Китайгородская стена, </a:t>
            </a:r>
          </a:p>
          <a:p>
            <a:pPr>
              <a:buFont typeface="Wingdings" pitchFamily="2" charset="2"/>
              <a:buChar char="Ø"/>
            </a:pPr>
            <a:r>
              <a:rPr lang="ru-RU"/>
              <a:t>заключено перемирие с Литвой (1536 г.)</a:t>
            </a:r>
          </a:p>
          <a:p>
            <a:pPr>
              <a:buFont typeface="Wingdings" pitchFamily="2" charset="2"/>
              <a:buChar char="Ø"/>
            </a:pPr>
            <a:r>
              <a:rPr lang="ru-RU"/>
              <a:t>финансовая реформа: объединены московская и новгородская денежные системы – введен единый московский рубль. Появляется новая московская монета - копейка</a:t>
            </a:r>
          </a:p>
          <a:p>
            <a:pPr>
              <a:buFont typeface="Wingdings" pitchFamily="2" charset="2"/>
              <a:buChar char="Ø"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  <p:bldP spid="4101" grpId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928938" y="0"/>
            <a:ext cx="5757862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800000"/>
                </a:solidFill>
              </a:rPr>
              <a:t>История копейки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857500" y="1071563"/>
            <a:ext cx="6043613" cy="5643562"/>
          </a:xfrm>
        </p:spPr>
        <p:txBody>
          <a:bodyPr/>
          <a:lstStyle/>
          <a:p>
            <a:r>
              <a:rPr lang="ru-RU" sz="3000" b="1" smtClean="0"/>
              <a:t>Все монеты на Руси в то время были неправильной формы. Для их чеканки использовали обрезки серебряной расплющенные проволоки. </a:t>
            </a:r>
          </a:p>
          <a:p>
            <a:r>
              <a:rPr lang="ru-RU" sz="3000" b="1" smtClean="0"/>
              <a:t>Новая деньга стала именоваться копейка, иначе копейная монета. Было мнение, что такое название монеты произошло из-за рисунка, где в руках всадник держит копье. </a:t>
            </a:r>
          </a:p>
        </p:txBody>
      </p:sp>
      <p:pic>
        <p:nvPicPr>
          <p:cNvPr id="5124" name="Рисунок 3" descr="Файл:Kopey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06176">
            <a:off x="495300" y="1539875"/>
            <a:ext cx="2362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копейка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14580">
            <a:off x="257175" y="4078288"/>
            <a:ext cx="3000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68363"/>
          </a:xfrm>
        </p:spPr>
        <p:txBody>
          <a:bodyPr/>
          <a:lstStyle/>
          <a:p>
            <a:r>
              <a:rPr lang="ru-RU" sz="3600" b="1" smtClean="0">
                <a:solidFill>
                  <a:srgbClr val="800000"/>
                </a:solidFill>
                <a:latin typeface="Arial" charset="0"/>
                <a:cs typeface="Arial" charset="0"/>
              </a:rPr>
              <a:t>Боярское правление (1538-1548)</a:t>
            </a:r>
          </a:p>
        </p:txBody>
      </p:sp>
      <p:pic>
        <p:nvPicPr>
          <p:cNvPr id="6148" name="Рисунок 6" descr="http://www.clker.com/cliparts/c/e/3/4/1197149921483170476zeimusu_Crossed_swords.svg.me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1357313"/>
            <a:ext cx="10715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/>
          <p:nvPr/>
        </p:nvGrpSpPr>
        <p:grpSpPr>
          <a:xfrm>
            <a:off x="1000100" y="1071546"/>
            <a:ext cx="2732484" cy="1639490"/>
            <a:chOff x="918421" y="1378"/>
            <a:chExt cx="2732484" cy="16394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918421" y="1378"/>
              <a:ext cx="2732484" cy="16394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918421" y="1378"/>
              <a:ext cx="2732484" cy="16394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dirty="0">
                  <a:latin typeface="Arial" pitchFamily="34" charset="0"/>
                  <a:cs typeface="Arial" pitchFamily="34" charset="0"/>
                </a:rPr>
                <a:t>Боярский род Шуйских</a:t>
              </a: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5357818" y="1071546"/>
            <a:ext cx="2928958" cy="1643074"/>
            <a:chOff x="367429" y="265305"/>
            <a:chExt cx="3001714" cy="18010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367429" y="265305"/>
              <a:ext cx="3001714" cy="180102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367429" y="265305"/>
              <a:ext cx="3001714" cy="1801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dirty="0">
                  <a:latin typeface="Arial" pitchFamily="34" charset="0"/>
                  <a:cs typeface="Arial" pitchFamily="34" charset="0"/>
                </a:rPr>
                <a:t>Боярский род Бельских</a:t>
              </a: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285852" y="3071810"/>
            <a:ext cx="6742750" cy="642942"/>
            <a:chOff x="915584" y="0"/>
            <a:chExt cx="6742750" cy="116407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915584" y="0"/>
              <a:ext cx="6742750" cy="116407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915584" y="0"/>
              <a:ext cx="6742750" cy="11640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Расправы с политическими противниками, казни, убийства</a:t>
              </a: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285852" y="4786322"/>
            <a:ext cx="6786610" cy="714380"/>
            <a:chOff x="27610" y="1914052"/>
            <a:chExt cx="8201989" cy="14079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27610" y="1914052"/>
              <a:ext cx="8201989" cy="1407916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7610" y="1914052"/>
              <a:ext cx="8201989" cy="14079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Раздача своим сторонникам земли и привилегий </a:t>
              </a: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1214414" y="5786454"/>
            <a:ext cx="6858048" cy="642942"/>
            <a:chOff x="62865" y="2850131"/>
            <a:chExt cx="8252700" cy="131481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148831" y="2850131"/>
              <a:ext cx="8166734" cy="131481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62865" y="2850131"/>
              <a:ext cx="8166734" cy="1314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Увеличение поборов с населения</a:t>
              </a:r>
            </a:p>
          </p:txBody>
        </p:sp>
      </p:grpSp>
      <p:grpSp>
        <p:nvGrpSpPr>
          <p:cNvPr id="7" name="Группа 24"/>
          <p:cNvGrpSpPr/>
          <p:nvPr/>
        </p:nvGrpSpPr>
        <p:grpSpPr>
          <a:xfrm>
            <a:off x="1285852" y="3929066"/>
            <a:ext cx="6786610" cy="597494"/>
            <a:chOff x="9635" y="3085997"/>
            <a:chExt cx="7719898" cy="12404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9635" y="3085997"/>
              <a:ext cx="7719898" cy="1240436"/>
            </a:xfrm>
            <a:prstGeom prst="rect">
              <a:avLst/>
            </a:prstGeom>
            <a:blipFill dpi="0" rotWithShape="0">
              <a:blip r:embed="rId4" cstate="print">
                <a:duotone>
                  <a:schemeClr val="accent2">
                    <a:hueOff val="0"/>
                    <a:satOff val="0"/>
                    <a:lumOff val="0"/>
                    <a:alphaOff val="0"/>
                    <a:shade val="40000"/>
                  </a:schemeClr>
                  <a:schemeClr val="accent2">
                    <a:hueOff val="0"/>
                    <a:satOff val="0"/>
                    <a:lumOff val="0"/>
                    <a:alphaOff val="0"/>
                    <a:tint val="42000"/>
                  </a:schemeClr>
                </a:duotone>
              </a:blip>
              <a:srcRect/>
              <a:tile tx="0" ty="0" sx="40000" sy="40000" flip="none" algn="tl"/>
            </a:blip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9635" y="3085997"/>
              <a:ext cx="7719898" cy="12404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Расхищение государственной казны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Вопрос: </a:t>
            </a:r>
            <a:r>
              <a:rPr lang="ru-RU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Как вы думаете, каким образом такая ситуация отразилась на экономике страны?</a:t>
            </a:r>
            <a:endParaRPr lang="ru-RU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214438" y="0"/>
            <a:ext cx="6786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800000"/>
                </a:solidFill>
              </a:rPr>
              <a:t>Венчание на царство. Первый «царь всея Руси»</a:t>
            </a:r>
          </a:p>
        </p:txBody>
      </p:sp>
      <p:pic>
        <p:nvPicPr>
          <p:cNvPr id="8195" name="Содержимое 5" descr="Картинка 29 из 57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000500"/>
            <a:ext cx="3357562" cy="2476500"/>
          </a:xfrm>
        </p:spPr>
      </p:pic>
      <p:pic>
        <p:nvPicPr>
          <p:cNvPr id="8196" name="Рисунок 6" descr="Картинка 49 из 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3143250"/>
            <a:ext cx="16430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3214688" y="1285875"/>
            <a:ext cx="47863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В 1547 г., когда Ивану было 16 лет, митрополит Макарий венчал его на царство в Успенском соборе Московского Кремля.</a:t>
            </a:r>
          </a:p>
        </p:txBody>
      </p:sp>
      <p:pic>
        <p:nvPicPr>
          <p:cNvPr id="8198" name="Рисунок 8" descr="Barmy (Armoury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4357688"/>
            <a:ext cx="21669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Прямоугольник 9"/>
          <p:cNvSpPr>
            <a:spLocks noChangeArrowheads="1"/>
          </p:cNvSpPr>
          <p:nvPr/>
        </p:nvSpPr>
        <p:spPr bwMode="auto">
          <a:xfrm>
            <a:off x="3714750" y="5929313"/>
            <a:ext cx="4643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800000"/>
                </a:solidFill>
              </a:rPr>
              <a:t>Бармы</a:t>
            </a:r>
            <a:r>
              <a:rPr lang="ru-RU" sz="1200" b="1"/>
              <a:t> – широкое оплечье с нашитыми на него изображениями религиозного характера и драгоценными камнями, надевались русскими князьями и царями при коронации и во время торжественных выходов.</a:t>
            </a:r>
          </a:p>
        </p:txBody>
      </p:sp>
      <p:pic>
        <p:nvPicPr>
          <p:cNvPr id="8200" name="Рисунок 10" descr="Файл:Dormition Cathedral, Moscow.jpg"/>
          <p:cNvPicPr>
            <a:picLocks noChangeAspect="1" noChangeArrowheads="1"/>
          </p:cNvPicPr>
          <p:nvPr/>
        </p:nvPicPr>
        <p:blipFill>
          <a:blip r:embed="rId5" cstate="print"/>
          <a:srcRect t="9804" b="17973"/>
          <a:stretch>
            <a:fillRect/>
          </a:stretch>
        </p:blipFill>
        <p:spPr bwMode="auto">
          <a:xfrm>
            <a:off x="571500" y="1357313"/>
            <a:ext cx="23574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  <p:bldP spid="8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C00000"/>
                </a:solidFill>
              </a:rPr>
              <a:t>Вопрос:</a:t>
            </a:r>
            <a:r>
              <a:rPr lang="ru-RU" sz="5400" smtClean="0"/>
              <a:t> </a:t>
            </a:r>
            <a:r>
              <a:rPr lang="ru-RU" sz="5400" b="1" i="1" smtClean="0"/>
              <a:t>До этого времени кого называли царями на Руси?</a:t>
            </a:r>
            <a:endParaRPr lang="ru-RU" sz="5400" b="1" smtClean="0"/>
          </a:p>
          <a:p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/>
              <a:t>Уравнивало Ивана IV с восточными соседями – астраханским и казанским ханами – наследниками Золотой Орды, недавними повелителями Руси и с европейскими правителями.</a:t>
            </a:r>
          </a:p>
          <a:p>
            <a:r>
              <a:rPr lang="ru-RU" sz="2800" b="1" smtClean="0"/>
              <a:t>Возвышало Ивана IV над другими князьями. Он  почитался как великий государь</a:t>
            </a:r>
          </a:p>
          <a:p>
            <a:r>
              <a:rPr lang="ru-RU" sz="2800" b="1" smtClean="0"/>
              <a:t>Имело значение для церкви: с этого момента царская власть брала на себя заботу о сохранении прав и привилегий церкви. Царь считался «помазанником божьим.</a:t>
            </a:r>
          </a:p>
          <a:p>
            <a:endParaRPr lang="ru-RU" sz="2800" b="1" smtClean="0"/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571500" y="214313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800000"/>
                </a:solidFill>
              </a:rPr>
              <a:t>Историческое значение провозглашения Ивана IV царем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651</TotalTime>
  <Words>825</Words>
  <Application>Microsoft Office PowerPoint</Application>
  <PresentationFormat>Экран (4:3)</PresentationFormat>
  <Paragraphs>120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Arial Black</vt:lpstr>
      <vt:lpstr>Malgun Gothic</vt:lpstr>
      <vt:lpstr>Wingdings</vt:lpstr>
      <vt:lpstr>Monotype Corsiva</vt:lpstr>
      <vt:lpstr>Тема Office</vt:lpstr>
      <vt:lpstr>История России</vt:lpstr>
      <vt:lpstr>План урока:</vt:lpstr>
      <vt:lpstr>Правление Елены Глинской </vt:lpstr>
      <vt:lpstr>История копейки</vt:lpstr>
      <vt:lpstr>Боярское правление (1538-1548)</vt:lpstr>
      <vt:lpstr>Слайд 6</vt:lpstr>
      <vt:lpstr>Слайд 7</vt:lpstr>
      <vt:lpstr>Слайд 8</vt:lpstr>
      <vt:lpstr>Слайд 9</vt:lpstr>
      <vt:lpstr>Восстание 1547 г.</vt:lpstr>
      <vt:lpstr>Избранная рада – </vt:lpstr>
      <vt:lpstr>Слайд 12</vt:lpstr>
      <vt:lpstr>Реформы Ивана Грозного </vt:lpstr>
      <vt:lpstr>Слайд 14</vt:lpstr>
      <vt:lpstr>Военная реформа</vt:lpstr>
      <vt:lpstr>Судебная реформа</vt:lpstr>
      <vt:lpstr>Церковная реформа</vt:lpstr>
      <vt:lpstr>Реформы центрального и местного управления</vt:lpstr>
      <vt:lpstr>Церковная реформа</vt:lpstr>
      <vt:lpstr>Государственной власть в России в середине ΧVI века. </vt:lpstr>
      <vt:lpstr>Система приказов в  ΧVI веке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марина</dc:creator>
  <cp:lastModifiedBy>Admin</cp:lastModifiedBy>
  <cp:revision>75</cp:revision>
  <dcterms:created xsi:type="dcterms:W3CDTF">2011-07-05T13:20:05Z</dcterms:created>
  <dcterms:modified xsi:type="dcterms:W3CDTF">2011-11-25T08:53:36Z</dcterms:modified>
</cp:coreProperties>
</file>