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80" r:id="rId3"/>
    <p:sldId id="264" r:id="rId4"/>
    <p:sldId id="281" r:id="rId5"/>
    <p:sldId id="265" r:id="rId6"/>
    <p:sldId id="282" r:id="rId7"/>
    <p:sldId id="266" r:id="rId8"/>
    <p:sldId id="283" r:id="rId9"/>
    <p:sldId id="284" r:id="rId10"/>
    <p:sldId id="267" r:id="rId11"/>
    <p:sldId id="268" r:id="rId12"/>
    <p:sldId id="285" r:id="rId13"/>
    <p:sldId id="294" r:id="rId14"/>
    <p:sldId id="269" r:id="rId15"/>
    <p:sldId id="270" r:id="rId16"/>
    <p:sldId id="287" r:id="rId17"/>
    <p:sldId id="273" r:id="rId18"/>
    <p:sldId id="288" r:id="rId19"/>
    <p:sldId id="274" r:id="rId20"/>
    <p:sldId id="289" r:id="rId21"/>
    <p:sldId id="272" r:id="rId22"/>
    <p:sldId id="290" r:id="rId23"/>
    <p:sldId id="275" r:id="rId24"/>
    <p:sldId id="291" r:id="rId25"/>
    <p:sldId id="279" r:id="rId26"/>
    <p:sldId id="292" r:id="rId27"/>
    <p:sldId id="277" r:id="rId28"/>
    <p:sldId id="293" r:id="rId29"/>
    <p:sldId id="27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63BCF-BEDF-413B-91B5-3A6C8A9C548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43F867-1FF7-4DB1-A3D0-2831B5C76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A03EB-25AF-4035-A854-FF04F887AA86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BFD0-1974-4A99-9A6E-76F12C260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B57F-9A5D-406A-B670-11A8E41335DD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234CC-C983-4CFB-8664-D9F85DBCC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132D6-D258-4980-AF6D-F5842073C717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0905-B06B-4C19-8895-F5A0A96FE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37FE-D760-4064-B5CA-D23237895F96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E7718-33B6-40C0-AB09-EA2460DA5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F08963-9739-4C60-9AF6-AE6E3A2B7FDE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E88CF5-6618-4F26-AC5D-D27F8D1BF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015FC-718E-41F7-A7E7-E13AB610733E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C60BC-1ED7-4D41-9BFF-B42DC3D12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FB454-843F-427A-9D73-BDD91D7690DA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618978-105D-4D4C-A9A7-F0B3809D1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972F-1601-48A7-A8E9-1E273D5C4BE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6732-43C2-49B7-B5D1-E0A5E45E2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08ED57-2C21-4954-AD39-8CCEB2B9E36E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3CC9B5-3DC6-4BCA-AFDB-89A82A60A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43BB27-D2C0-469B-8A9E-78BC84013064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9F8FEB-522D-4B94-9EA4-3DB7D2552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73738B-116D-4E2D-86DD-912AD9775798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976E0B-5E3E-4CEC-AAE1-C80FAA5CA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F9FE64A-FF27-4053-9A06-CF317BDD07B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7D19D81-7CAA-45D6-B7C5-9B40D57FE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6" r:id="rId2"/>
    <p:sldLayoutId id="2147483878" r:id="rId3"/>
    <p:sldLayoutId id="2147483875" r:id="rId4"/>
    <p:sldLayoutId id="2147483879" r:id="rId5"/>
    <p:sldLayoutId id="2147483874" r:id="rId6"/>
    <p:sldLayoutId id="2147483880" r:id="rId7"/>
    <p:sldLayoutId id="2147483881" r:id="rId8"/>
    <p:sldLayoutId id="2147483882" r:id="rId9"/>
    <p:sldLayoutId id="2147483873" r:id="rId10"/>
    <p:sldLayoutId id="2147483872" r:id="rId11"/>
    <p:sldLayoutId id="21474838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Настя\Desktop\1246604429_186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79388" y="4292600"/>
            <a:ext cx="8713787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Спирты. Польза и вред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Текстильная и кожевенная отрасли промышленности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sz="half" idx="1"/>
          </p:nvPr>
        </p:nvSpPr>
        <p:spPr>
          <a:xfrm>
            <a:off x="1000125" y="1524000"/>
            <a:ext cx="4214813" cy="51196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Глицерин: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придает тканям мягкость, эластичность</a:t>
            </a:r>
          </a:p>
          <a:p>
            <a:pPr eaLnBrk="1" hangingPunct="1"/>
            <a:r>
              <a:rPr lang="ru-RU" dirty="0" smtClean="0"/>
              <a:t>используется для дубления кож</a:t>
            </a:r>
          </a:p>
          <a:p>
            <a:pPr eaLnBrk="1" hangingPunct="1"/>
            <a:r>
              <a:rPr lang="ru-RU" dirty="0" smtClean="0"/>
              <a:t>используется  для консервирования кож</a:t>
            </a:r>
          </a:p>
          <a:p>
            <a:pPr eaLnBrk="1" hangingPunct="1"/>
            <a:r>
              <a:rPr lang="ru-RU" dirty="0" smtClean="0"/>
              <a:t>предохраняет кожи от высыхания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1428750"/>
            <a:ext cx="3929062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Производство моющих и косметических средств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sz="half" idx="1"/>
          </p:nvPr>
        </p:nvSpPr>
        <p:spPr>
          <a:xfrm>
            <a:off x="1403350" y="1773238"/>
            <a:ext cx="4422775" cy="46640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Глицерин: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усиливает моющую способность</a:t>
            </a:r>
          </a:p>
          <a:p>
            <a:pPr eaLnBrk="1" hangingPunct="1"/>
            <a:r>
              <a:rPr lang="ru-RU" smtClean="0"/>
              <a:t>придает белизну коже</a:t>
            </a:r>
          </a:p>
          <a:p>
            <a:pPr eaLnBrk="1" hangingPunct="1"/>
            <a:r>
              <a:rPr lang="ru-RU" smtClean="0"/>
              <a:t>смягчает кожу</a:t>
            </a:r>
          </a:p>
        </p:txBody>
      </p:sp>
      <p:pic>
        <p:nvPicPr>
          <p:cNvPr id="19459" name="Picture 2" descr="C:\Users\Настя\Desktop\So spirtom probka 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56325" y="2060575"/>
            <a:ext cx="2225675" cy="479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428625" y="142875"/>
            <a:ext cx="8229600" cy="714357"/>
          </a:xfrm>
          <a:noFill/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500" b="1" dirty="0" smtClean="0">
                <a:effectLst/>
              </a:rPr>
              <a:t>Влияние спиртного на органы человека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/>
            <a:r>
              <a:rPr lang="ru-RU" sz="1700" dirty="0" smtClean="0"/>
              <a:t> </a:t>
            </a:r>
            <a:r>
              <a:rPr lang="ru-RU" sz="2200" b="1" dirty="0" smtClean="0"/>
              <a:t>Кровь</a:t>
            </a:r>
            <a:r>
              <a:rPr lang="ru-RU" sz="1700" dirty="0" smtClean="0"/>
              <a:t>. </a:t>
            </a:r>
            <a:r>
              <a:rPr lang="ru-RU" sz="1800" dirty="0" smtClean="0"/>
              <a:t>Алкоголь угнетает продукцию тромбоцитов, а также белых и красных кровяных телец. Итог : малокровие, инфекции, кровотечения</a:t>
            </a:r>
            <a:r>
              <a:rPr lang="ru-RU" sz="1800" dirty="0" smtClean="0">
                <a:latin typeface="Arial" charset="0"/>
              </a:rPr>
              <a:t>.</a:t>
            </a:r>
          </a:p>
          <a:p>
            <a:pPr marL="273050" indent="-273050"/>
            <a:r>
              <a:rPr lang="ru-RU" sz="2200" b="1" dirty="0" smtClean="0"/>
              <a:t>Сердце</a:t>
            </a:r>
            <a:r>
              <a:rPr lang="ru-RU" sz="1700" dirty="0" smtClean="0"/>
              <a:t>. П</a:t>
            </a:r>
            <a:r>
              <a:rPr lang="ru-RU" sz="1800" dirty="0" smtClean="0"/>
              <a:t>овышение уровня холестерина в крови, стойкая гипертонию и дистрофию миокарда, дегенерация мышц. </a:t>
            </a:r>
          </a:p>
        </p:txBody>
      </p:sp>
      <p:pic>
        <p:nvPicPr>
          <p:cNvPr id="40964" name="Picture 1" descr="C:\Documents and Settings\Admin\Рабочий стол\10а\tumblr_kqd1bzYDdP1qa0kgvo1_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143248"/>
            <a:ext cx="3529012" cy="348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Рисунок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286124"/>
            <a:ext cx="4105275" cy="30718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04813"/>
            <a:ext cx="8229600" cy="4389437"/>
          </a:xfrm>
        </p:spPr>
        <p:txBody>
          <a:bodyPr/>
          <a:lstStyle/>
          <a:p>
            <a:pPr marL="273050" indent="-273050"/>
            <a:r>
              <a:rPr lang="ru-RU" sz="2600" b="1" smtClean="0"/>
              <a:t>Мозг</a:t>
            </a:r>
            <a:r>
              <a:rPr lang="ru-RU" sz="1700" smtClean="0"/>
              <a:t>. </a:t>
            </a:r>
            <a:r>
              <a:rPr lang="ru-RU" sz="2200" smtClean="0"/>
              <a:t>Алкоголь замедляет циркуляцию крови в сосудах мозга, приводя к постоянному кислородному голоданию его клеток, в результате чего наступает ослабление памяти и медленная психическая деградация. </a:t>
            </a:r>
          </a:p>
        </p:txBody>
      </p:sp>
      <p:pic>
        <p:nvPicPr>
          <p:cNvPr id="41987" name="Picture 3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16113"/>
            <a:ext cx="666115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Производство лавсана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>
          <a:xfrm>
            <a:off x="2159000" y="4286256"/>
            <a:ext cx="6985000" cy="1952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</a:t>
            </a:r>
            <a:endParaRPr lang="ru-RU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     </a:t>
            </a:r>
            <a:r>
              <a:rPr lang="ru-RU" dirty="0" smtClean="0"/>
              <a:t>Лавсан – продукт поликонденсации этиленгликоля (двухатомного спирта)</a:t>
            </a:r>
            <a:endParaRPr lang="ru-RU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   </a:t>
            </a:r>
            <a:r>
              <a:rPr lang="ru-RU" dirty="0" smtClean="0"/>
              <a:t> с терефталевой кислотой.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 rot="4069300">
            <a:off x="2235401" y="1240544"/>
            <a:ext cx="2341562" cy="4087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8001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Производство фенолоформальдегидной смолы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785938"/>
            <a:ext cx="8143875" cy="442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idx="4294967295"/>
          </p:nvPr>
        </p:nvSpPr>
        <p:spPr>
          <a:xfrm>
            <a:off x="857223" y="428625"/>
            <a:ext cx="7586689" cy="4389438"/>
          </a:xfrm>
        </p:spPr>
        <p:txBody>
          <a:bodyPr/>
          <a:lstStyle/>
          <a:p>
            <a:pPr marL="273050" indent="-273050"/>
            <a:r>
              <a:rPr lang="ru-RU" sz="2200" b="1" dirty="0" smtClean="0"/>
              <a:t>Кишечник. </a:t>
            </a:r>
            <a:r>
              <a:rPr lang="ru-RU" sz="2000" dirty="0" smtClean="0"/>
              <a:t>Постоянное воздействие алкоголя на стенку тонкого кишечника приводит к изменению структуры клеток, и они теряют способность полноценно всасывать питательные вещества и минеральные компоненты, что заканчивается истощением организма алкоголика.</a:t>
            </a:r>
          </a:p>
          <a:p>
            <a:pPr marL="273050" indent="-273050"/>
            <a:endParaRPr lang="ru-RU" sz="2000" dirty="0" smtClean="0"/>
          </a:p>
        </p:txBody>
      </p:sp>
      <p:pic>
        <p:nvPicPr>
          <p:cNvPr id="43011" name="Picture 2" descr="C:\Documents and Settings\Admin\Рабочий стол\10а\opukh-ko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428868"/>
            <a:ext cx="5462588" cy="341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Настя\Desktop\топлевные смеси этанол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484313"/>
            <a:ext cx="3500437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28728" y="428604"/>
            <a:ext cx="5572164" cy="84698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Спирт – топливо будущего</a:t>
            </a: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116013" y="1773238"/>
            <a:ext cx="3929062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Corbel" pitchFamily="34" charset="0"/>
              </a:rPr>
              <a:t>Добавление этанола к бензину повышает его октановое число, т. е. увеличивает детонационную устойчивость.</a:t>
            </a:r>
            <a:endParaRPr lang="ru-RU" sz="320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4294967295"/>
          </p:nvPr>
        </p:nvSpPr>
        <p:spPr>
          <a:xfrm>
            <a:off x="214313" y="357188"/>
            <a:ext cx="8229600" cy="4389437"/>
          </a:xfrm>
        </p:spPr>
        <p:txBody>
          <a:bodyPr/>
          <a:lstStyle/>
          <a:p>
            <a:pPr marL="273050" indent="-273050"/>
            <a:r>
              <a:rPr lang="ru-RU" sz="2200" b="1" smtClean="0"/>
              <a:t>Печень</a:t>
            </a:r>
            <a:r>
              <a:rPr lang="ru-RU" sz="1700" smtClean="0"/>
              <a:t>. </a:t>
            </a:r>
            <a:r>
              <a:rPr lang="ru-RU" sz="1800" smtClean="0"/>
              <a:t>Учитывая, что 95% всего поступающего в организм алкоголя обезвреживается в печени, ясно, что этот орган страдает от алкоголя больше всего: возникает воспалительный процесс (гепатит), а затем и рубцовое перерождение (цирроз). </a:t>
            </a:r>
          </a:p>
        </p:txBody>
      </p:sp>
      <p:pic>
        <p:nvPicPr>
          <p:cNvPr id="44035" name="Picture 2" descr="C:\Documents and Settings\Admin\Рабочий стол\10а\38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143125"/>
            <a:ext cx="352901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1143000" y="2786063"/>
            <a:ext cx="322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Печень не пьющего человека</a:t>
            </a:r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1214438" y="5357813"/>
            <a:ext cx="2927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Печень пьющего человека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Парфюмерия и косметика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916113"/>
            <a:ext cx="5099061" cy="5119687"/>
          </a:xfrm>
        </p:spPr>
        <p:txBody>
          <a:bodyPr/>
          <a:lstStyle/>
          <a:p>
            <a:pPr eaLnBrk="1" hangingPunct="1"/>
            <a:r>
              <a:rPr lang="ru-RU" dirty="0" smtClean="0"/>
              <a:t>Является универсальным растворителем различных веществ и основным компонентом духов, одеколонов, аэрозолей.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72198" y="1285875"/>
            <a:ext cx="266857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395288" y="0"/>
            <a:ext cx="8424862" cy="1143000"/>
          </a:xfrm>
          <a:noFill/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Метанол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539750" y="1052513"/>
            <a:ext cx="8229600" cy="4876817"/>
          </a:xfrm>
        </p:spPr>
        <p:txBody>
          <a:bodyPr/>
          <a:lstStyle/>
          <a:p>
            <a:pPr marL="495300" indent="-495300">
              <a:buFont typeface="Wingdings 2" pitchFamily="18" charset="2"/>
              <a:buAutoNum type="arabicPeriod"/>
            </a:pPr>
            <a:r>
              <a:rPr lang="ru-RU" sz="1800" dirty="0" smtClean="0">
                <a:latin typeface="Arial" charset="0"/>
              </a:rPr>
              <a:t>М</a:t>
            </a:r>
            <a:r>
              <a:rPr lang="ru-RU" sz="1800" dirty="0" smtClean="0"/>
              <a:t>етанол втягивает воду, что является причиной засорения систем подачи топлива в виде желеобразных ядовитых отложений.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1800" dirty="0" smtClean="0">
                <a:latin typeface="Arial" charset="0"/>
              </a:rPr>
              <a:t>М</a:t>
            </a:r>
            <a:r>
              <a:rPr lang="ru-RU" sz="1800" dirty="0" smtClean="0"/>
              <a:t>етанол, как и этанол, повышает пропускную способность пластмассовых испарений для некоторых пластмасс. Это приводит к усилению солнечной радиации.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1800" dirty="0" smtClean="0">
                <a:latin typeface="Arial" charset="0"/>
              </a:rPr>
              <a:t>М</a:t>
            </a:r>
            <a:r>
              <a:rPr lang="ru-RU" sz="1800" dirty="0" smtClean="0"/>
              <a:t>етанол может сравнительно быстро попасть в источники питьевой воды и отравить её.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1800" dirty="0" smtClean="0"/>
              <a:t>После поездки горе - водители начинают удивляться плохому самочувствию: головной боли, сухости во рту, </a:t>
            </a:r>
            <a:r>
              <a:rPr lang="ru-RU" sz="1800" dirty="0" err="1" smtClean="0"/>
              <a:t>першению</a:t>
            </a:r>
            <a:r>
              <a:rPr lang="ru-RU" sz="1800" dirty="0" smtClean="0"/>
              <a:t> в горле и рези в глазах. Причина этих недугов проста – в </a:t>
            </a:r>
            <a:r>
              <a:rPr lang="ru-RU" sz="1800" dirty="0" smtClean="0">
                <a:latin typeface="Arial" charset="0"/>
              </a:rPr>
              <a:t> «</a:t>
            </a:r>
            <a:r>
              <a:rPr lang="ru-RU" sz="1800" dirty="0" err="1" smtClean="0"/>
              <a:t>незамерзайке</a:t>
            </a:r>
            <a:r>
              <a:rPr lang="ru-RU" sz="1800" dirty="0" smtClean="0"/>
              <a:t>», который залит метанол или метиловый спирт. При движении жидкость стекает на капот и в подкапотное пространство. Оттуда её пары попадают в салон.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1800" dirty="0" smtClean="0"/>
              <a:t> Ядовитое действие метанола основано на поражении нервной и сосудистой системы. Прием внутрь 5-10 мл метанола приводит к тяжелому отравлению (одно из последствий - слепота), а 30 мл и более - к смерти. </a:t>
            </a:r>
          </a:p>
          <a:p>
            <a:pPr marL="495300" indent="-495300">
              <a:buFont typeface="Wingdings 2" pitchFamily="18" charset="2"/>
              <a:buAutoNum type="arabicPeriod"/>
            </a:pPr>
            <a:endParaRPr lang="ru-RU" sz="1800" dirty="0" smtClean="0"/>
          </a:p>
          <a:p>
            <a:pPr marL="495300" indent="-495300"/>
            <a:endParaRPr lang="ru-RU" sz="1700" dirty="0" smtClean="0"/>
          </a:p>
          <a:p>
            <a:pPr marL="495300" indent="-495300"/>
            <a:endParaRPr lang="ru-RU" dirty="0" smtClean="0"/>
          </a:p>
          <a:p>
            <a:pPr marL="495300" indent="-495300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35844" name="Picture 3" descr="C:\Documents and Settings\Admin\Рабочий стол\10а\methan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643578"/>
            <a:ext cx="2054225" cy="105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4294967295"/>
          </p:nvPr>
        </p:nvSpPr>
        <p:spPr>
          <a:xfrm>
            <a:off x="428625" y="357188"/>
            <a:ext cx="8229600" cy="4389437"/>
          </a:xfrm>
        </p:spPr>
        <p:txBody>
          <a:bodyPr/>
          <a:lstStyle/>
          <a:p>
            <a:pPr marL="273050" indent="-273050">
              <a:buNone/>
            </a:pPr>
            <a:r>
              <a:rPr lang="ru-RU" sz="2200" b="1" dirty="0" smtClean="0"/>
              <a:t>              Поджелудочная железа</a:t>
            </a:r>
            <a:endParaRPr lang="ru-RU" sz="2400" b="1" dirty="0" smtClean="0"/>
          </a:p>
          <a:p>
            <a:pPr marL="273050" indent="-273050"/>
            <a:r>
              <a:rPr lang="ru-RU" sz="2400" dirty="0" smtClean="0"/>
              <a:t>Больные, страдающие алкоголизмом, в 10 раз больше подвержены вероятности заболеть диабетом, чем непьющие: алкоголь разрушает поджелудочную железу. </a:t>
            </a:r>
          </a:p>
        </p:txBody>
      </p:sp>
      <p:pic>
        <p:nvPicPr>
          <p:cNvPr id="45059" name="Picture 2" descr="C:\Documents and Settings\Admin\Рабочий стол\10а\906847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571744"/>
            <a:ext cx="4762500" cy="398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Химическая промышленность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sz="half" idx="1"/>
          </p:nvPr>
        </p:nvSpPr>
        <p:spPr>
          <a:xfrm>
            <a:off x="1071563" y="1524000"/>
            <a:ext cx="4143375" cy="4976813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Является компонентом антифриза и стеклоомывателей</a:t>
            </a:r>
          </a:p>
          <a:p>
            <a:pPr eaLnBrk="1" hangingPunct="1"/>
            <a:r>
              <a:rPr lang="ru-RU" sz="2400" dirty="0" err="1" smtClean="0"/>
              <a:t>Раствор,содержащий</a:t>
            </a:r>
            <a:r>
              <a:rPr lang="ru-RU" sz="2400" dirty="0" smtClean="0"/>
              <a:t> 25% этиленгликоля замерзает при -12С,а 55%-при -40С.</a:t>
            </a:r>
          </a:p>
          <a:p>
            <a:pPr eaLnBrk="1" hangingPunct="1"/>
            <a:r>
              <a:rPr lang="ru-RU" sz="2400" dirty="0" smtClean="0"/>
              <a:t>Служит сырьём для получения ацетальдегида, </a:t>
            </a:r>
            <a:r>
              <a:rPr lang="ru-RU" sz="2400" dirty="0" err="1" smtClean="0"/>
              <a:t>диэтилового</a:t>
            </a:r>
            <a:r>
              <a:rPr lang="ru-RU" sz="2400" dirty="0" smtClean="0"/>
              <a:t> эфира,  уксусной кислоты, хлороформа, этилацетата, этилена.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92750" y="1571625"/>
            <a:ext cx="3240088" cy="4594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idx="4294967295"/>
          </p:nvPr>
        </p:nvSpPr>
        <p:spPr>
          <a:xfrm>
            <a:off x="285750" y="428625"/>
            <a:ext cx="8229600" cy="4389438"/>
          </a:xfrm>
        </p:spPr>
        <p:txBody>
          <a:bodyPr/>
          <a:lstStyle/>
          <a:p>
            <a:pPr marL="273050" indent="-273050"/>
            <a:r>
              <a:rPr lang="ru-RU" sz="2600" b="1" dirty="0" smtClean="0"/>
              <a:t>Кожа.</a:t>
            </a:r>
            <a:r>
              <a:rPr lang="ru-RU" sz="1800" dirty="0" smtClean="0"/>
              <a:t> </a:t>
            </a:r>
            <a:r>
              <a:rPr lang="ru-RU" sz="2400" dirty="0" smtClean="0"/>
              <a:t>Пьющий человек почти всегда выглядит старше своих лет: его кожа очень скоро теряет свою эластичность и стареет раньше времени. </a:t>
            </a:r>
          </a:p>
          <a:p>
            <a:pPr marL="273050" indent="-273050"/>
            <a:r>
              <a:rPr lang="ru-RU" sz="2400" b="1" dirty="0" smtClean="0"/>
              <a:t>Желудок. </a:t>
            </a:r>
            <a:r>
              <a:rPr lang="ru-RU" sz="2400" dirty="0" smtClean="0"/>
              <a:t>Алкоголь подавляет продукцию муцина, выполняющего защитную функцию по отношению к слизистой желудка, что приводит к возникновению язвенной болезни.</a:t>
            </a:r>
          </a:p>
          <a:p>
            <a:pPr marL="273050" indent="-273050"/>
            <a:endParaRPr lang="ru-RU" dirty="0" smtClean="0"/>
          </a:p>
        </p:txBody>
      </p:sp>
      <p:pic>
        <p:nvPicPr>
          <p:cNvPr id="46083" name="Picture 2" descr="C:\Documents and Settings\Admin\Рабочий стол\10а\1237750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143250"/>
            <a:ext cx="38004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 descr="C:\Documents and Settings\Admin\Рабочий стол\10а\40aa8a0151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143250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1857375" y="6215063"/>
            <a:ext cx="145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Рак желудка</a:t>
            </a:r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6215063" y="6286500"/>
            <a:ext cx="1141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Рак кожи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428625"/>
            <a:ext cx="82153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Медицинская промышленность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5602" name="Picture 3" descr="C:\Users\Настя\Desktop\f_167351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63" y="1571625"/>
            <a:ext cx="2425700" cy="350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8"/>
          <p:cNvSpPr>
            <a:spLocks noChangeArrowheads="1"/>
          </p:cNvSpPr>
          <p:nvPr/>
        </p:nvSpPr>
        <p:spPr bwMode="auto">
          <a:xfrm>
            <a:off x="1071563" y="1714500"/>
            <a:ext cx="4714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orbel" pitchFamily="34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Corbel" pitchFamily="34" charset="0"/>
              </a:rPr>
              <a:t>Этиловый спирт используется как антисептик  (обеззараживающее) и подсушивающее </a:t>
            </a:r>
            <a:r>
              <a:rPr lang="ru-RU" sz="2800" dirty="0" smtClean="0">
                <a:solidFill>
                  <a:schemeClr val="tx2"/>
                </a:solidFill>
                <a:latin typeface="Corbel" pitchFamily="34" charset="0"/>
              </a:rPr>
              <a:t>средство.</a:t>
            </a:r>
            <a:endParaRPr lang="ru-RU" sz="2800" dirty="0">
              <a:solidFill>
                <a:schemeClr val="tx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428625" y="214313"/>
            <a:ext cx="8229600" cy="1143000"/>
          </a:xfrm>
          <a:noFill/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Нитроглицерин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916113"/>
            <a:ext cx="8229600" cy="4389437"/>
          </a:xfrm>
        </p:spPr>
        <p:txBody>
          <a:bodyPr/>
          <a:lstStyle/>
          <a:p>
            <a:pPr marL="495300" indent="-495300">
              <a:buFont typeface="Wingdings 2" pitchFamily="18" charset="2"/>
              <a:buAutoNum type="arabicPeriod"/>
            </a:pPr>
            <a:r>
              <a:rPr lang="ru-RU" sz="2400" dirty="0" smtClean="0"/>
              <a:t>Чрезвычайно мощное и опасное в получении взрывчатое вещество. 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2400" dirty="0" smtClean="0"/>
              <a:t>Взрывается от удара, толчка, перепада температуры. </a:t>
            </a:r>
          </a:p>
        </p:txBody>
      </p:sp>
      <p:pic>
        <p:nvPicPr>
          <p:cNvPr id="47108" name="Picture 2" descr="C:\Documents and Settings\Admin\Рабочий стол\Новая папка\bott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3357562"/>
            <a:ext cx="219233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 descr="C:\Documents and Settings\Admin\Рабочий стол\10а\200px-Nirtoglycerin_3D_BallSti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2808287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4" descr="C:\Documents and Settings\Admin\Рабочий стол\10а\5175339_1_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3357562"/>
            <a:ext cx="3097212" cy="307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sz="half" idx="4294967295"/>
          </p:nvPr>
        </p:nvSpPr>
        <p:spPr>
          <a:xfrm>
            <a:off x="1285875" y="1714500"/>
            <a:ext cx="2857500" cy="466407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6626" name="Содержимое 4"/>
          <p:cNvSpPr>
            <a:spLocks noGrp="1"/>
          </p:cNvSpPr>
          <p:nvPr>
            <p:ph sz="half" idx="4294967295"/>
          </p:nvPr>
        </p:nvSpPr>
        <p:spPr>
          <a:xfrm>
            <a:off x="1000125" y="1143000"/>
            <a:ext cx="4071938" cy="5715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Этанол:</a:t>
            </a:r>
          </a:p>
          <a:p>
            <a:pPr eaLnBrk="1" hangingPunct="1"/>
            <a:r>
              <a:rPr lang="ru-RU" sz="2800" smtClean="0"/>
              <a:t> используется в кондитерских изделиях,  придает   мягкость.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Сорбит:</a:t>
            </a:r>
          </a:p>
          <a:p>
            <a:pPr eaLnBrk="1" hangingPunct="1"/>
            <a:r>
              <a:rPr lang="ru-RU" sz="2800" i="1" smtClean="0"/>
              <a:t> </a:t>
            </a:r>
            <a:r>
              <a:rPr lang="ru-RU" sz="2800" smtClean="0"/>
              <a:t>используется для  людей больных диабетом и страдающих от ожирения.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26627" name="Picture 2" descr="C:\Users\Настя\Desktop\image.24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785813"/>
            <a:ext cx="20716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Users\Настя\Desktop\11739778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85813"/>
            <a:ext cx="2000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Users\Настя\Desktop\1084193395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3857625"/>
            <a:ext cx="314325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Admin\Рабочий стол\10а\react.gif"/>
          <p:cNvPicPr>
            <a:picLocks noChangeAspect="1" noChangeArrowheads="1"/>
          </p:cNvPicPr>
          <p:nvPr/>
        </p:nvPicPr>
        <p:blipFill>
          <a:blip r:embed="rId2"/>
          <a:srcRect l="-1514"/>
          <a:stretch>
            <a:fillRect/>
          </a:stretch>
        </p:blipFill>
        <p:spPr bwMode="auto">
          <a:xfrm>
            <a:off x="928662" y="500042"/>
            <a:ext cx="7607300" cy="24796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1214414" y="3500438"/>
            <a:ext cx="746921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Превращение этанола в организме</a:t>
            </a:r>
          </a:p>
          <a:p>
            <a:r>
              <a:rPr lang="ru-RU" sz="2400" dirty="0" smtClean="0">
                <a:latin typeface="Constantia" pitchFamily="18" charset="0"/>
              </a:rPr>
              <a:t>После  того </a:t>
            </a:r>
            <a:r>
              <a:rPr lang="ru-RU" sz="2400" dirty="0">
                <a:latin typeface="Constantia" pitchFamily="18" charset="0"/>
              </a:rPr>
              <a:t>как алкоголь попал в печень, фермент под названием </a:t>
            </a:r>
            <a:r>
              <a:rPr lang="ru-RU" sz="2400" dirty="0" err="1">
                <a:latin typeface="Constantia" pitchFamily="18" charset="0"/>
              </a:rPr>
              <a:t>алкогольгидрогеназа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smtClean="0">
                <a:latin typeface="Constantia" pitchFamily="18" charset="0"/>
              </a:rPr>
              <a:t>превращает его  </a:t>
            </a:r>
            <a:r>
              <a:rPr lang="ru-RU" sz="2400" dirty="0">
                <a:latin typeface="Constantia" pitchFamily="18" charset="0"/>
              </a:rPr>
              <a:t>в 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>
                <a:latin typeface="Constantia" pitchFamily="18" charset="0"/>
              </a:rPr>
              <a:t>ацетальдегид. </a:t>
            </a:r>
            <a:endParaRPr lang="ru-RU" sz="2400" dirty="0" smtClean="0">
              <a:latin typeface="Constantia" pitchFamily="18" charset="0"/>
            </a:endParaRPr>
          </a:p>
          <a:p>
            <a:r>
              <a:rPr lang="ru-RU" sz="2400" dirty="0" smtClean="0">
                <a:latin typeface="Constantia" pitchFamily="18" charset="0"/>
              </a:rPr>
              <a:t>Вещество </a:t>
            </a:r>
            <a:r>
              <a:rPr lang="ru-RU" sz="2400" dirty="0">
                <a:latin typeface="Constantia" pitchFamily="18" charset="0"/>
              </a:rPr>
              <a:t>это более ядовитое, чем алкоголь. </a:t>
            </a:r>
            <a:endParaRPr lang="ru-RU" sz="2400" dirty="0" smtClean="0">
              <a:latin typeface="Constantia" pitchFamily="18" charset="0"/>
            </a:endParaRPr>
          </a:p>
          <a:p>
            <a:r>
              <a:rPr lang="ru-RU" sz="2400" dirty="0" smtClean="0">
                <a:latin typeface="Constantia" pitchFamily="18" charset="0"/>
              </a:rPr>
              <a:t>Обычно </a:t>
            </a:r>
            <a:r>
              <a:rPr lang="ru-RU" sz="2400" dirty="0">
                <a:latin typeface="Constantia" pitchFamily="18" charset="0"/>
              </a:rPr>
              <a:t>это вызывает подавленное настроение, стресс, тошноту и прочие неприятные последствия. </a:t>
            </a:r>
          </a:p>
          <a:p>
            <a:r>
              <a:rPr lang="ru-RU" sz="2400" dirty="0">
                <a:latin typeface="Constantia" pitchFamily="18" charset="0"/>
              </a:rPr>
              <a:t> </a:t>
            </a:r>
          </a:p>
          <a:p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Гидрохинон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2500306"/>
            <a:ext cx="5429262" cy="40719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Ароматический спирт, применяющийся при проявлении фотографий.</a:t>
            </a:r>
            <a:endParaRPr lang="ru-RU" sz="3200" dirty="0"/>
          </a:p>
        </p:txBody>
      </p:sp>
      <p:pic>
        <p:nvPicPr>
          <p:cNvPr id="27651" name="Picture 2" descr="C:\Users\Настя\Desktop\Gidroxin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3" y="1785926"/>
            <a:ext cx="2909879" cy="36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  <a:latin typeface="Arial" charset="0"/>
              </a:rPr>
              <a:t>Сивушные масла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95300" indent="-495300">
              <a:buNone/>
            </a:pPr>
            <a:r>
              <a:rPr lang="ru-RU" sz="2600" dirty="0" smtClean="0"/>
              <a:t>        Особенно ядовит изоамиловый спирт (С5Н4ОН), составляющий до 60% объема сивушного масла.</a:t>
            </a:r>
          </a:p>
          <a:p>
            <a:pPr marL="495300" indent="-495300">
              <a:buNone/>
            </a:pPr>
            <a:r>
              <a:rPr lang="ru-RU" sz="2600" dirty="0" smtClean="0"/>
              <a:t>        При его попадании на кожные покровы возникает ощущение жжения, кожа краснеет, образуются пузырьки, заполненные светлой жидкостью. </a:t>
            </a:r>
          </a:p>
          <a:p>
            <a:pPr marL="495300" indent="-495300">
              <a:buNone/>
            </a:pPr>
            <a:r>
              <a:rPr lang="ru-RU" sz="2600" smtClean="0"/>
              <a:t>       Они </a:t>
            </a:r>
            <a:r>
              <a:rPr lang="ru-RU" sz="2600" dirty="0" smtClean="0"/>
              <a:t>вскрываются, на коже остаются медленно заживающие язвы.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583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Пищевая промышленность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2" name="Содержимое 9"/>
          <p:cNvSpPr>
            <a:spLocks noGrp="1"/>
          </p:cNvSpPr>
          <p:nvPr>
            <p:ph sz="half" idx="1"/>
          </p:nvPr>
        </p:nvSpPr>
        <p:spPr>
          <a:xfrm>
            <a:off x="1187450" y="1700213"/>
            <a:ext cx="3905250" cy="46640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Глицерин:</a:t>
            </a:r>
          </a:p>
          <a:p>
            <a:pPr eaLnBrk="1" hangingPunct="1"/>
            <a:r>
              <a:rPr lang="ru-RU" smtClean="0"/>
              <a:t> улучшает консистенцию</a:t>
            </a:r>
          </a:p>
          <a:p>
            <a:pPr eaLnBrk="1" hangingPunct="1"/>
            <a:r>
              <a:rPr lang="ru-RU" smtClean="0"/>
              <a:t>используется для получения пищевых ПАВ (поверхностно-активных веществ)</a:t>
            </a:r>
          </a:p>
        </p:txBody>
      </p:sp>
      <p:pic>
        <p:nvPicPr>
          <p:cNvPr id="15363" name="Picture 2" descr="C:\Users\Настя\Desktop\6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844675"/>
            <a:ext cx="3536950" cy="387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:\Documents and Settings\Admin\Рабочий стол\10а\ethan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4581525"/>
            <a:ext cx="289242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042988" y="260350"/>
            <a:ext cx="8229600" cy="1143000"/>
          </a:xfrm>
          <a:noFill/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Этанол</a:t>
            </a:r>
          </a:p>
        </p:txBody>
      </p:sp>
      <p:sp>
        <p:nvSpPr>
          <p:cNvPr id="36868" name="Содержимое 2"/>
          <p:cNvSpPr>
            <a:spLocks noGrp="1"/>
          </p:cNvSpPr>
          <p:nvPr>
            <p:ph idx="4294967295"/>
          </p:nvPr>
        </p:nvSpPr>
        <p:spPr>
          <a:xfrm>
            <a:off x="1435100" y="1447800"/>
            <a:ext cx="7499350" cy="5195910"/>
          </a:xfrm>
        </p:spPr>
        <p:txBody>
          <a:bodyPr/>
          <a:lstStyle/>
          <a:p>
            <a:pPr marL="495300" indent="-495300">
              <a:buFont typeface="Wingdings 2" pitchFamily="18" charset="2"/>
              <a:buAutoNum type="arabicPeriod"/>
            </a:pPr>
            <a:r>
              <a:rPr lang="ru-RU" sz="1800" dirty="0" smtClean="0"/>
              <a:t>При тяжелом отравлении этанолом  - кожа бледная, влажная, дыхание редкое, выдыхаемый воздух имеет запах этанола, пульс частый, температура тела понижена.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1800" dirty="0" smtClean="0"/>
              <a:t>Этанол взаимодействует почти со всеми лекарственными препаратами. Одновременный приём а аспирина и алкоголя приводит к язве желудка и возникновению кровотечения.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1800" dirty="0" smtClean="0"/>
              <a:t> Парацетамол в сочетании со спиртным становится настолько токсичным, что даже минимальные дозы могут вызвать тяжёлые поражения печени.</a:t>
            </a:r>
          </a:p>
          <a:p>
            <a:pPr marL="495300" indent="-495300"/>
            <a:endParaRPr lang="ru-RU" sz="1800" dirty="0" smtClean="0"/>
          </a:p>
          <a:p>
            <a:pPr marL="495300" indent="-495300"/>
            <a:endParaRPr lang="ru-RU" sz="1800" dirty="0" smtClean="0"/>
          </a:p>
          <a:p>
            <a:pPr marL="495300" indent="-495300"/>
            <a:endParaRPr lang="ru-RU" sz="1700" dirty="0" smtClean="0"/>
          </a:p>
          <a:p>
            <a:pPr marL="495300" indent="-495300"/>
            <a:endParaRPr lang="ru-RU" sz="1700" dirty="0" smtClean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Медицинская промышленность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4708536" cy="466407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Глицерин: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используется для растворения веществ;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придает влажность таблеткам и пилюлям;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предохраняет от высыхания мази и крема.</a:t>
            </a:r>
          </a:p>
        </p:txBody>
      </p:sp>
      <p:pic>
        <p:nvPicPr>
          <p:cNvPr id="16387" name="Picture 2" descr="C:\Users\Настя\Desktop\art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86445" y="1214438"/>
            <a:ext cx="3101967" cy="5418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Пивной алкоголизм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95300" indent="-495300">
              <a:buFont typeface="Wingdings 2" pitchFamily="18" charset="2"/>
              <a:buNone/>
            </a:pPr>
            <a:r>
              <a:rPr lang="ru-RU" sz="1800" dirty="0" smtClean="0"/>
              <a:t>Пиво по-разному влияет на мужской и женский организмы: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1800" dirty="0" smtClean="0">
                <a:latin typeface="Arial" charset="0"/>
              </a:rPr>
              <a:t>В</a:t>
            </a:r>
            <a:r>
              <a:rPr lang="ru-RU" sz="1800" dirty="0" smtClean="0"/>
              <a:t>ыделяется </a:t>
            </a:r>
            <a:r>
              <a:rPr lang="ru-RU" sz="1800" dirty="0" err="1" smtClean="0"/>
              <a:t>метилтестостерона</a:t>
            </a:r>
            <a:r>
              <a:rPr lang="ru-RU" sz="1800" dirty="0" smtClean="0"/>
              <a:t>,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1800" dirty="0" smtClean="0">
                <a:latin typeface="Arial" charset="0"/>
              </a:rPr>
              <a:t>Р</a:t>
            </a:r>
            <a:r>
              <a:rPr lang="ru-RU" sz="1800" dirty="0" smtClean="0"/>
              <a:t>асширяется таз,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1800" dirty="0" smtClean="0">
                <a:latin typeface="Arial" charset="0"/>
              </a:rPr>
              <a:t>Р</a:t>
            </a:r>
            <a:r>
              <a:rPr lang="ru-RU" sz="1800" dirty="0" smtClean="0"/>
              <a:t>азрастаются грудные железы,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1800" dirty="0" smtClean="0">
                <a:latin typeface="Arial" charset="0"/>
              </a:rPr>
              <a:t>У</a:t>
            </a:r>
            <a:r>
              <a:rPr lang="ru-RU" sz="1800" dirty="0" smtClean="0"/>
              <a:t> женщин возрастает вероятность заболевания раком грудной железы.</a:t>
            </a:r>
          </a:p>
          <a:p>
            <a:pPr marL="495300" indent="-495300">
              <a:buFont typeface="Wingdings 2" pitchFamily="18" charset="2"/>
              <a:buAutoNum type="arabicPeriod"/>
            </a:pPr>
            <a:endParaRPr lang="ru-RU" sz="1800" dirty="0" smtClean="0"/>
          </a:p>
        </p:txBody>
      </p:sp>
      <p:pic>
        <p:nvPicPr>
          <p:cNvPr id="37892" name="Picture 2" descr="C:\Documents and Settings\Admin\Рабочий стол\Новая папка\pe02514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571875"/>
            <a:ext cx="54292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Военная промышленность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1916113"/>
            <a:ext cx="6172218" cy="46640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Нитроглицерин -  основной компонент                    динамита, применяемого в:</a:t>
            </a:r>
          </a:p>
          <a:p>
            <a:pPr eaLnBrk="1" hangingPunct="1"/>
            <a:r>
              <a:rPr lang="ru-RU" sz="2400" dirty="0" smtClean="0">
                <a:solidFill>
                  <a:schemeClr val="tx2"/>
                </a:solidFill>
              </a:rPr>
              <a:t> горном деле  </a:t>
            </a:r>
          </a:p>
          <a:p>
            <a:pPr eaLnBrk="1" hangingPunct="1"/>
            <a:r>
              <a:rPr lang="ru-RU" sz="2400" dirty="0" smtClean="0">
                <a:solidFill>
                  <a:schemeClr val="tx2"/>
                </a:solidFill>
              </a:rPr>
              <a:t>железнодорожном строительстве </a:t>
            </a:r>
          </a:p>
          <a:p>
            <a:pPr eaLnBrk="1" hangingPunct="1"/>
            <a:r>
              <a:rPr lang="ru-RU" sz="2400" dirty="0" smtClean="0">
                <a:solidFill>
                  <a:schemeClr val="tx2"/>
                </a:solidFill>
              </a:rPr>
              <a:t> фармакологии.</a:t>
            </a:r>
          </a:p>
        </p:txBody>
      </p:sp>
      <p:pic>
        <p:nvPicPr>
          <p:cNvPr id="17411" name="Picture 5" descr="C:\Users\Настя\Desktop\динами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86446" y="3286124"/>
            <a:ext cx="3214679" cy="32146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800" smtClean="0">
                <a:effectLst/>
              </a:rPr>
              <a:t>Изменение клеток мозга</a:t>
            </a:r>
            <a:br>
              <a:rPr lang="ru-RU" sz="3800" smtClean="0">
                <a:effectLst/>
              </a:rPr>
            </a:br>
            <a:endParaRPr lang="ru-RU" sz="3800" smtClean="0">
              <a:effectLst/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95300" indent="-495300">
              <a:buFont typeface="Wingdings 2" pitchFamily="18" charset="2"/>
              <a:buAutoNum type="arabicPeriod"/>
            </a:pPr>
            <a:r>
              <a:rPr lang="ru-RU" sz="2200" dirty="0" smtClean="0"/>
              <a:t>Алкоголь действует на нейроны, вызывая эйфорию, является наркотиком. 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2200" dirty="0" smtClean="0"/>
              <a:t>Мозг сопротивляется действию депрессантов, изменяя клеточную оболочку. </a:t>
            </a:r>
            <a:endParaRPr lang="ru-RU" sz="2200" dirty="0" smtClean="0">
              <a:latin typeface="Arial" charset="0"/>
            </a:endParaRP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2200" dirty="0" smtClean="0"/>
              <a:t>После того как мозг освободился от алкоголя, приспособившееся клетки некоторое время не могут нормально функционировать. Вот почему наутро после выпивки свет кажется невыносимо ярким, а звук громким.</a:t>
            </a:r>
          </a:p>
          <a:p>
            <a:pPr marL="495300" indent="-495300">
              <a:buFont typeface="Wingdings 2" pitchFamily="18" charset="2"/>
              <a:buNone/>
            </a:pPr>
            <a:endParaRPr lang="ru-RU" sz="2200" dirty="0" smtClean="0"/>
          </a:p>
        </p:txBody>
      </p:sp>
      <p:pic>
        <p:nvPicPr>
          <p:cNvPr id="38916" name="Picture 2" descr="C:\Documents and Settings\Admin\Рабочий стол\10а\ee7f3eaa655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4429132"/>
            <a:ext cx="3252783" cy="217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571500" y="285750"/>
            <a:ext cx="8229600" cy="1143000"/>
          </a:xfr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800" smtClean="0">
                <a:effectLst/>
              </a:rPr>
              <a:t>Таблица выветривания алкоголя из крови</a:t>
            </a:r>
            <a:br>
              <a:rPr lang="ru-RU" sz="3800" smtClean="0">
                <a:effectLst/>
              </a:rPr>
            </a:br>
            <a:r>
              <a:rPr lang="ru-RU" sz="3800" b="1" smtClean="0">
                <a:effectLst/>
              </a:rPr>
              <a:t>Вид напитка</a:t>
            </a:r>
            <a:r>
              <a:rPr lang="ru-RU" sz="3800" smtClean="0">
                <a:effectLst/>
              </a:rPr>
              <a:t/>
            </a:r>
            <a:br>
              <a:rPr lang="ru-RU" sz="3800" smtClean="0">
                <a:effectLst/>
              </a:rPr>
            </a:br>
            <a:r>
              <a:rPr lang="ru-RU" sz="3800" b="1" smtClean="0">
                <a:effectLst/>
              </a:rPr>
              <a:t>Количество (мл) </a:t>
            </a:r>
            <a:r>
              <a:rPr lang="ru-RU" sz="3800" smtClean="0">
                <a:effectLst/>
              </a:rPr>
              <a:t/>
            </a:r>
            <a:br>
              <a:rPr lang="ru-RU" sz="3800" smtClean="0">
                <a:effectLst/>
              </a:rPr>
            </a:br>
            <a:r>
              <a:rPr lang="ru-RU" sz="3800" b="1" smtClean="0">
                <a:effectLst/>
              </a:rPr>
              <a:t> </a:t>
            </a:r>
            <a:r>
              <a:rPr lang="ru-RU" sz="3800" smtClean="0">
                <a:effectLst/>
              </a:rPr>
              <a:t/>
            </a:r>
            <a:br>
              <a:rPr lang="ru-RU" sz="3800" smtClean="0">
                <a:effectLst/>
              </a:rPr>
            </a:br>
            <a:r>
              <a:rPr lang="ru-RU" sz="3800" b="1" smtClean="0">
                <a:effectLst/>
              </a:rPr>
              <a:t>Время, в течение которого алкоголь может быть обнаpyжен в выдыхаемом воздухе (час)</a:t>
            </a:r>
            <a:r>
              <a:rPr lang="ru-RU" sz="3800" smtClean="0">
                <a:effectLst/>
              </a:rPr>
              <a:t/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Водка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50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1.0-1.5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100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3.0-3.5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200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6.5-7.0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250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8.0-9.0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500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15.0-18.0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Коньяк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100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3.5-4.0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Шампанское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100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1.0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Смесь коньяка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и шампанского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100-150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4.0-4.5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Портвейн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200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3.0-3.5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300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3.5-4.0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400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4.5-5.0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Пиво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(2.8 гpд)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(3.4 гpд)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500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Не определяется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500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(6.0 гpд)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500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20-45 мин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r>
              <a:rPr lang="ru-RU" sz="3800" smtClean="0">
                <a:effectLst/>
              </a:rPr>
              <a:t> </a:t>
            </a:r>
            <a:br>
              <a:rPr lang="ru-RU" sz="3800" smtClean="0">
                <a:effectLst/>
              </a:rPr>
            </a:br>
            <a:endParaRPr lang="ru-RU" sz="3800" smtClean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428625"/>
          <a:ext cx="9144000" cy="6514783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1228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Вид напитка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Количество (мл)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Время, в течение которого алкоголь может быть обнаpyжен в выдыхаемом воздухе (час)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9A9"/>
                    </a:solidFill>
                  </a:tcPr>
                </a:tc>
              </a:tr>
              <a:tr h="349250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Водка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1.0-1.5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  <a:tr h="34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3.0-3.5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  <a:tr h="34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6.5-7.0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  <a:tr h="34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8.0-9.0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  <a:tr h="34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15.0-18.0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Коньяк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3.5-4.0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Шампанское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Смесь коньяка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 шампанского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100-150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4.0-4.5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  <a:tr h="349250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Портвейн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3.0-3.5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  <a:tr h="34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3.5-4.0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  <a:tr h="34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4.5-5.0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  <a:tr h="34925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Пиво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(2.8 гpд)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(3.4 гpд)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Не определяется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  <a:tr h="439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(6.0 гpд)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20-45 мин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DC"/>
                    </a:solidFill>
                  </a:tcPr>
                </a:tc>
              </a:tr>
            </a:tbl>
          </a:graphicData>
        </a:graphic>
      </p:graphicFrame>
      <p:sp>
        <p:nvSpPr>
          <p:cNvPr id="399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Таблица выветривания алкоголя из крови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 sz="900"/>
          </a:p>
          <a:p>
            <a:pPr eaLnBrk="0" hangingPunct="0"/>
            <a:r>
              <a:rPr lang="ru-RU" sz="800">
                <a:latin typeface="Verdana" pitchFamily="34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39998" name="TextBox 5"/>
          <p:cNvSpPr txBox="1">
            <a:spLocks noChangeArrowheads="1"/>
          </p:cNvSpPr>
          <p:nvPr/>
        </p:nvSpPr>
        <p:spPr bwMode="auto">
          <a:xfrm>
            <a:off x="2286000" y="0"/>
            <a:ext cx="4573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Таблица выветривания алкоголя из крови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307</TotalTime>
  <Words>964</Words>
  <Application>Microsoft Office PowerPoint</Application>
  <PresentationFormat>Экран (4:3)</PresentationFormat>
  <Paragraphs>166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Слайд 1</vt:lpstr>
      <vt:lpstr>Метанол</vt:lpstr>
      <vt:lpstr>Пищевая промышленность</vt:lpstr>
      <vt:lpstr>Этанол</vt:lpstr>
      <vt:lpstr>Медицинская промышленность</vt:lpstr>
      <vt:lpstr>Пивной алкоголизм</vt:lpstr>
      <vt:lpstr>Военная промышленность</vt:lpstr>
      <vt:lpstr>Изменение клеток мозга </vt:lpstr>
      <vt:lpstr>Таблица выветривания алкоголя из крови Вид напитка Количество (мл)    Время, в течение которого алкоголь может быть обнаpyжен в выдыхаемом воздухе (час) Водка 50 1.0-1.5 100 3.0-3.5 200 6.5-7.0 250 8.0-9.0 500 15.0-18.0 Коньяк 100 3.5-4.0 Шампанское 100 1.0 Смесь коньяка и шампанского 100-150 4.0-4.5 Портвейн 200 3.0-3.5 300 3.5-4.0 400 4.5-5.0 Пиво (2.8 гpд) (3.4 гpд) 500 Не определяется 500 (6.0 гpд) 500 20-45 мин                                           </vt:lpstr>
      <vt:lpstr>Текстильная и кожевенная отрасли промышленности</vt:lpstr>
      <vt:lpstr>Производство моющих и косметических средств</vt:lpstr>
      <vt:lpstr>Влияние спиртного на органы человека</vt:lpstr>
      <vt:lpstr>Слайд 13</vt:lpstr>
      <vt:lpstr>Производство лавсана</vt:lpstr>
      <vt:lpstr>Производство фенолоформальдегидной смолы</vt:lpstr>
      <vt:lpstr>Слайд 16</vt:lpstr>
      <vt:lpstr>Слайд 17</vt:lpstr>
      <vt:lpstr>Слайд 18</vt:lpstr>
      <vt:lpstr>Парфюмерия и косметика</vt:lpstr>
      <vt:lpstr>Слайд 20</vt:lpstr>
      <vt:lpstr>Химическая промышленность</vt:lpstr>
      <vt:lpstr>Слайд 22</vt:lpstr>
      <vt:lpstr>Медицинская промышленность</vt:lpstr>
      <vt:lpstr>Нитроглицерин</vt:lpstr>
      <vt:lpstr>Слайд 25</vt:lpstr>
      <vt:lpstr>Слайд 26</vt:lpstr>
      <vt:lpstr>Гидрохинон</vt:lpstr>
      <vt:lpstr>Сивушные масла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качества спиртов</dc:title>
  <dc:creator>Настя</dc:creator>
  <cp:lastModifiedBy>Tata</cp:lastModifiedBy>
  <cp:revision>38</cp:revision>
  <dcterms:created xsi:type="dcterms:W3CDTF">2010-01-12T13:52:46Z</dcterms:created>
  <dcterms:modified xsi:type="dcterms:W3CDTF">2013-03-26T19:10:30Z</dcterms:modified>
</cp:coreProperties>
</file>