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59" r:id="rId5"/>
    <p:sldId id="279" r:id="rId6"/>
    <p:sldId id="278" r:id="rId7"/>
    <p:sldId id="280" r:id="rId8"/>
    <p:sldId id="282" r:id="rId9"/>
    <p:sldId id="28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D60093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F2527D8-85E1-4817-890F-66EEA43B6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8CB8-B1A7-4329-8D31-3E98E19D0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9BF4-11D6-4649-97FA-9BE51074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6C45CE-3FD8-4B30-A571-BBEBE33872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73F2-2223-4EB1-B7E0-8602A0631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1FD-5916-4251-8B1F-1B3BCEBD5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D675-04E6-4C81-A04D-686E695EE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54EB94-B17A-41A5-8DE7-D03A9D3E94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7915C91-1386-4CE1-9BA9-C3E79BD34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000A-AC25-42D6-9F1D-088A26AB3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2C5A-4340-48FF-93BF-0F91CDDDC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7B9F-B107-4D67-8C9B-CF7D415E5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63D84F6-D63A-4101-9125-73DABA3DB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5400675" cy="3857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457200" y="642918"/>
            <a:ext cx="8305800" cy="1928826"/>
          </a:xfrm>
        </p:spPr>
        <p:txBody>
          <a:bodyPr/>
          <a:lstStyle/>
          <a:p>
            <a:r>
              <a:rPr lang="ru-RU" dirty="0" smtClean="0"/>
              <a:t>Алексей Николаевич 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57200" y="3000372"/>
            <a:ext cx="8305800" cy="1842432"/>
          </a:xfrm>
        </p:spPr>
        <p:txBody>
          <a:bodyPr>
            <a:normAutofit fontScale="85000" lnSpcReduction="20000"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Плещеев</a:t>
            </a:r>
          </a:p>
          <a:p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1825-1893</a:t>
            </a:r>
            <a:endParaRPr lang="ru-RU" sz="8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4" y="5357826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 </a:t>
            </a:r>
            <a:r>
              <a:rPr lang="ru-RU" dirty="0" err="1" smtClean="0"/>
              <a:t>Бунтова</a:t>
            </a:r>
            <a:r>
              <a:rPr lang="ru-RU" dirty="0" smtClean="0"/>
              <a:t> А.В.,</a:t>
            </a:r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МОУ «СОШ № 48» г. Астрахани.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0" build="p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Алексей Николаевич Плещеев</a:t>
            </a:r>
            <a:br>
              <a:rPr lang="ru-RU" sz="4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(1825 - 1893)</a:t>
            </a:r>
          </a:p>
        </p:txBody>
      </p:sp>
      <p:pic>
        <p:nvPicPr>
          <p:cNvPr id="3079" name="Picture 7" descr="Плещеев Алексей Николаевич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4638" y="1412875"/>
            <a:ext cx="4271962" cy="4752975"/>
          </a:xfrm>
        </p:spPr>
      </p:pic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2038" y="1600200"/>
            <a:ext cx="3814762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3600" dirty="0"/>
          </a:p>
          <a:p>
            <a:pPr algn="ctr">
              <a:buFont typeface="Wingdings" pitchFamily="2" charset="2"/>
              <a:buNone/>
            </a:pPr>
            <a:r>
              <a:rPr lang="ru-RU" sz="3600" dirty="0"/>
              <a:t>Поэт,</a:t>
            </a:r>
          </a:p>
          <a:p>
            <a:pPr algn="ctr">
              <a:buFont typeface="Wingdings" pitchFamily="2" charset="2"/>
              <a:buNone/>
            </a:pPr>
            <a:r>
              <a:rPr lang="ru-RU" sz="3600" dirty="0"/>
              <a:t>переводчик,</a:t>
            </a:r>
          </a:p>
          <a:p>
            <a:pPr algn="ctr">
              <a:buFont typeface="Wingdings" pitchFamily="2" charset="2"/>
              <a:buNone/>
            </a:pPr>
            <a:r>
              <a:rPr lang="ru-RU" sz="3600" dirty="0"/>
              <a:t> прозаик, драматург, критик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457200"/>
            <a:ext cx="3857652" cy="10668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Жизнь и творчество А.Н.Плещеева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142844" y="1435100"/>
            <a:ext cx="4214842" cy="46910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2400" dirty="0"/>
              <a:t>       </a:t>
            </a:r>
            <a:r>
              <a:rPr lang="ru-RU" sz="2400" dirty="0">
                <a:solidFill>
                  <a:schemeClr val="tx1"/>
                </a:solidFill>
              </a:rPr>
              <a:t>Отец и мать принадлежали к старинному родовитому дворянству. Однако семья Плещеевых жила небогато. Особенно трудным материальное положение семьи стало после смерти отца. Все же мать сумела дать сыну отличное домашнее образование.  </a:t>
            </a:r>
          </a:p>
        </p:txBody>
      </p:sp>
      <p:pic>
        <p:nvPicPr>
          <p:cNvPr id="5126" name="Picture 6" descr="http://upload.wikimedia.org/wikipedia/ru/f/f3/Plesheew_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785794"/>
            <a:ext cx="4071966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428652"/>
            <a:ext cx="8229600" cy="728665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Calibri" pitchFamily="34" charset="0"/>
              </a:rPr>
              <a:t>Детство </a:t>
            </a:r>
            <a:r>
              <a:rPr lang="ru-RU" sz="2700" dirty="0">
                <a:solidFill>
                  <a:schemeClr val="tx1"/>
                </a:solidFill>
                <a:latin typeface="Calibri" pitchFamily="34" charset="0"/>
              </a:rPr>
              <a:t>поэта прошло в Нижнем Новгороде. В 1839 г. в Петербурге становится юнкером Школы Гвардейских подпрапорщиков и кавалерийских юнкеров. Обстановка военного училища угнетала его и через год он поступает в  университет, но через два года оставляет и университет. Его интересуют "живые науки", история и политическая экономия. </a:t>
            </a:r>
            <a:r>
              <a:rPr lang="ru-RU" sz="2700" dirty="0" smtClean="0">
                <a:solidFill>
                  <a:schemeClr val="tx1"/>
                </a:solidFill>
                <a:latin typeface="Calibri" pitchFamily="34" charset="0"/>
              </a:rPr>
              <a:t>1849 году</a:t>
            </a:r>
            <a:r>
              <a:rPr lang="ru-RU" sz="2700" dirty="0" smtClean="0">
                <a:solidFill>
                  <a:schemeClr val="tx1"/>
                </a:solidFill>
                <a:latin typeface="Calibri" pitchFamily="34" charset="0"/>
              </a:rPr>
              <a:t> арестован и некоторое время спустя отправлен в </a:t>
            </a:r>
            <a:r>
              <a:rPr lang="ru-RU" sz="2700" dirty="0" smtClean="0">
                <a:solidFill>
                  <a:schemeClr val="tx1"/>
                </a:solidFill>
                <a:latin typeface="Calibri" pitchFamily="34" charset="0"/>
              </a:rPr>
              <a:t>ссылку, </a:t>
            </a:r>
            <a:r>
              <a:rPr lang="ru-RU" sz="2700" dirty="0" smtClean="0">
                <a:solidFill>
                  <a:schemeClr val="tx1"/>
                </a:solidFill>
                <a:latin typeface="Calibri" pitchFamily="34" charset="0"/>
              </a:rPr>
              <a:t>где провёл на военной службе почти десять лет. По возвращении из ссылки Плещеев продолжил литературную деятельность; пройдя через годы бедности и лишений, он стал авторитетным литератором, критиком, издателем, а в конце жизни и </a:t>
            </a:r>
            <a:r>
              <a:rPr lang="ru-RU" sz="2700" dirty="0" smtClean="0">
                <a:solidFill>
                  <a:schemeClr val="tx1"/>
                </a:solidFill>
                <a:latin typeface="Calibri" pitchFamily="34" charset="0"/>
              </a:rPr>
              <a:t>меценатом.</a:t>
            </a:r>
            <a:br>
              <a:rPr lang="ru-RU" sz="27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Calibri" pitchFamily="34" charset="0"/>
              </a:rPr>
              <a:t>Его пейзажные стихи становятся хрестоматийными. Еще большую известность некоторые из них приобрели в форме песен: кто не знает "Скучной картины!.." (1860) или "Весны" ("Уж тает снег, бегут ручьи...") (1872), положенных на музыку Чайковским. </a:t>
            </a:r>
            <a:endParaRPr lang="ru-RU" sz="27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353496" y="714356"/>
            <a:ext cx="3383280" cy="5914091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Любимый </a:t>
            </a:r>
            <a:r>
              <a:rPr lang="ru-RU" sz="2400" dirty="0" smtClean="0"/>
              <a:t>поэт русской молодежи 1840-х годов, после ссылки превращается в отличного детского поэта. Детские стихотворения будут собраны поэтом в Москве в его сборнике «Подснежник». </a:t>
            </a:r>
            <a:endParaRPr lang="ru-RU" sz="2400" dirty="0"/>
          </a:p>
        </p:txBody>
      </p:sp>
      <p:pic>
        <p:nvPicPr>
          <p:cNvPr id="177154" name="Picture 2" descr="Plescheev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3571900" cy="50720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2949" name="Picture 5" descr="panora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rgbClr val="0066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611188" y="836613"/>
            <a:ext cx="80645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CC3300"/>
                </a:solidFill>
              </a:rPr>
              <a:t>Стихотворения А.Н.Плещеева </a:t>
            </a:r>
          </a:p>
          <a:p>
            <a:pPr algn="ctr"/>
            <a:r>
              <a:rPr lang="ru-RU" sz="3600" b="1" dirty="0">
                <a:solidFill>
                  <a:srgbClr val="CC3300"/>
                </a:solidFill>
              </a:rPr>
              <a:t>для детей</a:t>
            </a:r>
          </a:p>
          <a:p>
            <a:r>
              <a:rPr lang="ru-RU" sz="2800" b="1" dirty="0">
                <a:solidFill>
                  <a:srgbClr val="FFFF00"/>
                </a:solidFill>
              </a:rPr>
              <a:t>Весна</a:t>
            </a:r>
          </a:p>
          <a:p>
            <a:r>
              <a:rPr lang="ru-RU" sz="2800" b="1" dirty="0">
                <a:solidFill>
                  <a:srgbClr val="FFFF00"/>
                </a:solidFill>
              </a:rPr>
              <a:t>Сельская песенка</a:t>
            </a:r>
          </a:p>
          <a:p>
            <a:r>
              <a:rPr lang="ru-RU" sz="2800" b="1" dirty="0">
                <a:solidFill>
                  <a:srgbClr val="FFFF00"/>
                </a:solidFill>
              </a:rPr>
              <a:t>В бурю</a:t>
            </a:r>
          </a:p>
          <a:p>
            <a:r>
              <a:rPr lang="ru-RU" sz="2800" b="1" dirty="0">
                <a:solidFill>
                  <a:srgbClr val="FFFF00"/>
                </a:solidFill>
              </a:rPr>
              <a:t>Бабушка и внучек</a:t>
            </a:r>
          </a:p>
          <a:p>
            <a:r>
              <a:rPr lang="ru-RU" sz="2800" b="1" dirty="0">
                <a:solidFill>
                  <a:srgbClr val="FFFF00"/>
                </a:solidFill>
              </a:rPr>
              <a:t>Осень наступила</a:t>
            </a:r>
          </a:p>
          <a:p>
            <a:r>
              <a:rPr lang="ru-RU" sz="2800" b="1" dirty="0">
                <a:solidFill>
                  <a:srgbClr val="FFFF00"/>
                </a:solidFill>
              </a:rPr>
              <a:t>Скучная картина</a:t>
            </a:r>
          </a:p>
          <a:p>
            <a:r>
              <a:rPr lang="ru-RU" sz="2800" b="1" dirty="0">
                <a:solidFill>
                  <a:srgbClr val="FFFF00"/>
                </a:solidFill>
              </a:rPr>
              <a:t>Ни слова, о друг мой, ни вздоха</a:t>
            </a:r>
            <a:r>
              <a:rPr lang="ru-RU" sz="2800" b="1" dirty="0" smtClean="0">
                <a:solidFill>
                  <a:srgbClr val="FFFF00"/>
                </a:solidFill>
              </a:rPr>
              <a:t>…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Дети и птичка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Смерть поэта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К. Д. Бальмонт. Памяти Плещеева.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i="1" dirty="0" smtClean="0"/>
              <a:t>Его душа была чиста, как снег;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Был для него святыней человек;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Он был всегда певцом добра и света;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К униженным он полон был любви.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О, молодость! Склонись, благослови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Остывший прах умолкшего поэта.</a:t>
            </a:r>
            <a:endParaRPr lang="ru-RU" dirty="0" smtClean="0"/>
          </a:p>
          <a:p>
            <a:r>
              <a:rPr lang="ru-RU" dirty="0" smtClean="0"/>
              <a:t>Это стихотворение прозвучало в день похорон над гробом А. Н. Плещеева.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643050"/>
            <a:ext cx="40719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В 1893 году, уже тяжело больной, А. Н. Плещеев в очередной раз направился на лечение в Ниццу и по пути </a:t>
            </a:r>
            <a:r>
              <a:rPr lang="ru-RU" sz="2400" dirty="0" smtClean="0">
                <a:latin typeface="Calibri" pitchFamily="34" charset="0"/>
              </a:rPr>
              <a:t> 8 октября</a:t>
            </a:r>
            <a:r>
              <a:rPr lang="ru-RU" sz="2400" dirty="0">
                <a:latin typeface="Calibri" pitchFamily="34" charset="0"/>
              </a:rPr>
              <a:t> </a:t>
            </a:r>
            <a:r>
              <a:rPr lang="ru-RU" sz="2400" dirty="0" smtClean="0">
                <a:latin typeface="Calibri" pitchFamily="34" charset="0"/>
              </a:rPr>
              <a:t>1893</a:t>
            </a:r>
            <a:r>
              <a:rPr lang="ru-RU" sz="2400" dirty="0">
                <a:latin typeface="Calibri" pitchFamily="34" charset="0"/>
              </a:rPr>
              <a:t> скончался </a:t>
            </a:r>
            <a:r>
              <a:rPr lang="ru-RU" sz="2400" dirty="0" smtClean="0">
                <a:latin typeface="Calibri" pitchFamily="34" charset="0"/>
              </a:rPr>
              <a:t>от апоплексического удара. </a:t>
            </a:r>
            <a:r>
              <a:rPr lang="ru-RU" sz="2400" dirty="0">
                <a:latin typeface="Calibri" pitchFamily="34" charset="0"/>
              </a:rPr>
              <a:t>Тело его было перевезено в Москву и погребено на кладбище Новодевичьего монастыря.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Подпись поэта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2514" name="Picture 2" descr="http://upload.wikimedia.org/wikipedia/commons/7/7c/PleshcheyevSigna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571876"/>
            <a:ext cx="5867400" cy="14763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ru.wikipedia.org/</a:t>
            </a:r>
            <a:r>
              <a:rPr lang="de-DE" dirty="0" err="1" smtClean="0"/>
              <a:t>wiki</a:t>
            </a:r>
            <a:r>
              <a:rPr lang="de-DE" dirty="0" smtClean="0"/>
              <a:t>/</a:t>
            </a:r>
            <a:r>
              <a:rPr lang="ru-RU" dirty="0" err="1" smtClean="0"/>
              <a:t>Плещеев,_Алексей_Николаевич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591</TotalTime>
  <Words>159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Wingdings</vt:lpstr>
      <vt:lpstr>Arial Black</vt:lpstr>
      <vt:lpstr>Verdana</vt:lpstr>
      <vt:lpstr>Городская</vt:lpstr>
      <vt:lpstr>Алексей Николаевич </vt:lpstr>
      <vt:lpstr>Алексей Николаевич Плещеев (1825 - 1893)</vt:lpstr>
      <vt:lpstr>Жизнь и творчество А.Н.Плещеева</vt:lpstr>
      <vt:lpstr>  Детство поэта прошло в Нижнем Новгороде. В 1839 г. в Петербурге становится юнкером Школы Гвардейских подпрапорщиков и кавалерийских юнкеров. Обстановка военного училища угнетала его и через год он поступает в  университет, но через два года оставляет и университет. Его интересуют "живые науки", история и политическая экономия. 1849 году арестован и некоторое время спустя отправлен в ссылку, где провёл на военной службе почти десять лет. По возвращении из ссылки Плещеев продолжил литературную деятельность; пройдя через годы бедности и лишений, он стал авторитетным литератором, критиком, издателем, а в конце жизни и меценатом.  Его пейзажные стихи становятся хрестоматийными. Еще большую известность некоторые из них приобрели в форме песен: кто не знает "Скучной картины!.." (1860) или "Весны" ("Уж тает снег, бегут ручьи...") (1872), положенных на музыку Чайковским. </vt:lpstr>
      <vt:lpstr>Слайд 5</vt:lpstr>
      <vt:lpstr>Слайд 6</vt:lpstr>
      <vt:lpstr>Смерть поэта</vt:lpstr>
      <vt:lpstr>Подпись поэта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2010-05-23T14:03:42Z</dcterms:created>
  <dcterms:modified xsi:type="dcterms:W3CDTF">2011-10-22T14:56:57Z</dcterms:modified>
</cp:coreProperties>
</file>