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F83C-2779-434F-91C5-4A6FB9C2D1A6}" type="datetimeFigureOut">
              <a:rPr lang="ru-RU" smtClean="0"/>
              <a:t>27.03.2011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8040-D407-41D5-9E37-D24E575205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F83C-2779-434F-91C5-4A6FB9C2D1A6}" type="datetimeFigureOut">
              <a:rPr lang="ru-RU" smtClean="0"/>
              <a:t>27.03.2011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8040-D407-41D5-9E37-D24E575205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F83C-2779-434F-91C5-4A6FB9C2D1A6}" type="datetimeFigureOut">
              <a:rPr lang="ru-RU" smtClean="0"/>
              <a:t>27.03.2011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8040-D407-41D5-9E37-D24E575205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F83C-2779-434F-91C5-4A6FB9C2D1A6}" type="datetimeFigureOut">
              <a:rPr lang="ru-RU" smtClean="0"/>
              <a:t>27.03.2011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8040-D407-41D5-9E37-D24E575205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F83C-2779-434F-91C5-4A6FB9C2D1A6}" type="datetimeFigureOut">
              <a:rPr lang="ru-RU" smtClean="0"/>
              <a:t>27.03.2011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8040-D407-41D5-9E37-D24E575205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F83C-2779-434F-91C5-4A6FB9C2D1A6}" type="datetimeFigureOut">
              <a:rPr lang="ru-RU" smtClean="0"/>
              <a:t>27.03.2011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8040-D407-41D5-9E37-D24E575205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F83C-2779-434F-91C5-4A6FB9C2D1A6}" type="datetimeFigureOut">
              <a:rPr lang="ru-RU" smtClean="0"/>
              <a:t>27.03.2011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8040-D407-41D5-9E37-D24E575205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F83C-2779-434F-91C5-4A6FB9C2D1A6}" type="datetimeFigureOut">
              <a:rPr lang="ru-RU" smtClean="0"/>
              <a:t>27.03.2011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8040-D407-41D5-9E37-D24E575205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F83C-2779-434F-91C5-4A6FB9C2D1A6}" type="datetimeFigureOut">
              <a:rPr lang="ru-RU" smtClean="0"/>
              <a:t>27.03.2011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8040-D407-41D5-9E37-D24E575205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F83C-2779-434F-91C5-4A6FB9C2D1A6}" type="datetimeFigureOut">
              <a:rPr lang="ru-RU" smtClean="0"/>
              <a:t>27.03.2011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8040-D407-41D5-9E37-D24E575205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F83C-2779-434F-91C5-4A6FB9C2D1A6}" type="datetimeFigureOut">
              <a:rPr lang="ru-RU" smtClean="0"/>
              <a:t>27.03.2011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8040-D407-41D5-9E37-D24E575205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BF83C-2779-434F-91C5-4A6FB9C2D1A6}" type="datetimeFigureOut">
              <a:rPr lang="ru-RU" smtClean="0"/>
              <a:t>27.03.2011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B8040-D407-41D5-9E37-D24E5752058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Mustela_erminea" TargetMode="External"/><Relationship Id="rId2" Type="http://schemas.openxmlformats.org/officeDocument/2006/relationships/hyperlink" Target="http://www.ebftour.ru/articles.htm?id=1094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lifeplanet.org/animals/ermin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071546"/>
            <a:ext cx="81439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>
                    <a:lumMod val="95000"/>
                  </a:schemeClr>
                </a:solidFill>
              </a:rPr>
              <a:t>К Р А С Н А Я    К Н И Г А</a:t>
            </a:r>
          </a:p>
          <a:p>
            <a:pPr algn="ctr"/>
            <a:r>
              <a:rPr lang="ru-RU" sz="4000" dirty="0" smtClean="0">
                <a:solidFill>
                  <a:schemeClr val="bg1">
                    <a:lumMod val="95000"/>
                  </a:schemeClr>
                </a:solidFill>
              </a:rPr>
              <a:t>   </a:t>
            </a:r>
          </a:p>
          <a:p>
            <a:pPr algn="ctr"/>
            <a:r>
              <a:rPr lang="ru-RU" sz="4000" dirty="0" smtClean="0">
                <a:solidFill>
                  <a:schemeClr val="bg1">
                    <a:lumMod val="95000"/>
                  </a:schemeClr>
                </a:solidFill>
              </a:rPr>
              <a:t> С А Р А Т О В С К О Й   О Б Л А С Т И</a:t>
            </a:r>
          </a:p>
          <a:p>
            <a:pPr algn="ctr"/>
            <a:endParaRPr lang="ru-RU" sz="4000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ru-RU" sz="4000" dirty="0" smtClean="0">
                <a:solidFill>
                  <a:schemeClr val="bg1">
                    <a:lumMod val="95000"/>
                  </a:schemeClr>
                </a:solidFill>
              </a:rPr>
              <a:t>Г О Р Н О С Т А Й</a:t>
            </a:r>
            <a:endParaRPr lang="ru-RU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86446" y="4857760"/>
            <a:ext cx="33575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 </a:t>
            </a:r>
            <a:r>
              <a:rPr lang="ru-RU" sz="1400" dirty="0" err="1" smtClean="0"/>
              <a:t>Игнашова</a:t>
            </a:r>
            <a:r>
              <a:rPr lang="ru-RU" sz="1400" dirty="0" smtClean="0"/>
              <a:t> Елена Михайловна</a:t>
            </a:r>
            <a:r>
              <a:rPr lang="ru-RU" sz="1400" dirty="0" smtClean="0"/>
              <a:t>,</a:t>
            </a:r>
          </a:p>
          <a:p>
            <a:pPr algn="ctr"/>
            <a:r>
              <a:rPr lang="ru-RU" sz="1400" dirty="0" smtClean="0"/>
              <a:t> </a:t>
            </a:r>
            <a:r>
              <a:rPr lang="ru-RU" sz="1400" dirty="0" smtClean="0"/>
              <a:t>учитель начальных </a:t>
            </a:r>
            <a:r>
              <a:rPr lang="ru-RU" sz="1400" dirty="0" smtClean="0"/>
              <a:t>классов</a:t>
            </a:r>
          </a:p>
          <a:p>
            <a:pPr algn="ctr"/>
            <a:r>
              <a:rPr lang="ru-RU" sz="1400" dirty="0" smtClean="0"/>
              <a:t> МАОУ-Лицей </a:t>
            </a:r>
            <a:r>
              <a:rPr lang="ru-RU" sz="1400" dirty="0" smtClean="0"/>
              <a:t>№ </a:t>
            </a:r>
            <a:r>
              <a:rPr lang="ru-RU" sz="1400" dirty="0" smtClean="0"/>
              <a:t>62</a:t>
            </a:r>
            <a:endParaRPr lang="ru-RU" sz="1400" dirty="0" smtClean="0"/>
          </a:p>
          <a:p>
            <a:pPr algn="ctr"/>
            <a:r>
              <a:rPr lang="ru-RU" sz="1400" dirty="0" smtClean="0"/>
              <a:t>г. </a:t>
            </a:r>
            <a:r>
              <a:rPr lang="ru-RU" sz="1400" dirty="0" smtClean="0"/>
              <a:t>Саратова</a:t>
            </a: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орноста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571480"/>
            <a:ext cx="350043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Горностай относится к семейству куньих.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Тело его вытянутое, гибкое, почти ровное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по толщине по всей длине. Маленькая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головка посажена на короткую, не очень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подвижную шейку. Ножки у горностая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очень короткие и сильные. Ступни лапок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голые, с острыми тонкими коготками.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Кончик хвоста чёрный.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орн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14875" y="2714621"/>
            <a:ext cx="44291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По своему характеру </a:t>
            </a:r>
            <a:r>
              <a:rPr lang="ru-RU" dirty="0" smtClean="0">
                <a:solidFill>
                  <a:srgbClr val="C00000"/>
                </a:solidFill>
              </a:rPr>
              <a:t>горностай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хищник, к тому же очень смелый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Он отлично плавает и любит 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гнездиться </a:t>
            </a:r>
            <a:r>
              <a:rPr lang="ru-RU" dirty="0">
                <a:solidFill>
                  <a:srgbClr val="C00000"/>
                </a:solidFill>
              </a:rPr>
              <a:t>вблизи берегов 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лесных </a:t>
            </a:r>
            <a:r>
              <a:rPr lang="ru-RU" dirty="0">
                <a:solidFill>
                  <a:srgbClr val="C00000"/>
                </a:solidFill>
              </a:rPr>
              <a:t>озер и речек. Охотится 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главным </a:t>
            </a:r>
            <a:r>
              <a:rPr lang="ru-RU" dirty="0">
                <a:solidFill>
                  <a:srgbClr val="C00000"/>
                </a:solidFill>
              </a:rPr>
              <a:t>образом ночью. </a:t>
            </a:r>
            <a:r>
              <a:rPr lang="ru-RU" dirty="0" smtClean="0">
                <a:solidFill>
                  <a:srgbClr val="C00000"/>
                </a:solidFill>
              </a:rPr>
              <a:t>В летнее время </a:t>
            </a:r>
            <a:r>
              <a:rPr lang="ru-RU" dirty="0">
                <a:solidFill>
                  <a:srgbClr val="C00000"/>
                </a:solidFill>
              </a:rPr>
              <a:t>е</a:t>
            </a:r>
            <a:r>
              <a:rPr lang="ru-RU" dirty="0" smtClean="0">
                <a:solidFill>
                  <a:srgbClr val="C00000"/>
                </a:solidFill>
              </a:rPr>
              <a:t>го шкурка становится буро-коричневой. Брюшко, шея и внутренние стороны лап остаются белыми.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ышь и горн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0034" y="5929330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Охотится на мелких птиц, грызунов, насекомых, некрупную рыбу, ловит амфибий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и </a:t>
            </a:r>
            <a:r>
              <a:rPr lang="ru-RU" dirty="0">
                <a:solidFill>
                  <a:schemeClr val="bg1"/>
                </a:solidFill>
              </a:rPr>
              <a:t>рептилий, нападает и на крупную добычу – куриных, тетеревиных птиц и зайцев.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ор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072206"/>
            <a:ext cx="7500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Ценится же его белоснежная зимняя шкурка с черным кончиком </a:t>
            </a:r>
            <a:r>
              <a:rPr lang="ru-RU" dirty="0" smtClean="0">
                <a:solidFill>
                  <a:srgbClr val="FF0000"/>
                </a:solidFill>
              </a:rPr>
              <a:t>хвоста. Горностай- ценный пушной зверь. Поэтому его часто истребляют.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орн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3857628"/>
            <a:ext cx="350042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В саратовском Заволжье за последние 10— 12 лет численность вида значительно снизилась, в некоторых </a:t>
            </a:r>
            <a:r>
              <a:rPr lang="ru-RU" dirty="0" smtClean="0">
                <a:solidFill>
                  <a:srgbClr val="FF0000"/>
                </a:solidFill>
              </a:rPr>
              <a:t>местах обитания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он </a:t>
            </a:r>
            <a:r>
              <a:rPr lang="ru-RU" dirty="0">
                <a:solidFill>
                  <a:srgbClr val="FF0000"/>
                </a:solidFill>
              </a:rPr>
              <a:t>полностью исчез, на этом основании заволжская популяция вида внесена в Красную книгу Саратовской области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2071678"/>
            <a:ext cx="75087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Источники:</a:t>
            </a:r>
          </a:p>
          <a:p>
            <a:pPr marL="342900" indent="-342900" algn="ctr">
              <a:buAutoNum type="arabicPeriod"/>
            </a:pPr>
            <a:r>
              <a:rPr lang="en-US" dirty="0" smtClean="0">
                <a:hlinkClick r:id="rId2"/>
              </a:rPr>
              <a:t>http://www.ebftour.ru/articles.htm?id=1094</a:t>
            </a:r>
            <a:endParaRPr lang="ru-RU" dirty="0" smtClean="0"/>
          </a:p>
          <a:p>
            <a:pPr marL="342900" indent="-342900" algn="ctr">
              <a:buAutoNum type="arabicPeriod"/>
            </a:pPr>
            <a:r>
              <a:rPr lang="en-US" dirty="0" smtClean="0">
                <a:hlinkClick r:id="rId3"/>
              </a:rPr>
              <a:t>http://ru.wikipedia.org/wiki/Mustela_erminea</a:t>
            </a:r>
            <a:endParaRPr lang="ru-RU" dirty="0" smtClean="0"/>
          </a:p>
          <a:p>
            <a:pPr marL="342900" indent="-342900" algn="ctr">
              <a:buAutoNum type="arabicPeriod"/>
            </a:pPr>
            <a:r>
              <a:rPr lang="en-US" dirty="0" smtClean="0">
                <a:hlinkClick r:id="rId4"/>
              </a:rPr>
              <a:t>http://lifeplanet.org/animals/ermine.html</a:t>
            </a:r>
          </a:p>
          <a:p>
            <a:pPr marL="342900" indent="-342900" algn="ctr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259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Миша</dc:creator>
  <cp:lastModifiedBy>DNA7 X64</cp:lastModifiedBy>
  <cp:revision>8</cp:revision>
  <dcterms:created xsi:type="dcterms:W3CDTF">2010-12-13T20:08:07Z</dcterms:created>
  <dcterms:modified xsi:type="dcterms:W3CDTF">2011-03-27T18:50:32Z</dcterms:modified>
</cp:coreProperties>
</file>