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70" r:id="rId4"/>
    <p:sldId id="258" r:id="rId5"/>
    <p:sldId id="271" r:id="rId6"/>
    <p:sldId id="27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234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4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87F4-1FB2-435C-918C-5D3D62F26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C69A-8EE6-4738-86EE-8EA86B6BD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1C84E-EAA5-4D5A-B6F0-15A984FED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755A3-3187-4732-B3A1-0D81E70DE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9477B-C35F-42AB-A040-A9EFF7D81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A6EA8-0ADF-443B-973B-F9FD313BB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964B-CFC6-4BC8-8C7C-E234B0DB4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BFF0-DF52-4DC4-9C92-C25700157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47CB-3336-4073-B18A-087F2F778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3ED78-A108-43FF-A057-6AA08AAC2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F7CEA-14A1-4709-B7EE-2AC19CCD4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436A-C1CE-4CDA-98AE-9E80228FC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127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7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127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77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78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79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8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8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131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2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2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2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32238D3-9F0D-462E-A5ED-1A8B6FE7F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8.do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7656513" cy="1944688"/>
          </a:xfrm>
        </p:spPr>
        <p:txBody>
          <a:bodyPr/>
          <a:lstStyle/>
          <a:p>
            <a:pPr eaLnBrk="1" hangingPunct="1"/>
            <a:r>
              <a:rPr lang="ru-RU" sz="4800" b="1" smtClean="0"/>
              <a:t>Структура экономики</a:t>
            </a:r>
            <a:br>
              <a:rPr lang="ru-RU" sz="4800" b="1" smtClean="0"/>
            </a:br>
            <a:r>
              <a:rPr lang="ru-RU" sz="2800" b="1" smtClean="0">
                <a:solidFill>
                  <a:schemeClr val="accent2"/>
                </a:solidFill>
              </a:rPr>
              <a:t>Проанализируйте таблицу, сделайте вывод</a:t>
            </a:r>
            <a:r>
              <a:rPr lang="en-US" sz="2800" b="1" smtClean="0">
                <a:solidFill>
                  <a:schemeClr val="accent2"/>
                </a:solidFill>
              </a:rPr>
              <a:t> </a:t>
            </a:r>
            <a:r>
              <a:rPr lang="ru-RU" sz="2800" b="1" smtClean="0">
                <a:solidFill>
                  <a:schemeClr val="accent2"/>
                </a:solidFill>
              </a:rPr>
              <a:t>: где , как создается ВВП страны?</a:t>
            </a:r>
          </a:p>
        </p:txBody>
      </p:sp>
      <p:graphicFrame>
        <p:nvGraphicFramePr>
          <p:cNvPr id="21568" name="Group 64"/>
          <p:cNvGraphicFramePr>
            <a:graphicFrameLocks noGrp="1"/>
          </p:cNvGraphicFramePr>
          <p:nvPr>
            <p:ph idx="1"/>
          </p:nvPr>
        </p:nvGraphicFramePr>
        <p:xfrm>
          <a:off x="250825" y="1701800"/>
          <a:ext cx="7386638" cy="5158424"/>
        </p:xfrm>
        <a:graphic>
          <a:graphicData uri="http://schemas.openxmlformats.org/drawingml/2006/table">
            <a:tbl>
              <a:tblPr/>
              <a:tblGrid>
                <a:gridCol w="2436813"/>
                <a:gridCol w="2487612"/>
                <a:gridCol w="2462213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Сферы экономик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1950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2000   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Промышленность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Сфера Услуг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	Товарная структура 	внешней торговли 	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7885113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Соотношение </a:t>
            </a:r>
            <a:r>
              <a:rPr lang="ru-RU" smtClean="0"/>
              <a:t>готовых товаров сырья     	</a:t>
            </a:r>
            <a:r>
              <a:rPr lang="ru-RU" b="1" smtClean="0"/>
              <a:t>1970г        50%                    50%</a:t>
            </a:r>
            <a:r>
              <a:rPr lang="ru-RU" smtClean="0"/>
              <a:t>           	</a:t>
            </a:r>
            <a:r>
              <a:rPr lang="ru-RU" b="1" smtClean="0"/>
              <a:t>1990г        85%                    15%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Рост темпов внешней торговли Китая опережает темпы роста ВВП- 180 стран.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экспорт- </a:t>
            </a:r>
            <a:r>
              <a:rPr lang="ru-RU" b="1" smtClean="0"/>
              <a:t>7</a:t>
            </a:r>
            <a:r>
              <a:rPr lang="ru-RU" sz="2800" b="1" smtClean="0"/>
              <a:t> место, импорт- </a:t>
            </a:r>
            <a:r>
              <a:rPr lang="ru-RU" b="1" smtClean="0"/>
              <a:t>9 </a:t>
            </a:r>
            <a:r>
              <a:rPr lang="ru-RU" sz="2800" b="1" smtClean="0"/>
              <a:t>место в мире, положительное сальдо 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В импорте 75% готовых изделий (доля легкой промышленности уменьшилась за счет  роста машиностроения).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Вывод: </a:t>
            </a:r>
            <a:r>
              <a:rPr lang="ru-RU" sz="2800" b="1" smtClean="0">
                <a:solidFill>
                  <a:schemeClr val="tx2"/>
                </a:solidFill>
              </a:rPr>
              <a:t>из страны с закрытой экономикой Китай превратился в страну, где в сфере торговли формируется  50% ВВП.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/>
              <a:t>Секреты китайского чуда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7908925" cy="5805487"/>
          </a:xfrm>
        </p:spPr>
        <p:txBody>
          <a:bodyPr/>
          <a:lstStyle/>
          <a:p>
            <a:pPr eaLnBrk="1" hangingPunct="1"/>
            <a:r>
              <a:rPr lang="ru-RU" sz="3600" b="1" smtClean="0"/>
              <a:t>Экспортно-ориентированное направление экономики.</a:t>
            </a:r>
          </a:p>
          <a:p>
            <a:pPr eaLnBrk="1" hangingPunct="1"/>
            <a:r>
              <a:rPr lang="ru-RU" sz="3600" b="1" smtClean="0"/>
              <a:t>Быстрое осваивание и производство современной продукции.</a:t>
            </a:r>
          </a:p>
          <a:p>
            <a:pPr eaLnBrk="1" hangingPunct="1"/>
            <a:r>
              <a:rPr lang="ru-RU" sz="3600" b="1" smtClean="0"/>
              <a:t>Дешевая рабочая сила- более низкая себестоимость товаров.</a:t>
            </a:r>
          </a:p>
          <a:p>
            <a:pPr eaLnBrk="1" hangingPunct="1"/>
            <a:r>
              <a:rPr lang="ru-RU" sz="3600" b="1" smtClean="0"/>
              <a:t>……</a:t>
            </a:r>
            <a:r>
              <a:rPr lang="en-US" sz="3600" b="1" smtClean="0"/>
              <a:t>    </a:t>
            </a:r>
            <a:r>
              <a:rPr lang="ru-RU" sz="2800" b="1" smtClean="0">
                <a:solidFill>
                  <a:schemeClr val="accent2"/>
                </a:solidFill>
              </a:rPr>
              <a:t>Дополните список секретами.</a:t>
            </a:r>
            <a:endParaRPr lang="en-US" sz="28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Д/З </a:t>
            </a:r>
            <a:r>
              <a:rPr lang="ru-RU" sz="2400" b="1" smtClean="0">
                <a:solidFill>
                  <a:schemeClr val="accent2"/>
                </a:solidFill>
              </a:rPr>
              <a:t>Перечислите отрасли специализации промышленности и С/Х и их географию.</a:t>
            </a:r>
          </a:p>
          <a:p>
            <a:pPr eaLnBrk="1" hangingPunct="1"/>
            <a:endParaRPr lang="ru-RU" sz="3600" b="1" smtClean="0"/>
          </a:p>
          <a:p>
            <a:pPr eaLnBrk="1" hangingPunct="1">
              <a:buFontTx/>
              <a:buNone/>
            </a:pPr>
            <a:r>
              <a:rPr lang="ru-RU" smtClean="0"/>
              <a:t>     </a:t>
            </a:r>
            <a:endParaRPr lang="ru-RU" sz="36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477125" cy="1143000"/>
          </a:xfrm>
        </p:spPr>
        <p:txBody>
          <a:bodyPr/>
          <a:lstStyle/>
          <a:p>
            <a:pPr eaLnBrk="1" hangingPunct="1"/>
            <a:r>
              <a:rPr lang="ru-RU" sz="4400" smtClean="0"/>
              <a:t>Визитная карточка Китая.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7740650" cy="5805487"/>
          </a:xfrm>
        </p:spPr>
        <p:txBody>
          <a:bodyPr/>
          <a:lstStyle/>
          <a:p>
            <a:pPr eaLnBrk="1" hangingPunct="1"/>
            <a:r>
              <a:rPr lang="ru-RU" sz="2800" smtClean="0"/>
              <a:t>Официальное название: КНР-с 1949 года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Китайская Народная Республика </a:t>
            </a:r>
          </a:p>
          <a:p>
            <a:pPr eaLnBrk="1" hangingPunct="1"/>
            <a:r>
              <a:rPr lang="ru-RU" sz="2800" smtClean="0"/>
              <a:t>Площадь; 9597 </a:t>
            </a:r>
            <a:r>
              <a:rPr lang="ru-RU" sz="2800" i="1" smtClean="0"/>
              <a:t>тыс. км</a:t>
            </a:r>
            <a:endParaRPr lang="ru-RU" sz="2800" smtClean="0"/>
          </a:p>
          <a:p>
            <a:pPr eaLnBrk="1" hangingPunct="1"/>
            <a:r>
              <a:rPr lang="ru-RU" sz="2800" smtClean="0"/>
              <a:t>Столица: Пекин -10 млн.чел.</a:t>
            </a:r>
          </a:p>
          <a:p>
            <a:pPr eaLnBrk="1" hangingPunct="1"/>
            <a:r>
              <a:rPr lang="ru-RU" sz="2800" smtClean="0"/>
              <a:t>Крупнейшие города: Шанхай, Тяньцзинь, </a:t>
            </a:r>
            <a:r>
              <a:rPr lang="en-US" sz="2800" smtClean="0"/>
              <a:t> </a:t>
            </a:r>
            <a:r>
              <a:rPr lang="ru-RU" sz="2800" smtClean="0"/>
              <a:t>Шэньян, Ухань.(40 городов-миллионеров)</a:t>
            </a:r>
          </a:p>
          <a:p>
            <a:pPr eaLnBrk="1" hangingPunct="1"/>
            <a:r>
              <a:rPr lang="ru-RU" sz="2800" smtClean="0"/>
              <a:t>Административное деление:23 провинции,</a:t>
            </a:r>
            <a:r>
              <a:rPr lang="en-US" sz="2800" smtClean="0"/>
              <a:t> </a:t>
            </a:r>
            <a:r>
              <a:rPr lang="ru-RU" sz="2800" smtClean="0"/>
              <a:t> 5 автономных</a:t>
            </a:r>
            <a:r>
              <a:rPr lang="en-US" sz="2800" smtClean="0"/>
              <a:t> </a:t>
            </a:r>
            <a:r>
              <a:rPr lang="ru-RU" sz="2800" smtClean="0"/>
              <a:t>районов .</a:t>
            </a:r>
            <a:endParaRPr lang="en-US" sz="2800" smtClean="0"/>
          </a:p>
          <a:p>
            <a:pPr eaLnBrk="1" hangingPunct="1"/>
            <a:r>
              <a:rPr lang="ru-RU" sz="2800" smtClean="0"/>
              <a:t> 3 города центрального</a:t>
            </a:r>
            <a:r>
              <a:rPr lang="en-US" sz="2800" smtClean="0"/>
              <a:t> </a:t>
            </a:r>
            <a:r>
              <a:rPr lang="ru-RU" sz="2800" smtClean="0"/>
              <a:t>подчинения: Пекин, Шанхай, Тяньцзинь</a:t>
            </a:r>
          </a:p>
          <a:p>
            <a:pPr eaLnBrk="1" hangingPunct="1"/>
            <a:r>
              <a:rPr lang="ru-RU" sz="2800" smtClean="0"/>
              <a:t>Денежная единица- юань.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532812" cy="5616575"/>
          </a:xfrm>
        </p:spPr>
        <p:txBody>
          <a:bodyPr/>
          <a:lstStyle/>
          <a:p>
            <a:pPr eaLnBrk="1" hangingPunct="1"/>
            <a:r>
              <a:rPr lang="ru-RU" sz="4800" b="1" smtClean="0"/>
              <a:t>ЭГП Китая</a:t>
            </a:r>
            <a:br>
              <a:rPr lang="ru-RU" sz="4800" b="1" smtClean="0"/>
            </a:br>
            <a:r>
              <a:rPr lang="ru-RU" sz="2800" b="1" smtClean="0">
                <a:solidFill>
                  <a:schemeClr val="accent2"/>
                </a:solidFill>
              </a:rPr>
              <a:t>Регион:</a:t>
            </a:r>
            <a:r>
              <a:rPr lang="ru-RU" sz="2800" b="1" smtClean="0"/>
              <a:t> Центральная и Восточная Азия</a:t>
            </a:r>
            <a:br>
              <a:rPr lang="ru-RU" sz="2800" b="1" smtClean="0"/>
            </a:br>
            <a:r>
              <a:rPr lang="ru-RU" sz="2800" b="1" smtClean="0">
                <a:solidFill>
                  <a:schemeClr val="accent2"/>
                </a:solidFill>
              </a:rPr>
              <a:t>Граничит:</a:t>
            </a:r>
            <a:r>
              <a:rPr lang="en-US" sz="2800" b="1" smtClean="0"/>
              <a:t> </a:t>
            </a:r>
            <a:r>
              <a:rPr lang="ru-RU" sz="2800" b="1" smtClean="0"/>
              <a:t>с 14 странами </a:t>
            </a:r>
            <a:r>
              <a:rPr lang="ru-RU" sz="2800" b="1" smtClean="0">
                <a:solidFill>
                  <a:schemeClr val="accent2"/>
                </a:solidFill>
              </a:rPr>
              <a:t>какими?</a:t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Омывается:</a:t>
            </a:r>
            <a:r>
              <a:rPr lang="ru-RU" sz="2800" b="1" smtClean="0"/>
              <a:t> 3 незамерзающими морями </a:t>
            </a:r>
            <a:r>
              <a:rPr lang="ru-RU" sz="2800" b="1" smtClean="0">
                <a:solidFill>
                  <a:schemeClr val="accent2"/>
                </a:solidFill>
              </a:rPr>
              <a:t>Климат:</a:t>
            </a:r>
            <a:r>
              <a:rPr lang="ru-RU" sz="2800" b="1" smtClean="0"/>
              <a:t> от умеренного резкоконтинеталь</a:t>
            </a:r>
            <a:br>
              <a:rPr lang="ru-RU" sz="2800" b="1" smtClean="0"/>
            </a:br>
            <a:r>
              <a:rPr lang="ru-RU" sz="2800" b="1" smtClean="0"/>
              <a:t>ного до тропического муссонного.</a:t>
            </a:r>
            <a:br>
              <a:rPr lang="ru-RU" sz="2800" b="1" smtClean="0"/>
            </a:br>
            <a:r>
              <a:rPr lang="ru-RU" sz="2800" b="1" smtClean="0">
                <a:solidFill>
                  <a:schemeClr val="accent2"/>
                </a:solidFill>
              </a:rPr>
              <a:t>Воды:</a:t>
            </a:r>
            <a:r>
              <a:rPr lang="ru-RU" sz="2800" b="1" smtClean="0"/>
              <a:t> 2 место по запасам</a:t>
            </a:r>
            <a:br>
              <a:rPr lang="ru-RU" sz="2800" b="1" smtClean="0"/>
            </a:br>
            <a:r>
              <a:rPr lang="ru-RU" sz="2800" b="1" smtClean="0"/>
              <a:t> ГЭР на р. Янцзы, Хуанхе,</a:t>
            </a:r>
            <a:br>
              <a:rPr lang="ru-RU" sz="2800" b="1" smtClean="0"/>
            </a:br>
            <a:r>
              <a:rPr lang="ru-RU" sz="2800" b="1" smtClean="0"/>
              <a:t>Сицзян, Сунгари.</a:t>
            </a:r>
            <a:br>
              <a:rPr lang="ru-RU" sz="2800" b="1" smtClean="0"/>
            </a:br>
            <a:r>
              <a:rPr lang="ru-RU" sz="2800" b="1" smtClean="0">
                <a:solidFill>
                  <a:schemeClr val="accent2"/>
                </a:solidFill>
              </a:rPr>
              <a:t>Рельеф:</a:t>
            </a:r>
            <a:r>
              <a:rPr lang="ru-RU" sz="2800" b="1" smtClean="0"/>
              <a:t> Запад- горы ???</a:t>
            </a:r>
            <a:br>
              <a:rPr lang="ru-RU" sz="2800" b="1" smtClean="0"/>
            </a:br>
            <a:r>
              <a:rPr lang="ru-RU" sz="2800" b="1" smtClean="0"/>
              <a:t>Восток-равнина???</a:t>
            </a:r>
            <a:br>
              <a:rPr lang="ru-RU" sz="2800" b="1" smtClean="0"/>
            </a:br>
            <a:r>
              <a:rPr lang="ru-RU" sz="2800" b="1" smtClean="0">
                <a:solidFill>
                  <a:schemeClr val="accent2"/>
                </a:solidFill>
              </a:rPr>
              <a:t>Земельные ресурсы:</a:t>
            </a:r>
            <a:r>
              <a:rPr lang="ru-RU" sz="2800" b="1" smtClean="0"/>
              <a:t> </a:t>
            </a:r>
            <a:br>
              <a:rPr lang="ru-RU" sz="2800" b="1" smtClean="0"/>
            </a:br>
            <a:r>
              <a:rPr lang="ru-RU" sz="2800" b="1" smtClean="0"/>
              <a:t>З, Ц, С- пастбища,</a:t>
            </a:r>
            <a:br>
              <a:rPr lang="ru-RU" sz="2800" b="1" smtClean="0"/>
            </a:br>
            <a:r>
              <a:rPr lang="ru-RU" sz="2800" b="1" smtClean="0"/>
              <a:t>Восток-пашня</a:t>
            </a:r>
            <a:endParaRPr lang="en-US" sz="2800" b="1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4121150"/>
            <a:ext cx="3025775" cy="2736850"/>
          </a:xfrm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9144000" y="2852738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hlinkClick r:id="rId3" action="ppaction://hlinkfile"/>
              </a:rPr>
              <a:t>8.doc</a:t>
            </a:r>
            <a:endParaRPr lang="ru-RU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Плотность населения Китая: </a:t>
            </a:r>
            <a:r>
              <a:rPr lang="ru-RU" sz="3200" b="1" smtClean="0">
                <a:solidFill>
                  <a:schemeClr val="accent2"/>
                </a:solidFill>
              </a:rPr>
              <a:t>в чем причины этого своеобразия?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8893175" cy="5300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ru-RU" sz="2000" smtClean="0"/>
              <a:t>Охарактеризуйте размещение населения .  В чем причина ?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76475"/>
            <a:ext cx="6516687" cy="487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>Население Китая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137525" cy="54006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Численность-1,3 млрд.чел (2004); 30% - горожане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Средняя </a:t>
            </a:r>
            <a:r>
              <a:rPr lang="ru-RU" sz="2000" b="1" smtClean="0"/>
              <a:t>плотность-108 чел./кв.км</a:t>
            </a:r>
            <a:r>
              <a:rPr lang="ru-RU" sz="1800" b="1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Средняя продолжительность жизни: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b="1" i="1" smtClean="0"/>
              <a:t>      </a:t>
            </a:r>
            <a:r>
              <a:rPr lang="ru-RU" sz="2000" b="1" smtClean="0"/>
              <a:t>мужчины 68 лет, женщины 70 лет</a:t>
            </a:r>
            <a:r>
              <a:rPr lang="ru-RU" sz="1800" b="1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Официальные </a:t>
            </a:r>
            <a:r>
              <a:rPr lang="ru-RU" sz="2000" b="1" smtClean="0"/>
              <a:t>языки: китайский:</a:t>
            </a:r>
            <a:r>
              <a:rPr lang="ru-RU" sz="1800" b="1" smtClean="0"/>
              <a:t>(7диалектов)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Верующие: конфуцианцы, даосы, буддисты, мусульмане.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Тип воспроизводства- 1; Е.П.=25- 10=15</a:t>
            </a:r>
            <a:r>
              <a:rPr lang="ru-RU" sz="1800" b="1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 Демографическая политика</a:t>
            </a:r>
            <a:r>
              <a:rPr lang="ru-RU" sz="2000" b="1" smtClean="0"/>
              <a:t>:«Одна семья- один ребенок</a:t>
            </a:r>
            <a:r>
              <a:rPr lang="ru-RU" sz="1800" b="1" smtClean="0"/>
              <a:t>»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Преобладание мужского населения.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Большое количество детей и молодежи.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Многонациональная страна-</a:t>
            </a:r>
            <a:r>
              <a:rPr lang="ru-RU" sz="2000" b="1" smtClean="0"/>
              <a:t>50</a:t>
            </a:r>
            <a:r>
              <a:rPr lang="ru-RU" sz="1800" b="1" smtClean="0"/>
              <a:t> наций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    </a:t>
            </a:r>
            <a:r>
              <a:rPr lang="ru-RU" sz="2000" b="1" smtClean="0"/>
              <a:t>90%-китайцы</a:t>
            </a:r>
            <a:r>
              <a:rPr lang="ru-RU" sz="1800" b="1" smtClean="0"/>
              <a:t>, 10%-уйгуры,казахи,тибетцы,мао,яо,чжуаны.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Занятость:</a:t>
            </a:r>
            <a:br>
              <a:rPr lang="ru-RU" sz="2000" b="1" smtClean="0"/>
            </a:br>
            <a:r>
              <a:rPr lang="ru-RU" sz="1800" b="1" smtClean="0"/>
              <a:t>сельское хозяйство и добывающая промышленность -</a:t>
            </a:r>
            <a:r>
              <a:rPr lang="ru-RU" sz="2000" b="1" smtClean="0"/>
              <a:t>18%,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обрабатывающая промышлен­ность и строительство - </a:t>
            </a:r>
            <a:r>
              <a:rPr lang="ru-RU" sz="2000" b="1" smtClean="0"/>
              <a:t>51%,</a:t>
            </a:r>
            <a:r>
              <a:rPr lang="ru-RU" sz="1800" b="1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банки и сфера услуг  -     </a:t>
            </a:r>
            <a:r>
              <a:rPr lang="ru-RU" sz="2000" b="1" smtClean="0"/>
              <a:t>31%.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Демографическая ситуация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125538"/>
            <a:ext cx="7386638" cy="5732462"/>
          </a:xfrm>
        </p:spPr>
        <p:txBody>
          <a:bodyPr/>
          <a:lstStyle/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400" b="1" smtClean="0"/>
              <a:t>Тип воспроизводства - 1; 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400" b="1" smtClean="0"/>
              <a:t>               Е.П. = 25- 10 = 15</a:t>
            </a:r>
            <a:r>
              <a:rPr lang="ru-RU" sz="2000" b="1" smtClean="0"/>
              <a:t> 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b="1" smtClean="0"/>
              <a:t> </a:t>
            </a:r>
            <a:r>
              <a:rPr lang="ru-RU" b="1" smtClean="0"/>
              <a:t>Демографическая политика: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b="1" smtClean="0"/>
              <a:t> «Одна семья- один ребенок»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b="1" smtClean="0"/>
              <a:t>Преобладание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b="1" smtClean="0"/>
              <a:t> мужского населения.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endParaRPr lang="ru-RU" sz="2000" b="1" smtClean="0"/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b="1" smtClean="0"/>
              <a:t>Большое количество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b="1" smtClean="0"/>
              <a:t> детей и молодежи.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   </a:t>
            </a:r>
            <a:r>
              <a:rPr lang="ru-RU" sz="2000" b="1" smtClean="0">
                <a:solidFill>
                  <a:schemeClr val="accent2"/>
                </a:solidFill>
              </a:rPr>
              <a:t>Китайцы, у которых много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       детей, забывают дни их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       рождения. Как они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       поступают. не желая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      лишать их этого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      праздника? 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860800"/>
            <a:ext cx="41148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«Китайское экономическое Чудо»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Сегодня Китай соединил в себе старое и новое, древность и современность, молодое и отжившее.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Все это пришло в движение и создало атмосферу перемен, которая характеризует сегодняшний облик страны-«КЭЧ».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Понятием </a:t>
            </a:r>
            <a:r>
              <a:rPr lang="ru-RU" sz="2800" b="1" smtClean="0"/>
              <a:t>«экономическое чудо»</a:t>
            </a:r>
            <a:r>
              <a:rPr lang="ru-RU" sz="2800" smtClean="0"/>
              <a:t> обозначают периоды быстрого экономического развития страны в целом.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27950" cy="1143000"/>
          </a:xfrm>
        </p:spPr>
        <p:txBody>
          <a:bodyPr/>
          <a:lstStyle/>
          <a:p>
            <a:pPr eaLnBrk="1" hangingPunct="1"/>
            <a:r>
              <a:rPr lang="ru-RU" sz="4800" b="1" smtClean="0"/>
              <a:t>   Экономика Китая</a:t>
            </a:r>
            <a:r>
              <a:rPr lang="ru-RU" smtClean="0"/>
              <a:t>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23850" y="1125538"/>
            <a:ext cx="7464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Главный экономический показатель развития страны- это ВВП</a:t>
            </a:r>
          </a:p>
        </p:txBody>
      </p:sp>
      <p:graphicFrame>
        <p:nvGraphicFramePr>
          <p:cNvPr id="19520" name="Group 64"/>
          <p:cNvGraphicFramePr>
            <a:graphicFrameLocks noGrp="1"/>
          </p:cNvGraphicFramePr>
          <p:nvPr>
            <p:ph type="tbl" idx="1"/>
          </p:nvPr>
        </p:nvGraphicFramePr>
        <p:xfrm>
          <a:off x="263525" y="1598613"/>
          <a:ext cx="7386638" cy="5444364"/>
        </p:xfrm>
        <a:graphic>
          <a:graphicData uri="http://schemas.openxmlformats.org/drawingml/2006/table">
            <a:tbl>
              <a:tblPr/>
              <a:tblGrid>
                <a:gridCol w="3694113"/>
                <a:gridCol w="3692525"/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ВВП(трлн. дол)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Показатели развития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7980363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Среднегодовой темп роста ВВП -8%- 1место в мире.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Объем промышленного и С/Х производства-11,4% от мирового-2место в мире.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Грузооборот всех видов транспорта 1место в мире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Занятость населения по сферам экономики : 20%-54%-26%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Китай имеет 16 первых мест в промышленных и 12- в С/Х отраслях.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157</TotalTime>
  <Words>445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Кимоно</vt:lpstr>
      <vt:lpstr>Слайд 1</vt:lpstr>
      <vt:lpstr>Визитная карточка Китая.</vt:lpstr>
      <vt:lpstr>ЭГП Китая Регион: Центральная и Восточная Азия Граничит: с 14 странами какими? Омывается: 3 незамерзающими морями Климат: от умеренного резкоконтинеталь ного до тропического муссонного. Воды: 2 место по запасам  ГЭР на р. Янцзы, Хуанхе, Сицзян, Сунгари. Рельеф: Запад- горы ??? Восток-равнина??? Земельные ресурсы:  З, Ц, С- пастбища, Восток-пашня</vt:lpstr>
      <vt:lpstr>Плотность населения Китая: в чем причины этого своеобразия?</vt:lpstr>
      <vt:lpstr>Население Китая</vt:lpstr>
      <vt:lpstr>Демографическая ситуация</vt:lpstr>
      <vt:lpstr>«Китайское экономическое Чудо»</vt:lpstr>
      <vt:lpstr>   Экономика Китая </vt:lpstr>
      <vt:lpstr>Показатели развития</vt:lpstr>
      <vt:lpstr>Структура экономики Проанализируйте таблицу, сделайте вывод : где , как создается ВВП страны?</vt:lpstr>
      <vt:lpstr> Товарная структура  внешней торговли   </vt:lpstr>
      <vt:lpstr>Секреты китайского чуда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исаев</dc:creator>
  <cp:lastModifiedBy>user</cp:lastModifiedBy>
  <cp:revision>26</cp:revision>
  <dcterms:created xsi:type="dcterms:W3CDTF">2008-02-21T17:34:00Z</dcterms:created>
  <dcterms:modified xsi:type="dcterms:W3CDTF">2011-09-14T17:01:04Z</dcterms:modified>
</cp:coreProperties>
</file>