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7" r:id="rId3"/>
    <p:sldId id="258" r:id="rId4"/>
    <p:sldId id="259" r:id="rId5"/>
    <p:sldId id="270" r:id="rId6"/>
    <p:sldId id="268" r:id="rId7"/>
    <p:sldId id="275" r:id="rId8"/>
    <p:sldId id="269" r:id="rId9"/>
    <p:sldId id="267" r:id="rId10"/>
    <p:sldId id="260" r:id="rId11"/>
    <p:sldId id="261" r:id="rId12"/>
    <p:sldId id="262" r:id="rId13"/>
    <p:sldId id="263" r:id="rId14"/>
    <p:sldId id="264" r:id="rId15"/>
    <p:sldId id="265" r:id="rId16"/>
    <p:sldId id="266" r:id="rId17"/>
    <p:sldId id="271" r:id="rId18"/>
    <p:sldId id="272" r:id="rId19"/>
    <p:sldId id="273"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0BDF8"/>
    <a:srgbClr val="F1A7E8"/>
    <a:srgbClr val="732BF5"/>
    <a:srgbClr val="CCFF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7" d="100"/>
          <a:sy n="107" d="100"/>
        </p:scale>
        <p:origin x="-1098"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E1E4FE2-C0F3-4811-A4C0-FA4D01F1D929}" type="datetimeFigureOut">
              <a:rPr lang="ru-RU" smtClean="0"/>
              <a:pPr/>
              <a:t>12.01.2012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767BF53-B5AE-48C1-8547-9CC55880D083}" type="slidenum">
              <a:rPr lang="ru-RU" smtClean="0"/>
              <a:pPr/>
              <a:t>‹#›</a:t>
            </a:fld>
            <a:endParaRPr lang="ru-RU"/>
          </a:p>
        </p:txBody>
      </p:sp>
    </p:spTree>
    <p:extLst>
      <p:ext uri="{BB962C8B-B14F-4D97-AF65-F5344CB8AC3E}">
        <p14:creationId xmlns:p14="http://schemas.microsoft.com/office/powerpoint/2010/main" xmlns="" val="3123703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b="1" dirty="0"/>
          </a:p>
        </p:txBody>
      </p:sp>
      <p:sp>
        <p:nvSpPr>
          <p:cNvPr id="4" name="Номер слайда 3"/>
          <p:cNvSpPr>
            <a:spLocks noGrp="1"/>
          </p:cNvSpPr>
          <p:nvPr>
            <p:ph type="sldNum" sz="quarter" idx="10"/>
          </p:nvPr>
        </p:nvSpPr>
        <p:spPr/>
        <p:txBody>
          <a:bodyPr/>
          <a:lstStyle/>
          <a:p>
            <a:fld id="{1767BF53-B5AE-48C1-8547-9CC55880D083}" type="slidenum">
              <a:rPr lang="ru-RU" smtClean="0"/>
              <a:pPr/>
              <a:t>2</a:t>
            </a:fld>
            <a:endParaRPr lang="ru-RU"/>
          </a:p>
        </p:txBody>
      </p:sp>
    </p:spTree>
    <p:extLst>
      <p:ext uri="{BB962C8B-B14F-4D97-AF65-F5344CB8AC3E}">
        <p14:creationId xmlns:p14="http://schemas.microsoft.com/office/powerpoint/2010/main" xmlns="" val="20768481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FAF08753-C455-4463-B1D3-A79949121D9E}" type="datetimeFigureOut">
              <a:rPr lang="ru-RU" smtClean="0"/>
              <a:pPr/>
              <a:t>12.01.2012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D91EE6B-26A6-445F-A63B-42D3E7ACC4B9}" type="slidenum">
              <a:rPr lang="ru-RU" smtClean="0"/>
              <a:pPr/>
              <a:t>‹#›</a:t>
            </a:fld>
            <a:endParaRPr lang="ru-RU"/>
          </a:p>
        </p:txBody>
      </p:sp>
    </p:spTree>
    <p:extLst>
      <p:ext uri="{BB962C8B-B14F-4D97-AF65-F5344CB8AC3E}">
        <p14:creationId xmlns:p14="http://schemas.microsoft.com/office/powerpoint/2010/main" xmlns="" val="40249330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AF08753-C455-4463-B1D3-A79949121D9E}" type="datetimeFigureOut">
              <a:rPr lang="ru-RU" smtClean="0"/>
              <a:pPr/>
              <a:t>12.01.2012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D91EE6B-26A6-445F-A63B-42D3E7ACC4B9}" type="slidenum">
              <a:rPr lang="ru-RU" smtClean="0"/>
              <a:pPr/>
              <a:t>‹#›</a:t>
            </a:fld>
            <a:endParaRPr lang="ru-RU"/>
          </a:p>
        </p:txBody>
      </p:sp>
    </p:spTree>
    <p:extLst>
      <p:ext uri="{BB962C8B-B14F-4D97-AF65-F5344CB8AC3E}">
        <p14:creationId xmlns:p14="http://schemas.microsoft.com/office/powerpoint/2010/main" xmlns="" val="940992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AF08753-C455-4463-B1D3-A79949121D9E}" type="datetimeFigureOut">
              <a:rPr lang="ru-RU" smtClean="0"/>
              <a:pPr/>
              <a:t>12.01.2012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D91EE6B-26A6-445F-A63B-42D3E7ACC4B9}" type="slidenum">
              <a:rPr lang="ru-RU" smtClean="0"/>
              <a:pPr/>
              <a:t>‹#›</a:t>
            </a:fld>
            <a:endParaRPr lang="ru-RU"/>
          </a:p>
        </p:txBody>
      </p:sp>
    </p:spTree>
    <p:extLst>
      <p:ext uri="{BB962C8B-B14F-4D97-AF65-F5344CB8AC3E}">
        <p14:creationId xmlns:p14="http://schemas.microsoft.com/office/powerpoint/2010/main" xmlns="" val="251758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AF08753-C455-4463-B1D3-A79949121D9E}" type="datetimeFigureOut">
              <a:rPr lang="ru-RU" smtClean="0"/>
              <a:pPr/>
              <a:t>12.01.2012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D91EE6B-26A6-445F-A63B-42D3E7ACC4B9}" type="slidenum">
              <a:rPr lang="ru-RU" smtClean="0"/>
              <a:pPr/>
              <a:t>‹#›</a:t>
            </a:fld>
            <a:endParaRPr lang="ru-RU"/>
          </a:p>
        </p:txBody>
      </p:sp>
    </p:spTree>
    <p:extLst>
      <p:ext uri="{BB962C8B-B14F-4D97-AF65-F5344CB8AC3E}">
        <p14:creationId xmlns:p14="http://schemas.microsoft.com/office/powerpoint/2010/main" xmlns="" val="2906678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FAF08753-C455-4463-B1D3-A79949121D9E}" type="datetimeFigureOut">
              <a:rPr lang="ru-RU" smtClean="0"/>
              <a:pPr/>
              <a:t>12.01.2012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D91EE6B-26A6-445F-A63B-42D3E7ACC4B9}" type="slidenum">
              <a:rPr lang="ru-RU" smtClean="0"/>
              <a:pPr/>
              <a:t>‹#›</a:t>
            </a:fld>
            <a:endParaRPr lang="ru-RU"/>
          </a:p>
        </p:txBody>
      </p:sp>
    </p:spTree>
    <p:extLst>
      <p:ext uri="{BB962C8B-B14F-4D97-AF65-F5344CB8AC3E}">
        <p14:creationId xmlns:p14="http://schemas.microsoft.com/office/powerpoint/2010/main" xmlns="" val="27770604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FAF08753-C455-4463-B1D3-A79949121D9E}" type="datetimeFigureOut">
              <a:rPr lang="ru-RU" smtClean="0"/>
              <a:pPr/>
              <a:t>12.01.2012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D91EE6B-26A6-445F-A63B-42D3E7ACC4B9}" type="slidenum">
              <a:rPr lang="ru-RU" smtClean="0"/>
              <a:pPr/>
              <a:t>‹#›</a:t>
            </a:fld>
            <a:endParaRPr lang="ru-RU"/>
          </a:p>
        </p:txBody>
      </p:sp>
    </p:spTree>
    <p:extLst>
      <p:ext uri="{BB962C8B-B14F-4D97-AF65-F5344CB8AC3E}">
        <p14:creationId xmlns:p14="http://schemas.microsoft.com/office/powerpoint/2010/main" xmlns="" val="29406260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FAF08753-C455-4463-B1D3-A79949121D9E}" type="datetimeFigureOut">
              <a:rPr lang="ru-RU" smtClean="0"/>
              <a:pPr/>
              <a:t>12.01.2012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5D91EE6B-26A6-445F-A63B-42D3E7ACC4B9}" type="slidenum">
              <a:rPr lang="ru-RU" smtClean="0"/>
              <a:pPr/>
              <a:t>‹#›</a:t>
            </a:fld>
            <a:endParaRPr lang="ru-RU"/>
          </a:p>
        </p:txBody>
      </p:sp>
    </p:spTree>
    <p:extLst>
      <p:ext uri="{BB962C8B-B14F-4D97-AF65-F5344CB8AC3E}">
        <p14:creationId xmlns:p14="http://schemas.microsoft.com/office/powerpoint/2010/main" xmlns="" val="35331091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FAF08753-C455-4463-B1D3-A79949121D9E}" type="datetimeFigureOut">
              <a:rPr lang="ru-RU" smtClean="0"/>
              <a:pPr/>
              <a:t>12.01.2012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D91EE6B-26A6-445F-A63B-42D3E7ACC4B9}" type="slidenum">
              <a:rPr lang="ru-RU" smtClean="0"/>
              <a:pPr/>
              <a:t>‹#›</a:t>
            </a:fld>
            <a:endParaRPr lang="ru-RU"/>
          </a:p>
        </p:txBody>
      </p:sp>
    </p:spTree>
    <p:extLst>
      <p:ext uri="{BB962C8B-B14F-4D97-AF65-F5344CB8AC3E}">
        <p14:creationId xmlns:p14="http://schemas.microsoft.com/office/powerpoint/2010/main" xmlns="" val="3197292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AF08753-C455-4463-B1D3-A79949121D9E}" type="datetimeFigureOut">
              <a:rPr lang="ru-RU" smtClean="0"/>
              <a:pPr/>
              <a:t>12.01.2012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D91EE6B-26A6-445F-A63B-42D3E7ACC4B9}" type="slidenum">
              <a:rPr lang="ru-RU" smtClean="0"/>
              <a:pPr/>
              <a:t>‹#›</a:t>
            </a:fld>
            <a:endParaRPr lang="ru-RU"/>
          </a:p>
        </p:txBody>
      </p:sp>
    </p:spTree>
    <p:extLst>
      <p:ext uri="{BB962C8B-B14F-4D97-AF65-F5344CB8AC3E}">
        <p14:creationId xmlns:p14="http://schemas.microsoft.com/office/powerpoint/2010/main" xmlns="" val="19292992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AF08753-C455-4463-B1D3-A79949121D9E}" type="datetimeFigureOut">
              <a:rPr lang="ru-RU" smtClean="0"/>
              <a:pPr/>
              <a:t>12.01.2012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D91EE6B-26A6-445F-A63B-42D3E7ACC4B9}" type="slidenum">
              <a:rPr lang="ru-RU" smtClean="0"/>
              <a:pPr/>
              <a:t>‹#›</a:t>
            </a:fld>
            <a:endParaRPr lang="ru-RU"/>
          </a:p>
        </p:txBody>
      </p:sp>
    </p:spTree>
    <p:extLst>
      <p:ext uri="{BB962C8B-B14F-4D97-AF65-F5344CB8AC3E}">
        <p14:creationId xmlns:p14="http://schemas.microsoft.com/office/powerpoint/2010/main" xmlns="" val="5600354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AF08753-C455-4463-B1D3-A79949121D9E}" type="datetimeFigureOut">
              <a:rPr lang="ru-RU" smtClean="0"/>
              <a:pPr/>
              <a:t>12.01.2012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D91EE6B-26A6-445F-A63B-42D3E7ACC4B9}" type="slidenum">
              <a:rPr lang="ru-RU" smtClean="0"/>
              <a:pPr/>
              <a:t>‹#›</a:t>
            </a:fld>
            <a:endParaRPr lang="ru-RU"/>
          </a:p>
        </p:txBody>
      </p:sp>
    </p:spTree>
    <p:extLst>
      <p:ext uri="{BB962C8B-B14F-4D97-AF65-F5344CB8AC3E}">
        <p14:creationId xmlns:p14="http://schemas.microsoft.com/office/powerpoint/2010/main" xmlns="" val="12396317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80000">
              <a:srgbClr val="FFF200"/>
            </a:gs>
            <a:gs pos="47000">
              <a:schemeClr val="bg1">
                <a:lumMod val="75000"/>
              </a:schemeClr>
            </a:gs>
          </a:gsLst>
          <a:lin ang="5400000" scaled="0"/>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F08753-C455-4463-B1D3-A79949121D9E}" type="datetimeFigureOut">
              <a:rPr lang="ru-RU" smtClean="0"/>
              <a:pPr/>
              <a:t>12.01.2012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91EE6B-26A6-445F-A63B-42D3E7ACC4B9}" type="slidenum">
              <a:rPr lang="ru-RU" smtClean="0"/>
              <a:pPr/>
              <a:t>‹#›</a:t>
            </a:fld>
            <a:endParaRPr lang="ru-RU"/>
          </a:p>
        </p:txBody>
      </p:sp>
    </p:spTree>
    <p:extLst>
      <p:ext uri="{BB962C8B-B14F-4D97-AF65-F5344CB8AC3E}">
        <p14:creationId xmlns:p14="http://schemas.microsoft.com/office/powerpoint/2010/main" xmlns="" val="15590537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Прямоугольник 3"/>
          <p:cNvSpPr/>
          <p:nvPr/>
        </p:nvSpPr>
        <p:spPr>
          <a:xfrm>
            <a:off x="521857" y="1228138"/>
            <a:ext cx="8100294" cy="2185214"/>
          </a:xfrm>
          <a:prstGeom prst="rect">
            <a:avLst/>
          </a:prstGeom>
          <a:noFill/>
        </p:spPr>
        <p:txBody>
          <a:bodyPr wrap="none" lIns="91440" tIns="45720" rIns="91440" bIns="45720">
            <a:spAutoFit/>
          </a:bodyPr>
          <a:lstStyle/>
          <a:p>
            <a:pPr algn="ctr"/>
            <a:endParaRPr lang="ru-RU" sz="2800" b="1" dirty="0" smtClean="0">
              <a:ln w="1905"/>
              <a:effectLst>
                <a:outerShdw blurRad="38100" dist="38100" dir="2700000" algn="tl">
                  <a:srgbClr val="000000">
                    <a:alpha val="43137"/>
                  </a:srgbClr>
                </a:outerShdw>
              </a:effectLst>
              <a:latin typeface="Papyrus" pitchFamily="66" charset="0"/>
            </a:endParaRPr>
          </a:p>
          <a:p>
            <a:pPr algn="ctr"/>
            <a:r>
              <a:rPr lang="en-US" sz="5400" b="1" dirty="0" smtClean="0">
                <a:ln w="1905"/>
                <a:solidFill>
                  <a:srgbClr val="732BF5"/>
                </a:solidFill>
                <a:effectLst>
                  <a:outerShdw blurRad="38100" dist="38100" dir="2700000" algn="tl">
                    <a:srgbClr val="000000">
                      <a:alpha val="43137"/>
                    </a:srgbClr>
                  </a:outerShdw>
                </a:effectLst>
                <a:latin typeface="Papyrus" pitchFamily="66" charset="0"/>
              </a:rPr>
              <a:t>ENVIRONMENTAL</a:t>
            </a:r>
          </a:p>
          <a:p>
            <a:pPr algn="ctr"/>
            <a:r>
              <a:rPr lang="en-US" sz="5400" b="1" cap="none" spc="0" dirty="0" smtClean="0">
                <a:ln w="1905"/>
                <a:solidFill>
                  <a:srgbClr val="732BF5"/>
                </a:solidFill>
                <a:effectLst>
                  <a:outerShdw blurRad="38100" dist="38100" dir="2700000" algn="tl">
                    <a:srgbClr val="000000">
                      <a:alpha val="43137"/>
                    </a:srgbClr>
                  </a:outerShdw>
                </a:effectLst>
                <a:latin typeface="Papyrus" pitchFamily="66" charset="0"/>
              </a:rPr>
              <a:t>PROTECTION</a:t>
            </a:r>
          </a:p>
        </p:txBody>
      </p:sp>
    </p:spTree>
    <p:extLst>
      <p:ext uri="{BB962C8B-B14F-4D97-AF65-F5344CB8AC3E}">
        <p14:creationId xmlns:p14="http://schemas.microsoft.com/office/powerpoint/2010/main" xmlns="" val="37701397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260648"/>
            <a:ext cx="8229600" cy="1143000"/>
          </a:xfrm>
        </p:spPr>
        <p:txBody>
          <a:bodyPr>
            <a:noAutofit/>
          </a:bodyPr>
          <a:lstStyle/>
          <a:p>
            <a:r>
              <a:rPr lang="en-US" sz="2800" dirty="0">
                <a:solidFill>
                  <a:schemeClr val="tx1">
                    <a:lumMod val="95000"/>
                    <a:lumOff val="5000"/>
                  </a:schemeClr>
                </a:solidFill>
                <a:latin typeface="Bauhaus 93" pitchFamily="82" charset="0"/>
              </a:rPr>
              <a:t>Complete the </a:t>
            </a:r>
            <a:r>
              <a:rPr lang="en-US" sz="2800" dirty="0" smtClean="0">
                <a:solidFill>
                  <a:schemeClr val="tx1">
                    <a:lumMod val="95000"/>
                    <a:lumOff val="5000"/>
                  </a:schemeClr>
                </a:solidFill>
                <a:latin typeface="Bauhaus 93" pitchFamily="82" charset="0"/>
              </a:rPr>
              <a:t>sentences, using </a:t>
            </a:r>
            <a:r>
              <a:rPr lang="en-US" sz="2800" dirty="0">
                <a:solidFill>
                  <a:schemeClr val="tx1">
                    <a:lumMod val="95000"/>
                    <a:lumOff val="5000"/>
                  </a:schemeClr>
                </a:solidFill>
                <a:latin typeface="Bauhaus 93" pitchFamily="82" charset="0"/>
              </a:rPr>
              <a:t>the verb to cause, to be caused by ……..</a:t>
            </a:r>
            <a:r>
              <a:rPr lang="en-US" sz="2800" dirty="0">
                <a:latin typeface="Bauhaus 93" pitchFamily="82" charset="0"/>
              </a:rPr>
              <a:t/>
            </a:r>
            <a:br>
              <a:rPr lang="en-US" sz="2800" dirty="0">
                <a:latin typeface="Bauhaus 93" pitchFamily="82" charset="0"/>
              </a:rPr>
            </a:br>
            <a:endParaRPr lang="ru-RU" sz="2800" dirty="0"/>
          </a:p>
        </p:txBody>
      </p:sp>
      <p:sp>
        <p:nvSpPr>
          <p:cNvPr id="3" name="Объект 2"/>
          <p:cNvSpPr>
            <a:spLocks noGrp="1"/>
          </p:cNvSpPr>
          <p:nvPr>
            <p:ph idx="1"/>
          </p:nvPr>
        </p:nvSpPr>
        <p:spPr/>
        <p:txBody>
          <a:bodyPr>
            <a:normAutofit/>
          </a:bodyPr>
          <a:lstStyle/>
          <a:p>
            <a:r>
              <a:rPr lang="en-US" sz="2000" dirty="0" smtClean="0">
                <a:solidFill>
                  <a:srgbClr val="732BF5"/>
                </a:solidFill>
              </a:rPr>
              <a:t>1. Air pollution ………….</a:t>
            </a:r>
          </a:p>
          <a:p>
            <a:r>
              <a:rPr lang="en-US" sz="2000" dirty="0" smtClean="0">
                <a:solidFill>
                  <a:srgbClr val="732BF5"/>
                </a:solidFill>
              </a:rPr>
              <a:t>2. Soot and dirt in industrial cities………</a:t>
            </a:r>
          </a:p>
          <a:p>
            <a:r>
              <a:rPr lang="en-US" sz="2000" dirty="0" smtClean="0">
                <a:solidFill>
                  <a:srgbClr val="732BF5"/>
                </a:solidFill>
              </a:rPr>
              <a:t>3. Smoke clouds ……….</a:t>
            </a:r>
          </a:p>
          <a:p>
            <a:r>
              <a:rPr lang="en-US" sz="2000" dirty="0" smtClean="0">
                <a:solidFill>
                  <a:srgbClr val="732BF5"/>
                </a:solidFill>
              </a:rPr>
              <a:t>4. Polluted fish in rivers………..</a:t>
            </a:r>
          </a:p>
          <a:p>
            <a:r>
              <a:rPr lang="en-US" sz="2000" dirty="0" smtClean="0">
                <a:solidFill>
                  <a:srgbClr val="732BF5"/>
                </a:solidFill>
              </a:rPr>
              <a:t>5. Water pollution……….</a:t>
            </a:r>
          </a:p>
          <a:p>
            <a:r>
              <a:rPr lang="en-US" sz="2000" dirty="0" smtClean="0">
                <a:solidFill>
                  <a:srgbClr val="732BF5"/>
                </a:solidFill>
              </a:rPr>
              <a:t>6. Cutting of the vast forest……..</a:t>
            </a:r>
          </a:p>
          <a:p>
            <a:r>
              <a:rPr lang="en-US" sz="2000" dirty="0" smtClean="0">
                <a:solidFill>
                  <a:srgbClr val="732BF5"/>
                </a:solidFill>
              </a:rPr>
              <a:t>7. A great number of cars………. </a:t>
            </a:r>
          </a:p>
          <a:p>
            <a:r>
              <a:rPr lang="en-US" sz="2000" dirty="0" smtClean="0">
                <a:solidFill>
                  <a:srgbClr val="732BF5"/>
                </a:solidFill>
              </a:rPr>
              <a:t>8. Noise pollution………..</a:t>
            </a:r>
            <a:endParaRPr lang="ru-RU" sz="2000" dirty="0">
              <a:solidFill>
                <a:srgbClr val="732BF5"/>
              </a:solidFill>
            </a:endParaRPr>
          </a:p>
        </p:txBody>
      </p:sp>
    </p:spTree>
    <p:extLst>
      <p:ext uri="{BB962C8B-B14F-4D97-AF65-F5344CB8AC3E}">
        <p14:creationId xmlns:p14="http://schemas.microsoft.com/office/powerpoint/2010/main" xmlns="" val="9385185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p:spPr>
        <p:txBody>
          <a:bodyPr>
            <a:normAutofit fontScale="90000"/>
          </a:bodyPr>
          <a:lstStyle/>
          <a:p>
            <a:r>
              <a:rPr lang="en-US" dirty="0" smtClean="0">
                <a:latin typeface="Broadway" pitchFamily="82" charset="0"/>
              </a:rPr>
              <a:t>Match:</a:t>
            </a:r>
            <a:endParaRPr lang="ru-RU" dirty="0"/>
          </a:p>
        </p:txBody>
      </p:sp>
      <p:sp>
        <p:nvSpPr>
          <p:cNvPr id="4" name="Табличка 3"/>
          <p:cNvSpPr/>
          <p:nvPr/>
        </p:nvSpPr>
        <p:spPr>
          <a:xfrm>
            <a:off x="323528" y="1196752"/>
            <a:ext cx="8496944" cy="5472608"/>
          </a:xfrm>
          <a:prstGeom prst="plaque">
            <a:avLst/>
          </a:prstGeom>
          <a:solidFill>
            <a:srgbClr val="A0BDF8"/>
          </a:solidFill>
          <a:ln>
            <a:solidFill>
              <a:schemeClr val="accent1"/>
            </a:solidFill>
          </a:ln>
          <a:scene3d>
            <a:camera prst="orthographicFront"/>
            <a:lightRig rig="threePt" dir="t"/>
          </a:scene3d>
          <a:sp3d extrusionH="44450">
            <a:bevelT w="279400" h="17780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chemeClr val="tx1"/>
                </a:solidFill>
              </a:rPr>
              <a:t>1)litter               a)garbage on the ground or in the street </a:t>
            </a:r>
          </a:p>
          <a:p>
            <a:r>
              <a:rPr lang="en-US" sz="2400" dirty="0" smtClean="0">
                <a:solidFill>
                  <a:schemeClr val="tx1"/>
                </a:solidFill>
              </a:rPr>
              <a:t>2)fence              b)a special can for garbage</a:t>
            </a:r>
          </a:p>
          <a:p>
            <a:r>
              <a:rPr lang="en-US" sz="2400" dirty="0" smtClean="0">
                <a:solidFill>
                  <a:schemeClr val="tx1"/>
                </a:solidFill>
              </a:rPr>
              <a:t>3)jail                 </a:t>
            </a:r>
            <a:r>
              <a:rPr lang="ru-RU" sz="2400" dirty="0" smtClean="0">
                <a:solidFill>
                  <a:schemeClr val="tx1"/>
                </a:solidFill>
              </a:rPr>
              <a:t>  </a:t>
            </a:r>
            <a:r>
              <a:rPr lang="en-US" sz="2400" dirty="0" smtClean="0">
                <a:solidFill>
                  <a:schemeClr val="tx1"/>
                </a:solidFill>
              </a:rPr>
              <a:t>c)everything that a person can see</a:t>
            </a:r>
          </a:p>
          <a:p>
            <a:r>
              <a:rPr lang="en-US" sz="2400" dirty="0" smtClean="0">
                <a:solidFill>
                  <a:schemeClr val="tx1"/>
                </a:solidFill>
              </a:rPr>
              <a:t>4)garbage can   d)a walk that separates two places</a:t>
            </a:r>
          </a:p>
          <a:p>
            <a:r>
              <a:rPr lang="en-US" sz="2400" dirty="0" smtClean="0">
                <a:solidFill>
                  <a:schemeClr val="tx1"/>
                </a:solidFill>
              </a:rPr>
              <a:t>5)view                e)sickness</a:t>
            </a:r>
          </a:p>
          <a:p>
            <a:r>
              <a:rPr lang="en-US" sz="2400" dirty="0" smtClean="0">
                <a:solidFill>
                  <a:schemeClr val="tx1"/>
                </a:solidFill>
              </a:rPr>
              <a:t>6)fine                  f)to manage or to stop</a:t>
            </a:r>
          </a:p>
          <a:p>
            <a:r>
              <a:rPr lang="en-US" sz="2400" dirty="0" smtClean="0">
                <a:solidFill>
                  <a:schemeClr val="tx1"/>
                </a:solidFill>
              </a:rPr>
              <a:t>7)litterbug        </a:t>
            </a:r>
            <a:r>
              <a:rPr lang="ru-RU" sz="2400" dirty="0" smtClean="0">
                <a:solidFill>
                  <a:schemeClr val="tx1"/>
                </a:solidFill>
              </a:rPr>
              <a:t> </a:t>
            </a:r>
            <a:r>
              <a:rPr lang="en-US" sz="2400" dirty="0" smtClean="0">
                <a:solidFill>
                  <a:schemeClr val="tx1"/>
                </a:solidFill>
              </a:rPr>
              <a:t>g)a number of people pay as punishment </a:t>
            </a:r>
          </a:p>
          <a:p>
            <a:r>
              <a:rPr lang="en-US" sz="2400" dirty="0" smtClean="0">
                <a:solidFill>
                  <a:schemeClr val="tx1"/>
                </a:solidFill>
              </a:rPr>
              <a:t>8)disease           h)money people as punishment</a:t>
            </a:r>
          </a:p>
          <a:p>
            <a:r>
              <a:rPr lang="en-US" sz="2400" dirty="0" smtClean="0">
                <a:solidFill>
                  <a:schemeClr val="tx1"/>
                </a:solidFill>
              </a:rPr>
              <a:t>9)control          </a:t>
            </a:r>
            <a:r>
              <a:rPr lang="ru-RU" sz="2400" dirty="0" smtClean="0">
                <a:solidFill>
                  <a:schemeClr val="tx1"/>
                </a:solidFill>
              </a:rPr>
              <a:t>   </a:t>
            </a:r>
            <a:r>
              <a:rPr lang="en-US" sz="2400" dirty="0" smtClean="0">
                <a:solidFill>
                  <a:schemeClr val="tx1"/>
                </a:solidFill>
              </a:rPr>
              <a:t>i)a place people stay as punishment</a:t>
            </a:r>
          </a:p>
          <a:p>
            <a:r>
              <a:rPr lang="en-US" sz="2400" dirty="0" smtClean="0">
                <a:solidFill>
                  <a:schemeClr val="tx1"/>
                </a:solidFill>
              </a:rPr>
              <a:t>10)group            j)a person who throws litter</a:t>
            </a:r>
            <a:endParaRPr lang="en-US" sz="2400" dirty="0">
              <a:solidFill>
                <a:schemeClr val="tx1"/>
              </a:solidFill>
            </a:endParaRPr>
          </a:p>
        </p:txBody>
      </p:sp>
    </p:spTree>
    <p:extLst>
      <p:ext uri="{BB962C8B-B14F-4D97-AF65-F5344CB8AC3E}">
        <p14:creationId xmlns:p14="http://schemas.microsoft.com/office/powerpoint/2010/main" xmlns="" val="33526987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dirty="0" smtClean="0">
                <a:latin typeface="Freestyle Script" pitchFamily="66" charset="0"/>
              </a:rPr>
              <a:t>Pollution is spoiling the air you breathe!</a:t>
            </a:r>
            <a:endParaRPr lang="ru-RU" dirty="0"/>
          </a:p>
        </p:txBody>
      </p:sp>
      <p:sp>
        <p:nvSpPr>
          <p:cNvPr id="3" name="Объект 2"/>
          <p:cNvSpPr>
            <a:spLocks noGrp="1"/>
          </p:cNvSpPr>
          <p:nvPr>
            <p:ph idx="1"/>
          </p:nvPr>
        </p:nvSpPr>
        <p:spPr/>
        <p:txBody>
          <a:bodyPr>
            <a:normAutofit/>
          </a:bodyPr>
          <a:lstStyle/>
          <a:p>
            <a:pPr marL="0" indent="0">
              <a:buNone/>
            </a:pPr>
            <a:r>
              <a:rPr lang="en-US" sz="1600" dirty="0" smtClean="0"/>
              <a:t> </a:t>
            </a:r>
            <a:r>
              <a:rPr lang="en-US" sz="2000" dirty="0" smtClean="0">
                <a:solidFill>
                  <a:srgbClr val="732BF5"/>
                </a:solidFill>
              </a:rPr>
              <a:t>Pollution is handing like a brown cloud over New York today. Dirt and smoke are pouring from cars and factories. Pollution is spoiling the air we breathe ,and it’s harming our health. </a:t>
            </a:r>
          </a:p>
          <a:p>
            <a:pPr marL="0" indent="0">
              <a:buNone/>
            </a:pPr>
            <a:r>
              <a:rPr lang="en-US" sz="2000" dirty="0" smtClean="0">
                <a:solidFill>
                  <a:srgbClr val="732BF5"/>
                </a:solidFill>
              </a:rPr>
              <a:t> New York has a big problem these days. The city has dirty air. The air smell bad , and it look ugly. Pollution is a health problem, too, because it’s hurting people’s lungs.</a:t>
            </a:r>
          </a:p>
          <a:p>
            <a:pPr marL="0" indent="0">
              <a:buNone/>
            </a:pPr>
            <a:r>
              <a:rPr lang="en-US" sz="2000" dirty="0" smtClean="0">
                <a:solidFill>
                  <a:srgbClr val="732BF5"/>
                </a:solidFill>
              </a:rPr>
              <a:t> This man thinks that pollution is dangerous. He doesn’t like the air, so he isn’t breathing it. He’s smelling a flower, and it smells good, but he doesn’t know it. He’s touching the flower with his mask, and the flower feels soft, but he doesn’t know it. He’s listening for birds, but he doesn’t hear any. He's looking for beauty, but he doesn’t  see any. He believes that pollution is  coming between us and the beauty of nature. He is trying to show his ideas with the gas mask. He wants people to work together now and to make the air cleaner soon.</a:t>
            </a:r>
            <a:endParaRPr lang="ru-RU" sz="2000" dirty="0">
              <a:solidFill>
                <a:srgbClr val="732BF5"/>
              </a:solidFill>
            </a:endParaRPr>
          </a:p>
        </p:txBody>
      </p:sp>
    </p:spTree>
    <p:extLst>
      <p:ext uri="{BB962C8B-B14F-4D97-AF65-F5344CB8AC3E}">
        <p14:creationId xmlns:p14="http://schemas.microsoft.com/office/powerpoint/2010/main" xmlns="" val="22100554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4000" dirty="0" smtClean="0">
                <a:latin typeface="Algerian" pitchFamily="82" charset="0"/>
              </a:rPr>
              <a:t>Answer the questions.</a:t>
            </a:r>
            <a:endParaRPr lang="ru-RU" sz="4000" dirty="0"/>
          </a:p>
        </p:txBody>
      </p:sp>
      <p:sp>
        <p:nvSpPr>
          <p:cNvPr id="3" name="Объект 2"/>
          <p:cNvSpPr>
            <a:spLocks noGrp="1"/>
          </p:cNvSpPr>
          <p:nvPr>
            <p:ph idx="1"/>
          </p:nvPr>
        </p:nvSpPr>
        <p:spPr/>
        <p:txBody>
          <a:bodyPr>
            <a:normAutofit/>
          </a:bodyPr>
          <a:lstStyle/>
          <a:p>
            <a:pPr marL="0" indent="0">
              <a:buNone/>
            </a:pPr>
            <a:r>
              <a:rPr lang="en-US" sz="2400" dirty="0" smtClean="0">
                <a:solidFill>
                  <a:srgbClr val="732BF5"/>
                </a:solidFill>
              </a:rPr>
              <a:t>1.What is handing like a brown cloud over New York today</a:t>
            </a:r>
            <a:r>
              <a:rPr lang="ru-RU" sz="2400" dirty="0" smtClean="0">
                <a:solidFill>
                  <a:srgbClr val="732BF5"/>
                </a:solidFill>
              </a:rPr>
              <a:t>?</a:t>
            </a:r>
          </a:p>
          <a:p>
            <a:pPr marL="0" indent="0">
              <a:buNone/>
            </a:pPr>
            <a:r>
              <a:rPr lang="ru-RU" sz="2400" dirty="0" smtClean="0">
                <a:solidFill>
                  <a:srgbClr val="732BF5"/>
                </a:solidFill>
              </a:rPr>
              <a:t>2.</a:t>
            </a:r>
            <a:r>
              <a:rPr lang="en-US" sz="2400" dirty="0" smtClean="0">
                <a:solidFill>
                  <a:srgbClr val="732BF5"/>
                </a:solidFill>
              </a:rPr>
              <a:t>Where are the dirt and smoke </a:t>
            </a:r>
            <a:r>
              <a:rPr lang="en-US" sz="2400" dirty="0">
                <a:solidFill>
                  <a:srgbClr val="732BF5"/>
                </a:solidFill>
              </a:rPr>
              <a:t>coming from</a:t>
            </a:r>
            <a:r>
              <a:rPr lang="en-US" sz="2400" dirty="0" smtClean="0">
                <a:solidFill>
                  <a:srgbClr val="732BF5"/>
                </a:solidFill>
              </a:rPr>
              <a:t>?</a:t>
            </a:r>
          </a:p>
          <a:p>
            <a:pPr marL="0" indent="0">
              <a:buNone/>
            </a:pPr>
            <a:r>
              <a:rPr lang="en-US" sz="2400" dirty="0" smtClean="0">
                <a:solidFill>
                  <a:srgbClr val="732BF5"/>
                </a:solidFill>
              </a:rPr>
              <a:t>3.What is pollution doing to our air and to </a:t>
            </a:r>
            <a:r>
              <a:rPr lang="en-US" sz="2400" dirty="0">
                <a:solidFill>
                  <a:srgbClr val="732BF5"/>
                </a:solidFill>
              </a:rPr>
              <a:t>our health</a:t>
            </a:r>
            <a:r>
              <a:rPr lang="en-US" sz="2400" dirty="0" smtClean="0">
                <a:solidFill>
                  <a:srgbClr val="732BF5"/>
                </a:solidFill>
              </a:rPr>
              <a:t>?</a:t>
            </a:r>
          </a:p>
          <a:p>
            <a:pPr marL="0" indent="0">
              <a:buNone/>
            </a:pPr>
            <a:r>
              <a:rPr lang="en-US" sz="2400" dirty="0" smtClean="0">
                <a:solidFill>
                  <a:srgbClr val="732BF5"/>
                </a:solidFill>
              </a:rPr>
              <a:t>4.What problem does New </a:t>
            </a:r>
            <a:r>
              <a:rPr lang="en-US" sz="2400" dirty="0">
                <a:solidFill>
                  <a:srgbClr val="732BF5"/>
                </a:solidFill>
              </a:rPr>
              <a:t>York have?</a:t>
            </a:r>
          </a:p>
          <a:p>
            <a:pPr marL="0" indent="0">
              <a:buNone/>
            </a:pPr>
            <a:r>
              <a:rPr lang="en-US" sz="2400" dirty="0" smtClean="0">
                <a:solidFill>
                  <a:srgbClr val="732BF5"/>
                </a:solidFill>
              </a:rPr>
              <a:t>5.How does the air smell </a:t>
            </a:r>
            <a:r>
              <a:rPr lang="en-US" sz="2400" dirty="0">
                <a:solidFill>
                  <a:srgbClr val="732BF5"/>
                </a:solidFill>
              </a:rPr>
              <a:t>and look?</a:t>
            </a:r>
          </a:p>
          <a:p>
            <a:pPr marL="0" indent="0">
              <a:buNone/>
            </a:pPr>
            <a:r>
              <a:rPr lang="en-US" sz="2400" dirty="0" smtClean="0">
                <a:solidFill>
                  <a:srgbClr val="732BF5"/>
                </a:solidFill>
              </a:rPr>
              <a:t>6.Why is pollution a </a:t>
            </a:r>
            <a:r>
              <a:rPr lang="en-US" sz="2400" dirty="0">
                <a:solidFill>
                  <a:srgbClr val="732BF5"/>
                </a:solidFill>
              </a:rPr>
              <a:t>health problem?</a:t>
            </a:r>
          </a:p>
          <a:p>
            <a:pPr marL="0" indent="0">
              <a:buNone/>
            </a:pPr>
            <a:r>
              <a:rPr lang="en-US" sz="2400" dirty="0" smtClean="0">
                <a:solidFill>
                  <a:srgbClr val="732BF5"/>
                </a:solidFill>
              </a:rPr>
              <a:t>7.Why is the man wearing </a:t>
            </a:r>
            <a:r>
              <a:rPr lang="en-US" sz="2400" dirty="0">
                <a:solidFill>
                  <a:srgbClr val="732BF5"/>
                </a:solidFill>
              </a:rPr>
              <a:t>a gas mask?</a:t>
            </a:r>
          </a:p>
          <a:p>
            <a:pPr marL="0" indent="0">
              <a:buNone/>
            </a:pPr>
            <a:r>
              <a:rPr lang="en-US" sz="2400" dirty="0" smtClean="0">
                <a:solidFill>
                  <a:srgbClr val="732BF5"/>
                </a:solidFill>
              </a:rPr>
              <a:t>8.Why doesn’t he like </a:t>
            </a:r>
            <a:r>
              <a:rPr lang="en-US" sz="2400" dirty="0">
                <a:solidFill>
                  <a:srgbClr val="732BF5"/>
                </a:solidFill>
              </a:rPr>
              <a:t>the air?</a:t>
            </a:r>
          </a:p>
          <a:p>
            <a:pPr marL="0" indent="0">
              <a:buNone/>
            </a:pPr>
            <a:r>
              <a:rPr lang="en-US" sz="2400" dirty="0" smtClean="0">
                <a:solidFill>
                  <a:srgbClr val="732BF5"/>
                </a:solidFill>
              </a:rPr>
              <a:t>9.What does he think </a:t>
            </a:r>
            <a:r>
              <a:rPr lang="en-US" sz="2400" dirty="0">
                <a:solidFill>
                  <a:srgbClr val="732BF5"/>
                </a:solidFill>
              </a:rPr>
              <a:t>about pollution?</a:t>
            </a:r>
          </a:p>
          <a:p>
            <a:pPr marL="0" indent="0">
              <a:buNone/>
            </a:pPr>
            <a:r>
              <a:rPr lang="en-US" sz="2400" dirty="0" smtClean="0">
                <a:solidFill>
                  <a:srgbClr val="732BF5"/>
                </a:solidFill>
              </a:rPr>
              <a:t>10.What is </a:t>
            </a:r>
            <a:r>
              <a:rPr lang="en-US" sz="2400" dirty="0">
                <a:solidFill>
                  <a:srgbClr val="732BF5"/>
                </a:solidFill>
              </a:rPr>
              <a:t>he trying to do?</a:t>
            </a:r>
          </a:p>
          <a:p>
            <a:pPr marL="0" indent="0">
              <a:buNone/>
            </a:pPr>
            <a:endParaRPr lang="ru-RU" sz="2400" dirty="0"/>
          </a:p>
        </p:txBody>
      </p:sp>
    </p:spTree>
    <p:extLst>
      <p:ext uri="{BB962C8B-B14F-4D97-AF65-F5344CB8AC3E}">
        <p14:creationId xmlns:p14="http://schemas.microsoft.com/office/powerpoint/2010/main" xmlns="" val="26416929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2800" dirty="0" smtClean="0">
                <a:solidFill>
                  <a:srgbClr val="FFFF00"/>
                </a:solidFill>
                <a:latin typeface="Comic Sans MS" pitchFamily="66" charset="0"/>
              </a:rPr>
              <a:t>Using the scheme below describe the ecological situation. Try to answer the following questions.</a:t>
            </a:r>
            <a:endParaRPr lang="ru-RU" sz="2800" dirty="0">
              <a:solidFill>
                <a:srgbClr val="FFFF00"/>
              </a:solidFill>
              <a:latin typeface="Comic Sans MS" pitchFamily="66" charset="0"/>
            </a:endParaRPr>
          </a:p>
        </p:txBody>
      </p:sp>
      <p:sp>
        <p:nvSpPr>
          <p:cNvPr id="3" name="Объект 2"/>
          <p:cNvSpPr>
            <a:spLocks noGrp="1"/>
          </p:cNvSpPr>
          <p:nvPr>
            <p:ph idx="1"/>
          </p:nvPr>
        </p:nvSpPr>
        <p:spPr/>
        <p:txBody>
          <a:bodyPr/>
          <a:lstStyle/>
          <a:p>
            <a:r>
              <a:rPr lang="en-US" dirty="0" smtClean="0"/>
              <a:t>What makes ecological situation the most serious problem nowadays?</a:t>
            </a:r>
          </a:p>
          <a:p>
            <a:r>
              <a:rPr lang="en-US" dirty="0" smtClean="0"/>
              <a:t>Why do we consider man’s interference in nature careless?</a:t>
            </a:r>
          </a:p>
          <a:p>
            <a:r>
              <a:rPr lang="en-US" dirty="0" smtClean="0"/>
              <a:t>What measures should be taken to solve the problem of environmental protection?</a:t>
            </a:r>
            <a:endParaRPr lang="ru-RU" dirty="0"/>
          </a:p>
        </p:txBody>
      </p:sp>
    </p:spTree>
    <p:extLst>
      <p:ext uri="{BB962C8B-B14F-4D97-AF65-F5344CB8AC3E}">
        <p14:creationId xmlns:p14="http://schemas.microsoft.com/office/powerpoint/2010/main" xmlns="" val="2410262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Блок-схема: процесс 2"/>
          <p:cNvSpPr/>
          <p:nvPr/>
        </p:nvSpPr>
        <p:spPr>
          <a:xfrm>
            <a:off x="2743248" y="404664"/>
            <a:ext cx="3065488" cy="504056"/>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Ecological situation</a:t>
            </a:r>
            <a:r>
              <a:rPr lang="en-US" dirty="0" smtClean="0"/>
              <a:t>.</a:t>
            </a:r>
            <a:endParaRPr lang="ru-RU" dirty="0"/>
          </a:p>
        </p:txBody>
      </p:sp>
      <p:sp>
        <p:nvSpPr>
          <p:cNvPr id="4" name="Скругленный прямоугольник 3"/>
          <p:cNvSpPr/>
          <p:nvPr/>
        </p:nvSpPr>
        <p:spPr>
          <a:xfrm>
            <a:off x="1099736" y="1733976"/>
            <a:ext cx="2088232"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Man’s interference In nature</a:t>
            </a:r>
            <a:endParaRPr lang="ru-RU" dirty="0"/>
          </a:p>
        </p:txBody>
      </p:sp>
      <p:sp>
        <p:nvSpPr>
          <p:cNvPr id="6" name="Скругленный прямоугольник 5"/>
          <p:cNvSpPr/>
          <p:nvPr/>
        </p:nvSpPr>
        <p:spPr>
          <a:xfrm>
            <a:off x="3727932" y="1709928"/>
            <a:ext cx="1944216" cy="5692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Planet-wide problems</a:t>
            </a:r>
            <a:endParaRPr lang="ru-RU" dirty="0"/>
          </a:p>
        </p:txBody>
      </p:sp>
      <p:sp>
        <p:nvSpPr>
          <p:cNvPr id="7" name="Скругленный прямоугольник 6"/>
          <p:cNvSpPr/>
          <p:nvPr/>
        </p:nvSpPr>
        <p:spPr>
          <a:xfrm>
            <a:off x="6384800" y="1709928"/>
            <a:ext cx="1800200"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Environmental protection</a:t>
            </a:r>
            <a:endParaRPr lang="ru-RU" dirty="0"/>
          </a:p>
        </p:txBody>
      </p:sp>
      <p:sp>
        <p:nvSpPr>
          <p:cNvPr id="8" name="Скругленный прямоугольник 7"/>
          <p:cNvSpPr/>
          <p:nvPr/>
        </p:nvSpPr>
        <p:spPr>
          <a:xfrm>
            <a:off x="3715332" y="2708920"/>
            <a:ext cx="1944216" cy="50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Greenhouse</a:t>
            </a:r>
          </a:p>
          <a:p>
            <a:pPr algn="ctr"/>
            <a:r>
              <a:rPr lang="en-US" dirty="0" smtClean="0"/>
              <a:t>effect</a:t>
            </a:r>
            <a:endParaRPr lang="ru-RU" dirty="0"/>
          </a:p>
        </p:txBody>
      </p:sp>
      <p:sp>
        <p:nvSpPr>
          <p:cNvPr id="9" name="Скругленный прямоугольник 8"/>
          <p:cNvSpPr/>
          <p:nvPr/>
        </p:nvSpPr>
        <p:spPr>
          <a:xfrm>
            <a:off x="6372200" y="2564904"/>
            <a:ext cx="2016224"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Creating a system of ecological security</a:t>
            </a:r>
            <a:endParaRPr lang="ru-RU" dirty="0"/>
          </a:p>
        </p:txBody>
      </p:sp>
      <p:sp>
        <p:nvSpPr>
          <p:cNvPr id="10" name="Скругленный прямоугольник 9"/>
          <p:cNvSpPr/>
          <p:nvPr/>
        </p:nvSpPr>
        <p:spPr>
          <a:xfrm>
            <a:off x="1099736" y="2708920"/>
            <a:ext cx="2088232" cy="50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Cutting of the Vast forests</a:t>
            </a:r>
            <a:endParaRPr lang="ru-RU" dirty="0"/>
          </a:p>
        </p:txBody>
      </p:sp>
      <p:sp>
        <p:nvSpPr>
          <p:cNvPr id="11" name="Скругленный прямоугольник 10"/>
          <p:cNvSpPr/>
          <p:nvPr/>
        </p:nvSpPr>
        <p:spPr>
          <a:xfrm>
            <a:off x="3715332" y="3501008"/>
            <a:ext cx="1944216" cy="3600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Acid rains</a:t>
            </a:r>
            <a:endParaRPr lang="ru-RU" dirty="0"/>
          </a:p>
        </p:txBody>
      </p:sp>
      <p:sp>
        <p:nvSpPr>
          <p:cNvPr id="12" name="Скругленный прямоугольник 11"/>
          <p:cNvSpPr/>
          <p:nvPr/>
        </p:nvSpPr>
        <p:spPr>
          <a:xfrm>
            <a:off x="3715332" y="4005064"/>
            <a:ext cx="1944216" cy="2880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Global warming</a:t>
            </a:r>
            <a:endParaRPr lang="ru-RU" dirty="0"/>
          </a:p>
        </p:txBody>
      </p:sp>
      <p:sp>
        <p:nvSpPr>
          <p:cNvPr id="13" name="Скругленный прямоугольник 12"/>
          <p:cNvSpPr/>
          <p:nvPr/>
        </p:nvSpPr>
        <p:spPr>
          <a:xfrm>
            <a:off x="3715332" y="4437112"/>
            <a:ext cx="1944216" cy="2880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Ozone depletion</a:t>
            </a:r>
            <a:endParaRPr lang="ru-RU" dirty="0"/>
          </a:p>
        </p:txBody>
      </p:sp>
      <p:sp>
        <p:nvSpPr>
          <p:cNvPr id="14" name="Скругленный прямоугольник 13"/>
          <p:cNvSpPr/>
          <p:nvPr/>
        </p:nvSpPr>
        <p:spPr>
          <a:xfrm>
            <a:off x="3715332" y="4869160"/>
            <a:ext cx="1944216" cy="50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Massive deforestation</a:t>
            </a:r>
            <a:endParaRPr lang="ru-RU" dirty="0"/>
          </a:p>
        </p:txBody>
      </p:sp>
      <p:sp>
        <p:nvSpPr>
          <p:cNvPr id="15" name="Скругленный прямоугольник 14"/>
          <p:cNvSpPr/>
          <p:nvPr/>
        </p:nvSpPr>
        <p:spPr>
          <a:xfrm>
            <a:off x="3715332" y="5589240"/>
            <a:ext cx="1944216"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Upsetting of oxygen balance</a:t>
            </a:r>
            <a:endParaRPr lang="ru-RU" dirty="0"/>
          </a:p>
        </p:txBody>
      </p:sp>
      <p:sp>
        <p:nvSpPr>
          <p:cNvPr id="16" name="Скругленный прямоугольник 15"/>
          <p:cNvSpPr/>
          <p:nvPr/>
        </p:nvSpPr>
        <p:spPr>
          <a:xfrm>
            <a:off x="6372200" y="4797152"/>
            <a:ext cx="2016224" cy="11521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International organization Greenpeace</a:t>
            </a:r>
            <a:endParaRPr lang="ru-RU" dirty="0"/>
          </a:p>
        </p:txBody>
      </p:sp>
      <p:sp>
        <p:nvSpPr>
          <p:cNvPr id="17" name="Скругленный прямоугольник 16"/>
          <p:cNvSpPr/>
          <p:nvPr/>
        </p:nvSpPr>
        <p:spPr>
          <a:xfrm>
            <a:off x="1087136" y="3356992"/>
            <a:ext cx="2088232"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Poisoning of the world’s air, land, water</a:t>
            </a:r>
            <a:endParaRPr lang="ru-RU" dirty="0"/>
          </a:p>
        </p:txBody>
      </p:sp>
      <p:sp>
        <p:nvSpPr>
          <p:cNvPr id="18" name="Скругленный прямоугольник 17"/>
          <p:cNvSpPr/>
          <p:nvPr/>
        </p:nvSpPr>
        <p:spPr>
          <a:xfrm>
            <a:off x="1087136" y="4437112"/>
            <a:ext cx="2088232"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Industrial              by-products</a:t>
            </a:r>
            <a:endParaRPr lang="ru-RU" dirty="0"/>
          </a:p>
        </p:txBody>
      </p:sp>
      <p:sp>
        <p:nvSpPr>
          <p:cNvPr id="19" name="Скругленный прямоугольник 18"/>
          <p:cNvSpPr/>
          <p:nvPr/>
        </p:nvSpPr>
        <p:spPr>
          <a:xfrm>
            <a:off x="1087136" y="5166360"/>
            <a:ext cx="2088232" cy="5668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Chemical fertilizers and pesticides</a:t>
            </a:r>
            <a:endParaRPr lang="ru-RU" dirty="0"/>
          </a:p>
        </p:txBody>
      </p:sp>
      <p:sp>
        <p:nvSpPr>
          <p:cNvPr id="20" name="Скругленный прямоугольник 19"/>
          <p:cNvSpPr/>
          <p:nvPr/>
        </p:nvSpPr>
        <p:spPr>
          <a:xfrm>
            <a:off x="1087136" y="5949280"/>
            <a:ext cx="2088232"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Radioactive substances</a:t>
            </a:r>
            <a:endParaRPr lang="ru-RU" dirty="0"/>
          </a:p>
        </p:txBody>
      </p:sp>
      <p:cxnSp>
        <p:nvCxnSpPr>
          <p:cNvPr id="22" name="Прямая соединительная линия 21"/>
          <p:cNvCxnSpPr>
            <a:stCxn id="3" idx="1"/>
          </p:cNvCxnSpPr>
          <p:nvPr/>
        </p:nvCxnSpPr>
        <p:spPr>
          <a:xfrm flipH="1">
            <a:off x="1992312" y="656692"/>
            <a:ext cx="75093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Прямая со стрелкой 23"/>
          <p:cNvCxnSpPr/>
          <p:nvPr/>
        </p:nvCxnSpPr>
        <p:spPr>
          <a:xfrm>
            <a:off x="1977464" y="656692"/>
            <a:ext cx="0" cy="10532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p:cNvCxnSpPr>
            <a:stCxn id="3" idx="3"/>
          </p:cNvCxnSpPr>
          <p:nvPr/>
        </p:nvCxnSpPr>
        <p:spPr>
          <a:xfrm>
            <a:off x="5808736" y="656692"/>
            <a:ext cx="136815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Прямая со стрелкой 30"/>
          <p:cNvCxnSpPr/>
          <p:nvPr/>
        </p:nvCxnSpPr>
        <p:spPr>
          <a:xfrm flipH="1">
            <a:off x="7150608" y="656692"/>
            <a:ext cx="13680" cy="10440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Прямая со стрелкой 33"/>
          <p:cNvCxnSpPr/>
          <p:nvPr/>
        </p:nvCxnSpPr>
        <p:spPr>
          <a:xfrm>
            <a:off x="4499992" y="908720"/>
            <a:ext cx="0" cy="792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Прямая соединительная линия 35"/>
          <p:cNvCxnSpPr>
            <a:stCxn id="6" idx="1"/>
          </p:cNvCxnSpPr>
          <p:nvPr/>
        </p:nvCxnSpPr>
        <p:spPr>
          <a:xfrm flipH="1">
            <a:off x="3432472" y="1994564"/>
            <a:ext cx="2954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Прямая соединительная линия 38"/>
          <p:cNvCxnSpPr/>
          <p:nvPr/>
        </p:nvCxnSpPr>
        <p:spPr>
          <a:xfrm>
            <a:off x="3419872" y="1994564"/>
            <a:ext cx="0" cy="3882708"/>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Прямая со стрелкой 40"/>
          <p:cNvCxnSpPr>
            <a:endCxn id="8" idx="1"/>
          </p:cNvCxnSpPr>
          <p:nvPr/>
        </p:nvCxnSpPr>
        <p:spPr>
          <a:xfrm>
            <a:off x="3419872" y="2960948"/>
            <a:ext cx="29546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3" name="Прямая со стрелкой 42"/>
          <p:cNvCxnSpPr>
            <a:endCxn id="11" idx="1"/>
          </p:cNvCxnSpPr>
          <p:nvPr/>
        </p:nvCxnSpPr>
        <p:spPr>
          <a:xfrm>
            <a:off x="3419872" y="3681028"/>
            <a:ext cx="29546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5" name="Прямая со стрелкой 44"/>
          <p:cNvCxnSpPr>
            <a:endCxn id="12" idx="1"/>
          </p:cNvCxnSpPr>
          <p:nvPr/>
        </p:nvCxnSpPr>
        <p:spPr>
          <a:xfrm>
            <a:off x="3419872" y="4149080"/>
            <a:ext cx="29546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7" name="Прямая со стрелкой 46"/>
          <p:cNvCxnSpPr>
            <a:endCxn id="14" idx="1"/>
          </p:cNvCxnSpPr>
          <p:nvPr/>
        </p:nvCxnSpPr>
        <p:spPr>
          <a:xfrm>
            <a:off x="3419872" y="5121188"/>
            <a:ext cx="29546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9" name="Прямая со стрелкой 48"/>
          <p:cNvCxnSpPr>
            <a:endCxn id="13" idx="1"/>
          </p:cNvCxnSpPr>
          <p:nvPr/>
        </p:nvCxnSpPr>
        <p:spPr>
          <a:xfrm>
            <a:off x="3419872" y="4581128"/>
            <a:ext cx="29546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1" name="Прямая со стрелкой 50"/>
          <p:cNvCxnSpPr>
            <a:endCxn id="15" idx="1"/>
          </p:cNvCxnSpPr>
          <p:nvPr/>
        </p:nvCxnSpPr>
        <p:spPr>
          <a:xfrm>
            <a:off x="3419872" y="5877272"/>
            <a:ext cx="29546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3" name="Прямая соединительная линия 52"/>
          <p:cNvCxnSpPr>
            <a:endCxn id="4" idx="1"/>
          </p:cNvCxnSpPr>
          <p:nvPr/>
        </p:nvCxnSpPr>
        <p:spPr>
          <a:xfrm>
            <a:off x="624160" y="2022008"/>
            <a:ext cx="47557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Прямая соединительная линия 55"/>
          <p:cNvCxnSpPr/>
          <p:nvPr/>
        </p:nvCxnSpPr>
        <p:spPr>
          <a:xfrm>
            <a:off x="611560" y="2022008"/>
            <a:ext cx="0" cy="4215304"/>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Прямая со стрелкой 57"/>
          <p:cNvCxnSpPr>
            <a:stCxn id="4" idx="2"/>
            <a:endCxn id="10" idx="0"/>
          </p:cNvCxnSpPr>
          <p:nvPr/>
        </p:nvCxnSpPr>
        <p:spPr>
          <a:xfrm>
            <a:off x="2143852" y="2310040"/>
            <a:ext cx="0" cy="3988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0" name="Прямая со стрелкой 59"/>
          <p:cNvCxnSpPr>
            <a:endCxn id="10" idx="1"/>
          </p:cNvCxnSpPr>
          <p:nvPr/>
        </p:nvCxnSpPr>
        <p:spPr>
          <a:xfrm>
            <a:off x="624160" y="2960948"/>
            <a:ext cx="47557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2" name="Прямая со стрелкой 61"/>
          <p:cNvCxnSpPr>
            <a:endCxn id="17" idx="1"/>
          </p:cNvCxnSpPr>
          <p:nvPr/>
        </p:nvCxnSpPr>
        <p:spPr>
          <a:xfrm>
            <a:off x="611560" y="3753036"/>
            <a:ext cx="47557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4" name="Прямая со стрелкой 63"/>
          <p:cNvCxnSpPr>
            <a:endCxn id="18" idx="1"/>
          </p:cNvCxnSpPr>
          <p:nvPr/>
        </p:nvCxnSpPr>
        <p:spPr>
          <a:xfrm>
            <a:off x="611560" y="4725144"/>
            <a:ext cx="47557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6" name="Прямая со стрелкой 65"/>
          <p:cNvCxnSpPr>
            <a:endCxn id="19" idx="1"/>
          </p:cNvCxnSpPr>
          <p:nvPr/>
        </p:nvCxnSpPr>
        <p:spPr>
          <a:xfrm>
            <a:off x="611560" y="5449808"/>
            <a:ext cx="47557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8" name="Прямая со стрелкой 67"/>
          <p:cNvCxnSpPr>
            <a:endCxn id="20" idx="1"/>
          </p:cNvCxnSpPr>
          <p:nvPr/>
        </p:nvCxnSpPr>
        <p:spPr>
          <a:xfrm>
            <a:off x="611560" y="6237312"/>
            <a:ext cx="47557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0" name="Прямая со стрелкой 69"/>
          <p:cNvCxnSpPr>
            <a:stCxn id="9" idx="3"/>
            <a:endCxn id="9" idx="3"/>
          </p:cNvCxnSpPr>
          <p:nvPr/>
        </p:nvCxnSpPr>
        <p:spPr>
          <a:xfrm>
            <a:off x="8388424" y="2960948"/>
            <a:ext cx="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2" name="Прямая соединительная линия 71"/>
          <p:cNvCxnSpPr>
            <a:stCxn id="9" idx="3"/>
          </p:cNvCxnSpPr>
          <p:nvPr/>
        </p:nvCxnSpPr>
        <p:spPr>
          <a:xfrm>
            <a:off x="8388424" y="2960948"/>
            <a:ext cx="43204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Прямая соединительная линия 73"/>
          <p:cNvCxnSpPr/>
          <p:nvPr/>
        </p:nvCxnSpPr>
        <p:spPr>
          <a:xfrm>
            <a:off x="8820472" y="2960948"/>
            <a:ext cx="0" cy="2412268"/>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Прямая со стрелкой 75"/>
          <p:cNvCxnSpPr>
            <a:endCxn id="16" idx="3"/>
          </p:cNvCxnSpPr>
          <p:nvPr/>
        </p:nvCxnSpPr>
        <p:spPr>
          <a:xfrm flipH="1">
            <a:off x="8388424" y="5373216"/>
            <a:ext cx="43204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7" name="Скругленный прямоугольник 76"/>
          <p:cNvSpPr/>
          <p:nvPr/>
        </p:nvSpPr>
        <p:spPr>
          <a:xfrm>
            <a:off x="6372200" y="3645024"/>
            <a:ext cx="2016224" cy="936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Environmental protection agencies</a:t>
            </a:r>
            <a:endParaRPr lang="ru-RU" dirty="0"/>
          </a:p>
        </p:txBody>
      </p:sp>
    </p:spTree>
    <p:extLst>
      <p:ext uri="{BB962C8B-B14F-4D97-AF65-F5344CB8AC3E}">
        <p14:creationId xmlns:p14="http://schemas.microsoft.com/office/powerpoint/2010/main" xmlns="" val="970814423"/>
      </p:ext>
    </p:extLst>
  </p:cSld>
  <p:clrMapOvr>
    <a:masterClrMapping/>
  </p:clrMapOvr>
  <p:transition spd="slow">
    <p:randomBar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6600" dirty="0" smtClean="0">
                <a:solidFill>
                  <a:schemeClr val="accent6">
                    <a:lumMod val="75000"/>
                  </a:schemeClr>
                </a:solidFill>
                <a:latin typeface="Chiller" pitchFamily="82" charset="0"/>
              </a:rPr>
              <a:t>Vocabulary</a:t>
            </a:r>
            <a:endParaRPr lang="ru-RU" sz="6600" dirty="0">
              <a:solidFill>
                <a:schemeClr val="accent6">
                  <a:lumMod val="75000"/>
                </a:schemeClr>
              </a:solidFill>
            </a:endParaRPr>
          </a:p>
        </p:txBody>
      </p:sp>
      <p:sp>
        <p:nvSpPr>
          <p:cNvPr id="3" name="Объект 2"/>
          <p:cNvSpPr>
            <a:spLocks noGrp="1"/>
          </p:cNvSpPr>
          <p:nvPr>
            <p:ph idx="1"/>
          </p:nvPr>
        </p:nvSpPr>
        <p:spPr/>
        <p:txBody>
          <a:bodyPr/>
          <a:lstStyle/>
          <a:p>
            <a:r>
              <a:rPr lang="en-US" dirty="0" smtClean="0">
                <a:solidFill>
                  <a:srgbClr val="00B050"/>
                </a:solidFill>
              </a:rPr>
              <a:t>Careless interference</a:t>
            </a:r>
            <a:r>
              <a:rPr lang="ru-RU" dirty="0" smtClean="0">
                <a:solidFill>
                  <a:srgbClr val="00B050"/>
                </a:solidFill>
              </a:rPr>
              <a:t> -  беззаботное вмешательство</a:t>
            </a:r>
            <a:endParaRPr lang="en-US" dirty="0" smtClean="0">
              <a:solidFill>
                <a:srgbClr val="00B050"/>
              </a:solidFill>
            </a:endParaRPr>
          </a:p>
          <a:p>
            <a:r>
              <a:rPr lang="en-US" dirty="0" smtClean="0">
                <a:solidFill>
                  <a:srgbClr val="00B0F0"/>
                </a:solidFill>
              </a:rPr>
              <a:t>The greenhouse affect</a:t>
            </a:r>
            <a:r>
              <a:rPr lang="ru-RU" dirty="0" smtClean="0">
                <a:solidFill>
                  <a:srgbClr val="00B0F0"/>
                </a:solidFill>
              </a:rPr>
              <a:t> -  парниковый эффект</a:t>
            </a:r>
            <a:endParaRPr lang="en-US" dirty="0" smtClean="0">
              <a:solidFill>
                <a:srgbClr val="00B0F0"/>
              </a:solidFill>
            </a:endParaRPr>
          </a:p>
          <a:p>
            <a:r>
              <a:rPr lang="en-US" dirty="0" smtClean="0">
                <a:solidFill>
                  <a:srgbClr val="7030A0"/>
                </a:solidFill>
              </a:rPr>
              <a:t>To upset the oxygen balance</a:t>
            </a:r>
            <a:r>
              <a:rPr lang="ru-RU" dirty="0" smtClean="0">
                <a:solidFill>
                  <a:srgbClr val="7030A0"/>
                </a:solidFill>
              </a:rPr>
              <a:t> -   нарушать кислородный баланс</a:t>
            </a:r>
            <a:endParaRPr lang="en-US" dirty="0" smtClean="0">
              <a:solidFill>
                <a:srgbClr val="7030A0"/>
              </a:solidFill>
            </a:endParaRPr>
          </a:p>
          <a:p>
            <a:r>
              <a:rPr lang="en-US" dirty="0" smtClean="0"/>
              <a:t>Chemical fertilizers</a:t>
            </a:r>
            <a:r>
              <a:rPr lang="ru-RU" dirty="0" smtClean="0"/>
              <a:t> -  химические удобрения</a:t>
            </a:r>
            <a:endParaRPr lang="en-US" dirty="0" smtClean="0"/>
          </a:p>
          <a:p>
            <a:r>
              <a:rPr lang="en-US" dirty="0" smtClean="0">
                <a:solidFill>
                  <a:srgbClr val="002060"/>
                </a:solidFill>
              </a:rPr>
              <a:t>Deforestation -  </a:t>
            </a:r>
            <a:r>
              <a:rPr lang="ru-RU" dirty="0" smtClean="0">
                <a:solidFill>
                  <a:srgbClr val="002060"/>
                </a:solidFill>
              </a:rPr>
              <a:t>обезлесение</a:t>
            </a:r>
            <a:endParaRPr lang="ru-RU" dirty="0">
              <a:solidFill>
                <a:srgbClr val="002060"/>
              </a:solidFill>
            </a:endParaRPr>
          </a:p>
        </p:txBody>
      </p:sp>
    </p:spTree>
    <p:extLst>
      <p:ext uri="{BB962C8B-B14F-4D97-AF65-F5344CB8AC3E}">
        <p14:creationId xmlns:p14="http://schemas.microsoft.com/office/powerpoint/2010/main" xmlns="" val="40000882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3200" b="1" dirty="0" smtClean="0">
                <a:solidFill>
                  <a:schemeClr val="accent2"/>
                </a:solidFill>
                <a:latin typeface="Monotype Corsiva" pitchFamily="66" charset="0"/>
                <a:cs typeface="Courier New" pitchFamily="49" charset="0"/>
              </a:rPr>
              <a:t>Translate the sentences from English into Russian  in writing, using dictionaries. </a:t>
            </a:r>
            <a:endParaRPr lang="ru-RU" sz="3200" b="1" dirty="0">
              <a:solidFill>
                <a:schemeClr val="accent2"/>
              </a:solidFill>
              <a:latin typeface="Monotype Corsiva" pitchFamily="66" charset="0"/>
              <a:cs typeface="Courier New" pitchFamily="49" charset="0"/>
            </a:endParaRPr>
          </a:p>
        </p:txBody>
      </p:sp>
      <p:sp>
        <p:nvSpPr>
          <p:cNvPr id="3" name="Объект 2"/>
          <p:cNvSpPr>
            <a:spLocks noGrp="1"/>
          </p:cNvSpPr>
          <p:nvPr>
            <p:ph idx="1"/>
          </p:nvPr>
        </p:nvSpPr>
        <p:spPr>
          <a:xfrm>
            <a:off x="457200" y="1600200"/>
            <a:ext cx="8229600" cy="5069160"/>
          </a:xfrm>
        </p:spPr>
        <p:txBody>
          <a:bodyPr>
            <a:normAutofit/>
          </a:bodyPr>
          <a:lstStyle/>
          <a:p>
            <a:r>
              <a:rPr lang="en-US" dirty="0" smtClean="0"/>
              <a:t>Acid rains affect both plant animal life.</a:t>
            </a:r>
          </a:p>
          <a:p>
            <a:r>
              <a:rPr lang="en-US" dirty="0" smtClean="0"/>
              <a:t>Environmental problems, relatively short have already been an object of a number of international discussions.</a:t>
            </a:r>
          </a:p>
          <a:p>
            <a:r>
              <a:rPr lang="en-US" dirty="0" smtClean="0"/>
              <a:t>As the pollution of large cities continues to grow.</a:t>
            </a:r>
          </a:p>
          <a:p>
            <a:r>
              <a:rPr lang="en-US" dirty="0" smtClean="0"/>
              <a:t>Since acid rains are a major threat to forests, possibilities of preventing them are being worked out.</a:t>
            </a:r>
          </a:p>
          <a:p>
            <a:endParaRPr lang="ru-RU" dirty="0"/>
          </a:p>
        </p:txBody>
      </p:sp>
    </p:spTree>
    <p:extLst>
      <p:ext uri="{BB962C8B-B14F-4D97-AF65-F5344CB8AC3E}">
        <p14:creationId xmlns:p14="http://schemas.microsoft.com/office/powerpoint/2010/main" xmlns="" val="28688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solidFill>
                  <a:schemeClr val="accent2"/>
                </a:solidFill>
                <a:latin typeface="Monotype Corsiva" pitchFamily="66" charset="0"/>
              </a:rPr>
              <a:t>Translate into English.</a:t>
            </a:r>
            <a:endParaRPr lang="ru-RU" dirty="0">
              <a:solidFill>
                <a:schemeClr val="accent2"/>
              </a:solidFill>
              <a:latin typeface="Monotype Corsiva" pitchFamily="66" charset="0"/>
            </a:endParaRPr>
          </a:p>
        </p:txBody>
      </p:sp>
      <p:sp>
        <p:nvSpPr>
          <p:cNvPr id="3" name="Объект 2"/>
          <p:cNvSpPr>
            <a:spLocks noGrp="1"/>
          </p:cNvSpPr>
          <p:nvPr>
            <p:ph idx="1"/>
          </p:nvPr>
        </p:nvSpPr>
        <p:spPr>
          <a:xfrm>
            <a:off x="457200" y="1600200"/>
            <a:ext cx="8229600" cy="5141168"/>
          </a:xfrm>
        </p:spPr>
        <p:txBody>
          <a:bodyPr/>
          <a:lstStyle/>
          <a:p>
            <a:r>
              <a:rPr lang="ru-RU" dirty="0" smtClean="0">
                <a:latin typeface="+mj-lt"/>
              </a:rPr>
              <a:t>Кислотные дожди воздействуют как на животных</a:t>
            </a:r>
            <a:r>
              <a:rPr lang="en-US" dirty="0" smtClean="0">
                <a:latin typeface="+mj-lt"/>
              </a:rPr>
              <a:t>, </a:t>
            </a:r>
            <a:r>
              <a:rPr lang="ru-RU" dirty="0" smtClean="0">
                <a:latin typeface="+mj-lt"/>
              </a:rPr>
              <a:t>так и на растения.</a:t>
            </a:r>
            <a:endParaRPr lang="ru-RU" dirty="0">
              <a:latin typeface="+mj-lt"/>
            </a:endParaRPr>
          </a:p>
          <a:p>
            <a:r>
              <a:rPr lang="ru-RU" dirty="0" smtClean="0">
                <a:latin typeface="+mj-lt"/>
              </a:rPr>
              <a:t>Она возникла </a:t>
            </a:r>
            <a:r>
              <a:rPr lang="en-US" i="1" dirty="0" smtClean="0">
                <a:latin typeface="+mj-lt"/>
              </a:rPr>
              <a:t>( to appear )</a:t>
            </a:r>
            <a:r>
              <a:rPr lang="ru-RU" dirty="0" smtClean="0">
                <a:latin typeface="+mj-lt"/>
              </a:rPr>
              <a:t> в начале 70-х годов.</a:t>
            </a:r>
          </a:p>
          <a:p>
            <a:r>
              <a:rPr lang="ru-RU" dirty="0" smtClean="0">
                <a:latin typeface="+mj-lt"/>
              </a:rPr>
              <a:t>Сегодня в нее входят</a:t>
            </a:r>
            <a:r>
              <a:rPr lang="ru-RU" i="1" dirty="0" smtClean="0">
                <a:latin typeface="+mj-lt"/>
              </a:rPr>
              <a:t> ( </a:t>
            </a:r>
            <a:r>
              <a:rPr lang="en-US" i="1" dirty="0" smtClean="0">
                <a:latin typeface="+mj-lt"/>
              </a:rPr>
              <a:t>to number )</a:t>
            </a:r>
            <a:r>
              <a:rPr lang="ru-RU" dirty="0" smtClean="0">
                <a:latin typeface="+mj-lt"/>
              </a:rPr>
              <a:t> почти 2 млн человек из 15 стран.</a:t>
            </a:r>
            <a:endParaRPr lang="en-US" dirty="0" smtClean="0">
              <a:latin typeface="+mj-lt"/>
            </a:endParaRPr>
          </a:p>
          <a:p>
            <a:r>
              <a:rPr lang="ru-RU" dirty="0" smtClean="0">
                <a:latin typeface="+mj-lt"/>
              </a:rPr>
              <a:t>Воздушное загрязнение вызывается</a:t>
            </a:r>
            <a:r>
              <a:rPr lang="ru-RU" i="1" dirty="0" smtClean="0">
                <a:latin typeface="+mj-lt"/>
              </a:rPr>
              <a:t> (</a:t>
            </a:r>
            <a:r>
              <a:rPr lang="en-US" i="1" dirty="0">
                <a:latin typeface="+mj-lt"/>
              </a:rPr>
              <a:t> </a:t>
            </a:r>
            <a:r>
              <a:rPr lang="en-US" i="1" dirty="0" smtClean="0">
                <a:latin typeface="+mj-lt"/>
              </a:rPr>
              <a:t>to calls)</a:t>
            </a:r>
            <a:r>
              <a:rPr lang="ru-RU" dirty="0" smtClean="0">
                <a:latin typeface="+mj-lt"/>
              </a:rPr>
              <a:t> дымом заводских труб.</a:t>
            </a:r>
            <a:endParaRPr lang="en-US" dirty="0">
              <a:latin typeface="+mj-lt"/>
            </a:endParaRPr>
          </a:p>
        </p:txBody>
      </p:sp>
    </p:spTree>
    <p:extLst>
      <p:ext uri="{BB962C8B-B14F-4D97-AF65-F5344CB8AC3E}">
        <p14:creationId xmlns:p14="http://schemas.microsoft.com/office/powerpoint/2010/main" xmlns="" val="7710782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33000" b="-33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1772816"/>
            <a:ext cx="8229600" cy="3154362"/>
          </a:xfrm>
        </p:spPr>
        <p:txBody>
          <a:bodyPr>
            <a:normAutofit/>
          </a:bodyPr>
          <a:lstStyle/>
          <a:p>
            <a:r>
              <a:rPr lang="en-US" dirty="0" smtClean="0">
                <a:solidFill>
                  <a:srgbClr val="FF0000"/>
                </a:solidFill>
                <a:latin typeface="Goudy Stout" pitchFamily="18" charset="0"/>
              </a:rPr>
              <a:t>The earth is our home and we must protect it</a:t>
            </a:r>
            <a:r>
              <a:rPr lang="ru-RU" dirty="0" smtClean="0">
                <a:solidFill>
                  <a:srgbClr val="FF0000"/>
                </a:solidFill>
                <a:latin typeface="Goudy Stout" pitchFamily="18" charset="0"/>
              </a:rPr>
              <a:t>…</a:t>
            </a:r>
            <a:endParaRPr lang="ru-RU" dirty="0">
              <a:solidFill>
                <a:srgbClr val="FF0000"/>
              </a:solidFill>
            </a:endParaRPr>
          </a:p>
        </p:txBody>
      </p:sp>
    </p:spTree>
    <p:extLst>
      <p:ext uri="{BB962C8B-B14F-4D97-AF65-F5344CB8AC3E}">
        <p14:creationId xmlns:p14="http://schemas.microsoft.com/office/powerpoint/2010/main" xmlns="" val="29244328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114719" y="332656"/>
            <a:ext cx="4124142" cy="92333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5400" b="1" cap="none" spc="0" dirty="0" smtClean="0">
                <a:ln/>
                <a:effectLst/>
              </a:rPr>
              <a:t>VOCABULARY</a:t>
            </a:r>
            <a:endParaRPr lang="ru-RU" sz="5400" b="1" cap="none" spc="0" dirty="0">
              <a:ln/>
              <a:effectLst/>
            </a:endParaRPr>
          </a:p>
        </p:txBody>
      </p:sp>
      <p:sp>
        <p:nvSpPr>
          <p:cNvPr id="5" name="TextBox 4"/>
          <p:cNvSpPr txBox="1"/>
          <p:nvPr/>
        </p:nvSpPr>
        <p:spPr>
          <a:xfrm>
            <a:off x="107504" y="1124744"/>
            <a:ext cx="8677673" cy="5632311"/>
          </a:xfrm>
          <a:prstGeom prst="rect">
            <a:avLst/>
          </a:prstGeom>
          <a:noFill/>
        </p:spPr>
        <p:txBody>
          <a:bodyPr wrap="square" rtlCol="0">
            <a:spAutoFit/>
          </a:bodyPr>
          <a:lstStyle/>
          <a:p>
            <a:r>
              <a:rPr lang="en-US" dirty="0" smtClean="0">
                <a:solidFill>
                  <a:srgbClr val="732BF5"/>
                </a:solidFill>
              </a:rPr>
              <a:t>environment-</a:t>
            </a:r>
            <a:r>
              <a:rPr lang="ru-RU" dirty="0" smtClean="0">
                <a:solidFill>
                  <a:srgbClr val="732BF5"/>
                </a:solidFill>
              </a:rPr>
              <a:t>окружающая среда                    </a:t>
            </a:r>
            <a:r>
              <a:rPr lang="en-US" dirty="0" smtClean="0">
                <a:solidFill>
                  <a:srgbClr val="732BF5"/>
                </a:solidFill>
              </a:rPr>
              <a:t>chlorofluorocarbons-</a:t>
            </a:r>
            <a:r>
              <a:rPr lang="ru-RU" dirty="0" smtClean="0">
                <a:solidFill>
                  <a:srgbClr val="732BF5"/>
                </a:solidFill>
              </a:rPr>
              <a:t> </a:t>
            </a:r>
            <a:r>
              <a:rPr lang="ru-RU" dirty="0" err="1" smtClean="0">
                <a:solidFill>
                  <a:srgbClr val="732BF5"/>
                </a:solidFill>
              </a:rPr>
              <a:t>хлорофторуглеводы</a:t>
            </a:r>
            <a:endParaRPr lang="en-US" dirty="0" smtClean="0">
              <a:solidFill>
                <a:srgbClr val="732BF5"/>
              </a:solidFill>
            </a:endParaRPr>
          </a:p>
          <a:p>
            <a:r>
              <a:rPr lang="en-US" dirty="0" smtClean="0">
                <a:solidFill>
                  <a:srgbClr val="732BF5"/>
                </a:solidFill>
              </a:rPr>
              <a:t>protection-</a:t>
            </a:r>
            <a:r>
              <a:rPr lang="ru-RU" dirty="0" smtClean="0">
                <a:solidFill>
                  <a:srgbClr val="732BF5"/>
                </a:solidFill>
              </a:rPr>
              <a:t>защита                                                </a:t>
            </a:r>
            <a:r>
              <a:rPr lang="en-US" dirty="0" smtClean="0">
                <a:solidFill>
                  <a:srgbClr val="732BF5"/>
                </a:solidFill>
              </a:rPr>
              <a:t>to release-</a:t>
            </a:r>
            <a:r>
              <a:rPr lang="ru-RU" dirty="0" smtClean="0">
                <a:solidFill>
                  <a:srgbClr val="732BF5"/>
                </a:solidFill>
              </a:rPr>
              <a:t>выбрасывать</a:t>
            </a:r>
            <a:endParaRPr lang="en-US" dirty="0" smtClean="0">
              <a:solidFill>
                <a:srgbClr val="732BF5"/>
              </a:solidFill>
            </a:endParaRPr>
          </a:p>
          <a:p>
            <a:r>
              <a:rPr lang="en-US" dirty="0" smtClean="0">
                <a:solidFill>
                  <a:srgbClr val="732BF5"/>
                </a:solidFill>
              </a:rPr>
              <a:t>surroundings-</a:t>
            </a:r>
            <a:r>
              <a:rPr lang="ru-RU" dirty="0" smtClean="0">
                <a:solidFill>
                  <a:srgbClr val="732BF5"/>
                </a:solidFill>
              </a:rPr>
              <a:t>окружение                                    </a:t>
            </a:r>
            <a:r>
              <a:rPr lang="en-US" dirty="0" smtClean="0">
                <a:solidFill>
                  <a:srgbClr val="732BF5"/>
                </a:solidFill>
              </a:rPr>
              <a:t>refrigerator</a:t>
            </a:r>
            <a:r>
              <a:rPr lang="ru-RU" dirty="0" smtClean="0">
                <a:solidFill>
                  <a:srgbClr val="732BF5"/>
                </a:solidFill>
              </a:rPr>
              <a:t>-холодильник</a:t>
            </a:r>
          </a:p>
          <a:p>
            <a:r>
              <a:rPr lang="en-US" dirty="0" smtClean="0">
                <a:solidFill>
                  <a:srgbClr val="732BF5"/>
                </a:solidFill>
              </a:rPr>
              <a:t>development-</a:t>
            </a:r>
            <a:r>
              <a:rPr lang="ru-RU" dirty="0" smtClean="0">
                <a:solidFill>
                  <a:srgbClr val="732BF5"/>
                </a:solidFill>
              </a:rPr>
              <a:t>развитие                                       </a:t>
            </a:r>
            <a:r>
              <a:rPr lang="en-US" dirty="0" smtClean="0">
                <a:solidFill>
                  <a:srgbClr val="732BF5"/>
                </a:solidFill>
              </a:rPr>
              <a:t>conditioner-</a:t>
            </a:r>
            <a:r>
              <a:rPr lang="ru-RU" dirty="0" smtClean="0">
                <a:solidFill>
                  <a:srgbClr val="732BF5"/>
                </a:solidFill>
              </a:rPr>
              <a:t>кондиционер</a:t>
            </a:r>
            <a:endParaRPr lang="en-US" dirty="0" smtClean="0">
              <a:solidFill>
                <a:srgbClr val="732BF5"/>
              </a:solidFill>
            </a:endParaRPr>
          </a:p>
          <a:p>
            <a:r>
              <a:rPr lang="en-US" dirty="0" smtClean="0">
                <a:solidFill>
                  <a:srgbClr val="732BF5"/>
                </a:solidFill>
              </a:rPr>
              <a:t>crowded-</a:t>
            </a:r>
            <a:r>
              <a:rPr lang="ru-RU" dirty="0" smtClean="0">
                <a:solidFill>
                  <a:srgbClr val="732BF5"/>
                </a:solidFill>
              </a:rPr>
              <a:t>переполненный                                  </a:t>
            </a:r>
            <a:r>
              <a:rPr lang="en-US" dirty="0" smtClean="0">
                <a:solidFill>
                  <a:srgbClr val="732BF5"/>
                </a:solidFill>
              </a:rPr>
              <a:t>to increase</a:t>
            </a:r>
            <a:r>
              <a:rPr lang="ru-RU" dirty="0" smtClean="0">
                <a:solidFill>
                  <a:srgbClr val="732BF5"/>
                </a:solidFill>
              </a:rPr>
              <a:t>-возрастать</a:t>
            </a:r>
            <a:endParaRPr lang="ru-RU" sz="800" dirty="0" smtClean="0">
              <a:solidFill>
                <a:srgbClr val="732BF5"/>
              </a:solidFill>
            </a:endParaRPr>
          </a:p>
          <a:p>
            <a:r>
              <a:rPr lang="en-US" dirty="0" smtClean="0">
                <a:solidFill>
                  <a:srgbClr val="732BF5"/>
                </a:solidFill>
              </a:rPr>
              <a:t>nuclear-</a:t>
            </a:r>
            <a:r>
              <a:rPr lang="ru-RU" dirty="0" smtClean="0">
                <a:solidFill>
                  <a:srgbClr val="732BF5"/>
                </a:solidFill>
              </a:rPr>
              <a:t>ядерный                                                  </a:t>
            </a:r>
            <a:r>
              <a:rPr lang="en-US" dirty="0" smtClean="0">
                <a:solidFill>
                  <a:srgbClr val="732BF5"/>
                </a:solidFill>
              </a:rPr>
              <a:t>skin-</a:t>
            </a:r>
            <a:r>
              <a:rPr lang="ru-RU" dirty="0" smtClean="0">
                <a:solidFill>
                  <a:srgbClr val="732BF5"/>
                </a:solidFill>
              </a:rPr>
              <a:t>кожа</a:t>
            </a:r>
          </a:p>
          <a:p>
            <a:r>
              <a:rPr lang="en-US" dirty="0" smtClean="0">
                <a:solidFill>
                  <a:srgbClr val="732BF5"/>
                </a:solidFill>
              </a:rPr>
              <a:t>pollution-</a:t>
            </a:r>
            <a:r>
              <a:rPr lang="ru-RU" dirty="0" smtClean="0">
                <a:solidFill>
                  <a:srgbClr val="732BF5"/>
                </a:solidFill>
              </a:rPr>
              <a:t>загрязнение                                         </a:t>
            </a:r>
            <a:r>
              <a:rPr lang="en-US" dirty="0" smtClean="0">
                <a:solidFill>
                  <a:srgbClr val="732BF5"/>
                </a:solidFill>
              </a:rPr>
              <a:t>cancer-</a:t>
            </a:r>
            <a:r>
              <a:rPr lang="ru-RU" dirty="0" smtClean="0">
                <a:solidFill>
                  <a:srgbClr val="732BF5"/>
                </a:solidFill>
              </a:rPr>
              <a:t>рак</a:t>
            </a:r>
          </a:p>
          <a:p>
            <a:r>
              <a:rPr lang="en-US" dirty="0" smtClean="0">
                <a:solidFill>
                  <a:srgbClr val="732BF5"/>
                </a:solidFill>
              </a:rPr>
              <a:t>noise-</a:t>
            </a:r>
            <a:r>
              <a:rPr lang="ru-RU" dirty="0" smtClean="0">
                <a:solidFill>
                  <a:srgbClr val="732BF5"/>
                </a:solidFill>
              </a:rPr>
              <a:t>шум                                                              </a:t>
            </a:r>
            <a:r>
              <a:rPr lang="en-US" dirty="0" smtClean="0">
                <a:solidFill>
                  <a:srgbClr val="732BF5"/>
                </a:solidFill>
              </a:rPr>
              <a:t>to weaken-</a:t>
            </a:r>
            <a:r>
              <a:rPr lang="ru-RU" dirty="0" smtClean="0">
                <a:solidFill>
                  <a:srgbClr val="732BF5"/>
                </a:solidFill>
              </a:rPr>
              <a:t>ослаблять</a:t>
            </a:r>
          </a:p>
          <a:p>
            <a:r>
              <a:rPr lang="en-US" dirty="0" smtClean="0">
                <a:solidFill>
                  <a:srgbClr val="732BF5"/>
                </a:solidFill>
              </a:rPr>
              <a:t>destruction-</a:t>
            </a:r>
            <a:r>
              <a:rPr lang="ru-RU" dirty="0" smtClean="0">
                <a:solidFill>
                  <a:srgbClr val="732BF5"/>
                </a:solidFill>
              </a:rPr>
              <a:t>разрушение                                     </a:t>
            </a:r>
            <a:r>
              <a:rPr lang="en-US" dirty="0" smtClean="0">
                <a:solidFill>
                  <a:srgbClr val="732BF5"/>
                </a:solidFill>
              </a:rPr>
              <a:t>immune-</a:t>
            </a:r>
            <a:r>
              <a:rPr lang="ru-RU" dirty="0" smtClean="0">
                <a:solidFill>
                  <a:srgbClr val="732BF5"/>
                </a:solidFill>
              </a:rPr>
              <a:t>иммунная</a:t>
            </a:r>
          </a:p>
          <a:p>
            <a:r>
              <a:rPr lang="en-US" dirty="0" smtClean="0">
                <a:solidFill>
                  <a:srgbClr val="732BF5"/>
                </a:solidFill>
              </a:rPr>
              <a:t>alarming-</a:t>
            </a:r>
            <a:r>
              <a:rPr lang="ru-RU" dirty="0" smtClean="0">
                <a:solidFill>
                  <a:srgbClr val="732BF5"/>
                </a:solidFill>
              </a:rPr>
              <a:t>тревожный                                           </a:t>
            </a:r>
            <a:r>
              <a:rPr lang="en-US" dirty="0" smtClean="0">
                <a:solidFill>
                  <a:srgbClr val="732BF5"/>
                </a:solidFill>
              </a:rPr>
              <a:t>danger</a:t>
            </a:r>
            <a:r>
              <a:rPr lang="ru-RU" dirty="0" smtClean="0">
                <a:solidFill>
                  <a:srgbClr val="732BF5"/>
                </a:solidFill>
              </a:rPr>
              <a:t>-опасность  </a:t>
            </a:r>
          </a:p>
          <a:p>
            <a:r>
              <a:rPr lang="en-US" dirty="0" smtClean="0">
                <a:solidFill>
                  <a:srgbClr val="732BF5"/>
                </a:solidFill>
              </a:rPr>
              <a:t>acid rain-</a:t>
            </a:r>
            <a:r>
              <a:rPr lang="ru-RU" dirty="0" smtClean="0">
                <a:solidFill>
                  <a:srgbClr val="732BF5"/>
                </a:solidFill>
              </a:rPr>
              <a:t>кислотный дождь                                </a:t>
            </a:r>
            <a:r>
              <a:rPr lang="en-US" dirty="0" smtClean="0">
                <a:solidFill>
                  <a:srgbClr val="732BF5"/>
                </a:solidFill>
              </a:rPr>
              <a:t>to fill</a:t>
            </a:r>
            <a:r>
              <a:rPr lang="ru-RU" dirty="0" smtClean="0">
                <a:solidFill>
                  <a:srgbClr val="732BF5"/>
                </a:solidFill>
              </a:rPr>
              <a:t>-заполнять</a:t>
            </a:r>
          </a:p>
          <a:p>
            <a:r>
              <a:rPr lang="en-US" dirty="0" smtClean="0">
                <a:solidFill>
                  <a:srgbClr val="732BF5"/>
                </a:solidFill>
              </a:rPr>
              <a:t>to suffer from-</a:t>
            </a:r>
            <a:r>
              <a:rPr lang="ru-RU" dirty="0" smtClean="0">
                <a:solidFill>
                  <a:srgbClr val="732BF5"/>
                </a:solidFill>
              </a:rPr>
              <a:t>страдать от                                  </a:t>
            </a:r>
            <a:r>
              <a:rPr lang="en-US" dirty="0" smtClean="0">
                <a:solidFill>
                  <a:srgbClr val="732BF5"/>
                </a:solidFill>
              </a:rPr>
              <a:t>waste-</a:t>
            </a:r>
            <a:r>
              <a:rPr lang="ru-RU" dirty="0" smtClean="0">
                <a:solidFill>
                  <a:srgbClr val="732BF5"/>
                </a:solidFill>
              </a:rPr>
              <a:t>отходы</a:t>
            </a:r>
          </a:p>
          <a:p>
            <a:r>
              <a:rPr lang="en-US" dirty="0" smtClean="0">
                <a:solidFill>
                  <a:srgbClr val="732BF5"/>
                </a:solidFill>
              </a:rPr>
              <a:t>depletion-</a:t>
            </a:r>
            <a:r>
              <a:rPr lang="ru-RU" dirty="0" smtClean="0">
                <a:solidFill>
                  <a:srgbClr val="732BF5"/>
                </a:solidFill>
              </a:rPr>
              <a:t>истощение                                          </a:t>
            </a:r>
            <a:r>
              <a:rPr lang="en-US" dirty="0" smtClean="0">
                <a:solidFill>
                  <a:srgbClr val="732BF5"/>
                </a:solidFill>
              </a:rPr>
              <a:t>chemical</a:t>
            </a:r>
            <a:r>
              <a:rPr lang="ru-RU" dirty="0" smtClean="0">
                <a:solidFill>
                  <a:srgbClr val="732BF5"/>
                </a:solidFill>
              </a:rPr>
              <a:t>-химический</a:t>
            </a:r>
          </a:p>
          <a:p>
            <a:r>
              <a:rPr lang="en-US" dirty="0" smtClean="0">
                <a:solidFill>
                  <a:srgbClr val="732BF5"/>
                </a:solidFill>
              </a:rPr>
              <a:t>ozone-</a:t>
            </a:r>
            <a:r>
              <a:rPr lang="ru-RU" dirty="0" smtClean="0">
                <a:solidFill>
                  <a:srgbClr val="732BF5"/>
                </a:solidFill>
              </a:rPr>
              <a:t>озон                                                            </a:t>
            </a:r>
            <a:r>
              <a:rPr lang="en-US" dirty="0" smtClean="0">
                <a:solidFill>
                  <a:srgbClr val="732BF5"/>
                </a:solidFill>
              </a:rPr>
              <a:t>fertilizer-</a:t>
            </a:r>
            <a:r>
              <a:rPr lang="ru-RU" dirty="0" smtClean="0">
                <a:solidFill>
                  <a:srgbClr val="732BF5"/>
                </a:solidFill>
              </a:rPr>
              <a:t>удобрение</a:t>
            </a:r>
          </a:p>
          <a:p>
            <a:r>
              <a:rPr lang="en-US" dirty="0" smtClean="0">
                <a:solidFill>
                  <a:srgbClr val="732BF5"/>
                </a:solidFill>
              </a:rPr>
              <a:t>layer-</a:t>
            </a:r>
            <a:r>
              <a:rPr lang="ru-RU" dirty="0" smtClean="0">
                <a:solidFill>
                  <a:srgbClr val="732BF5"/>
                </a:solidFill>
              </a:rPr>
              <a:t>слой                                                              </a:t>
            </a:r>
            <a:r>
              <a:rPr lang="en-US" dirty="0" smtClean="0">
                <a:solidFill>
                  <a:srgbClr val="732BF5"/>
                </a:solidFill>
              </a:rPr>
              <a:t>pesticide-</a:t>
            </a:r>
            <a:r>
              <a:rPr lang="ru-RU" dirty="0" smtClean="0">
                <a:solidFill>
                  <a:srgbClr val="732BF5"/>
                </a:solidFill>
              </a:rPr>
              <a:t>пестицид</a:t>
            </a:r>
          </a:p>
          <a:p>
            <a:r>
              <a:rPr lang="en-US" dirty="0" smtClean="0">
                <a:solidFill>
                  <a:srgbClr val="732BF5"/>
                </a:solidFill>
              </a:rPr>
              <a:t>to protect-</a:t>
            </a:r>
            <a:r>
              <a:rPr lang="ru-RU" dirty="0" smtClean="0">
                <a:solidFill>
                  <a:srgbClr val="732BF5"/>
                </a:solidFill>
              </a:rPr>
              <a:t>защищать                                           </a:t>
            </a:r>
            <a:r>
              <a:rPr lang="en-US" dirty="0" smtClean="0">
                <a:solidFill>
                  <a:srgbClr val="732BF5"/>
                </a:solidFill>
              </a:rPr>
              <a:t>to die-</a:t>
            </a:r>
            <a:r>
              <a:rPr lang="ru-RU" dirty="0" smtClean="0">
                <a:solidFill>
                  <a:srgbClr val="732BF5"/>
                </a:solidFill>
              </a:rPr>
              <a:t>умирать</a:t>
            </a:r>
          </a:p>
          <a:p>
            <a:r>
              <a:rPr lang="en-US" dirty="0" smtClean="0">
                <a:solidFill>
                  <a:srgbClr val="732BF5"/>
                </a:solidFill>
              </a:rPr>
              <a:t>ultraviolet-</a:t>
            </a:r>
            <a:r>
              <a:rPr lang="ru-RU" dirty="0" smtClean="0">
                <a:solidFill>
                  <a:srgbClr val="732BF5"/>
                </a:solidFill>
              </a:rPr>
              <a:t>ультрафиолетовый                          </a:t>
            </a:r>
            <a:r>
              <a:rPr lang="en-US" dirty="0" smtClean="0">
                <a:solidFill>
                  <a:srgbClr val="732BF5"/>
                </a:solidFill>
              </a:rPr>
              <a:t>following-</a:t>
            </a:r>
            <a:r>
              <a:rPr lang="ru-RU" dirty="0" smtClean="0">
                <a:solidFill>
                  <a:srgbClr val="732BF5"/>
                </a:solidFill>
              </a:rPr>
              <a:t>следующий</a:t>
            </a:r>
          </a:p>
          <a:p>
            <a:r>
              <a:rPr lang="en-US" dirty="0" smtClean="0">
                <a:solidFill>
                  <a:srgbClr val="732BF5"/>
                </a:solidFill>
              </a:rPr>
              <a:t>ray</a:t>
            </a:r>
            <a:r>
              <a:rPr lang="ru-RU" dirty="0" smtClean="0">
                <a:solidFill>
                  <a:srgbClr val="732BF5"/>
                </a:solidFill>
              </a:rPr>
              <a:t>-луч                                                                   </a:t>
            </a:r>
            <a:r>
              <a:rPr lang="en-US" dirty="0" smtClean="0">
                <a:solidFill>
                  <a:srgbClr val="732BF5"/>
                </a:solidFill>
              </a:rPr>
              <a:t>brink-</a:t>
            </a:r>
            <a:r>
              <a:rPr lang="ru-RU" dirty="0" smtClean="0">
                <a:solidFill>
                  <a:srgbClr val="732BF5"/>
                </a:solidFill>
              </a:rPr>
              <a:t>край(обрыва, пропасти)</a:t>
            </a:r>
          </a:p>
          <a:p>
            <a:r>
              <a:rPr lang="en-US" dirty="0" smtClean="0">
                <a:solidFill>
                  <a:srgbClr val="732BF5"/>
                </a:solidFill>
              </a:rPr>
              <a:t>to damage-</a:t>
            </a:r>
            <a:r>
              <a:rPr lang="ru-RU" dirty="0" smtClean="0">
                <a:solidFill>
                  <a:srgbClr val="732BF5"/>
                </a:solidFill>
              </a:rPr>
              <a:t>портить, наносить ущерб             </a:t>
            </a:r>
            <a:r>
              <a:rPr lang="en-US" dirty="0" smtClean="0">
                <a:solidFill>
                  <a:srgbClr val="732BF5"/>
                </a:solidFill>
              </a:rPr>
              <a:t>extinction-</a:t>
            </a:r>
            <a:r>
              <a:rPr lang="ru-RU" dirty="0" smtClean="0">
                <a:solidFill>
                  <a:srgbClr val="732BF5"/>
                </a:solidFill>
              </a:rPr>
              <a:t>вымирание</a:t>
            </a:r>
          </a:p>
          <a:p>
            <a:endParaRPr lang="ru-RU" dirty="0"/>
          </a:p>
        </p:txBody>
      </p:sp>
    </p:spTree>
    <p:extLst>
      <p:ext uri="{BB962C8B-B14F-4D97-AF65-F5344CB8AC3E}">
        <p14:creationId xmlns:p14="http://schemas.microsoft.com/office/powerpoint/2010/main" xmlns="" val="14559964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2276872"/>
            <a:ext cx="8229600" cy="3849291"/>
          </a:xfrm>
        </p:spPr>
        <p:txBody>
          <a:bodyPr/>
          <a:lstStyle/>
          <a:p>
            <a:r>
              <a:rPr lang="en-US" dirty="0" smtClean="0">
                <a:solidFill>
                  <a:srgbClr val="732BF5"/>
                </a:solidFill>
              </a:rPr>
              <a:t>To pollute, pollution, environment, poisonous, ecological, radiation, greatly, universal, protection, harm, harmful, nature, natural, biology, biologist, protect, science, scientific, care, careless.</a:t>
            </a:r>
            <a:endParaRPr lang="ru-RU" dirty="0">
              <a:solidFill>
                <a:srgbClr val="732BF5"/>
              </a:solidFill>
            </a:endParaRPr>
          </a:p>
        </p:txBody>
      </p:sp>
      <p:sp>
        <p:nvSpPr>
          <p:cNvPr id="4" name="Прямоугольник 3"/>
          <p:cNvSpPr/>
          <p:nvPr/>
        </p:nvSpPr>
        <p:spPr>
          <a:xfrm>
            <a:off x="1547664" y="44624"/>
            <a:ext cx="5932200" cy="2123658"/>
          </a:xfrm>
          <a:prstGeom prst="rect">
            <a:avLst/>
          </a:prstGeom>
          <a:noFill/>
        </p:spPr>
        <p:txBody>
          <a:bodyPr wrap="none" lIns="91440" tIns="45720" rIns="91440" bIns="45720">
            <a:spAutoFit/>
          </a:bodyPr>
          <a:lstStyle/>
          <a:p>
            <a:pPr algn="ctr"/>
            <a:r>
              <a:rPr lang="en-US" sz="4400" b="1" cap="none" spc="0" dirty="0" smtClean="0">
                <a:ln w="10541" cmpd="sng">
                  <a:solidFill>
                    <a:schemeClr val="accent1">
                      <a:shade val="88000"/>
                      <a:satMod val="110000"/>
                    </a:schemeClr>
                  </a:solidFill>
                  <a:prstDash val="solid"/>
                </a:ln>
                <a:effectLst/>
              </a:rPr>
              <a:t>Translate the words and </a:t>
            </a:r>
          </a:p>
          <a:p>
            <a:pPr algn="ctr"/>
            <a:r>
              <a:rPr lang="en-US" sz="4400" b="1" cap="none" spc="0" dirty="0" smtClean="0">
                <a:ln w="10541" cmpd="sng">
                  <a:solidFill>
                    <a:schemeClr val="accent1">
                      <a:shade val="88000"/>
                      <a:satMod val="110000"/>
                    </a:schemeClr>
                  </a:solidFill>
                  <a:prstDash val="solid"/>
                </a:ln>
                <a:effectLst/>
              </a:rPr>
              <a:t>say what part of </a:t>
            </a:r>
          </a:p>
          <a:p>
            <a:pPr algn="ctr"/>
            <a:r>
              <a:rPr lang="en-US" sz="4400" b="1" cap="none" spc="0" dirty="0" smtClean="0">
                <a:ln w="10541" cmpd="sng">
                  <a:solidFill>
                    <a:schemeClr val="accent1">
                      <a:shade val="88000"/>
                      <a:satMod val="110000"/>
                    </a:schemeClr>
                  </a:solidFill>
                  <a:prstDash val="solid"/>
                </a:ln>
                <a:effectLst/>
              </a:rPr>
              <a:t>speech they are:</a:t>
            </a:r>
            <a:endParaRPr lang="ru-RU" sz="4400" b="1" cap="none" spc="0" dirty="0">
              <a:ln w="10541" cmpd="sng">
                <a:solidFill>
                  <a:schemeClr val="accent1">
                    <a:shade val="88000"/>
                    <a:satMod val="110000"/>
                  </a:schemeClr>
                </a:solidFill>
                <a:prstDash val="solid"/>
              </a:ln>
              <a:effectLst/>
            </a:endParaRPr>
          </a:p>
        </p:txBody>
      </p:sp>
      <p:pic>
        <p:nvPicPr>
          <p:cNvPr id="2" name="Рисунок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004048" y="4437112"/>
            <a:ext cx="3648067" cy="21419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xmlns="" val="22824615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9000" b="-29000"/>
          </a:stretch>
        </a:blipFill>
        <a:effectLst/>
      </p:bgPr>
    </p:bg>
    <p:spTree>
      <p:nvGrpSpPr>
        <p:cNvPr id="1" name=""/>
        <p:cNvGrpSpPr/>
        <p:nvPr/>
      </p:nvGrpSpPr>
      <p:grpSpPr>
        <a:xfrm>
          <a:off x="0" y="0"/>
          <a:ext cx="0" cy="0"/>
          <a:chOff x="0" y="0"/>
          <a:chExt cx="0" cy="0"/>
        </a:xfrm>
      </p:grpSpPr>
      <p:sp>
        <p:nvSpPr>
          <p:cNvPr id="4" name="Прямоугольник 3"/>
          <p:cNvSpPr/>
          <p:nvPr/>
        </p:nvSpPr>
        <p:spPr>
          <a:xfrm>
            <a:off x="827583" y="1412776"/>
            <a:ext cx="7242111" cy="3477875"/>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4400" b="1" cap="all" spc="0"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Say what </a:t>
            </a:r>
            <a:r>
              <a:rPr lang="en-US" sz="4400" b="1" cap="all"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e</a:t>
            </a:r>
            <a:r>
              <a:rPr lang="en-US" sz="4400" b="1" cap="all" spc="0"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cological  </a:t>
            </a:r>
          </a:p>
          <a:p>
            <a:pPr algn="ctr"/>
            <a:r>
              <a:rPr lang="en-US" sz="4400" b="1" cap="all" spc="0"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problems are of people’s great concern nowadays. You may use the following words:</a:t>
            </a:r>
            <a:endParaRPr lang="ru-RU" sz="4400" b="1" cap="all" spc="0"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extLst>
      <p:ext uri="{BB962C8B-B14F-4D97-AF65-F5344CB8AC3E}">
        <p14:creationId xmlns:p14="http://schemas.microsoft.com/office/powerpoint/2010/main" xmlns="" val="35671848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5536" y="0"/>
            <a:ext cx="8229600" cy="1368153"/>
          </a:xfrm>
        </p:spPr>
        <p:txBody>
          <a:bodyPr/>
          <a:lstStyle/>
          <a:p>
            <a:pPr marL="457200" lvl="1" indent="0">
              <a:buNone/>
            </a:pPr>
            <a:r>
              <a:rPr lang="en-US" u="sng" dirty="0" smtClean="0">
                <a:solidFill>
                  <a:srgbClr val="732BF5"/>
                </a:solidFill>
              </a:rPr>
              <a:t>NUCLEAR	 POLLUTION</a:t>
            </a:r>
            <a:r>
              <a:rPr lang="en-US" dirty="0" smtClean="0">
                <a:solidFill>
                  <a:srgbClr val="732BF5"/>
                </a:solidFill>
              </a:rPr>
              <a:t>…</a:t>
            </a:r>
            <a:r>
              <a:rPr lang="ru-RU" dirty="0" smtClean="0">
                <a:solidFill>
                  <a:srgbClr val="732BF5"/>
                </a:solidFill>
              </a:rPr>
              <a:t> </a:t>
            </a:r>
            <a:r>
              <a:rPr lang="en-US" dirty="0" smtClean="0">
                <a:solidFill>
                  <a:srgbClr val="732BF5"/>
                </a:solidFill>
              </a:rPr>
              <a:t>very dangerous!!!!!</a:t>
            </a:r>
          </a:p>
          <a:p>
            <a:pPr marL="457200" lvl="1" indent="0">
              <a:buNone/>
            </a:pPr>
            <a:endParaRPr lang="ru-RU" dirty="0"/>
          </a:p>
        </p:txBody>
      </p:sp>
      <p:pic>
        <p:nvPicPr>
          <p:cNvPr id="4098" name="Picture 2" descr="C:\Documents and Settings\Admin\Рабочий стол\016_hanford.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665" y="977575"/>
            <a:ext cx="9159665" cy="587727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7293809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42863"/>
            <a:ext cx="8229600" cy="2306017"/>
          </a:xfrm>
        </p:spPr>
        <p:txBody>
          <a:bodyPr>
            <a:normAutofit fontScale="92500" lnSpcReduction="10000"/>
          </a:bodyPr>
          <a:lstStyle/>
          <a:p>
            <a:endParaRPr lang="en-US" dirty="0">
              <a:solidFill>
                <a:srgbClr val="732BF5"/>
              </a:solidFill>
            </a:endParaRPr>
          </a:p>
          <a:p>
            <a:r>
              <a:rPr lang="en-US" u="sng" dirty="0">
                <a:solidFill>
                  <a:srgbClr val="732BF5"/>
                </a:solidFill>
              </a:rPr>
              <a:t>WATER POLLUTION</a:t>
            </a:r>
            <a:r>
              <a:rPr lang="en-US" dirty="0">
                <a:solidFill>
                  <a:srgbClr val="732BF5"/>
                </a:solidFill>
              </a:rPr>
              <a:t>: ugly rivers of dirty water, to pollute water with factory waste, polluted 		 fish, dead rivers, to be concerned about the purity of water, waste of </a:t>
            </a:r>
            <a:r>
              <a:rPr lang="en-US" dirty="0" smtClean="0">
                <a:solidFill>
                  <a:srgbClr val="732BF5"/>
                </a:solidFill>
              </a:rPr>
              <a:t>chemical </a:t>
            </a:r>
            <a:r>
              <a:rPr lang="en-US" dirty="0">
                <a:solidFill>
                  <a:srgbClr val="732BF5"/>
                </a:solidFill>
              </a:rPr>
              <a:t>plants.</a:t>
            </a:r>
          </a:p>
          <a:p>
            <a:endParaRPr lang="ru-RU" dirty="0"/>
          </a:p>
        </p:txBody>
      </p:sp>
      <p:pic>
        <p:nvPicPr>
          <p:cNvPr id="1026" name="Picture 2" descr="C:\Documents and Settings\Admin\Рабочий стол\water-pollution.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2348880"/>
            <a:ext cx="9144000" cy="450912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7220001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930687" y="0"/>
            <a:ext cx="5213313" cy="3909985"/>
          </a:xfrm>
          <a:prstGeom prst="rect">
            <a:avLst/>
          </a:prstGeom>
        </p:spPr>
      </p:pic>
      <p:sp>
        <p:nvSpPr>
          <p:cNvPr id="2" name="Заголовок 1"/>
          <p:cNvSpPr>
            <a:spLocks noGrp="1"/>
          </p:cNvSpPr>
          <p:nvPr>
            <p:ph type="title"/>
          </p:nvPr>
        </p:nvSpPr>
        <p:spPr/>
        <p:txBody>
          <a:bodyPr/>
          <a:lstStyle/>
          <a:p>
            <a:r>
              <a:rPr lang="en-US" dirty="0" smtClean="0">
                <a:latin typeface="Cambria" pitchFamily="18" charset="0"/>
              </a:rPr>
              <a:t>Water must be clear….</a:t>
            </a:r>
            <a:endParaRPr lang="ru-RU" dirty="0">
              <a:latin typeface="Cambria" pitchFamily="18" charset="0"/>
            </a:endParaRPr>
          </a:p>
        </p:txBody>
      </p:sp>
      <p:sp>
        <p:nvSpPr>
          <p:cNvPr id="3" name="Объект 2"/>
          <p:cNvSpPr>
            <a:spLocks noGrp="1"/>
          </p:cNvSpPr>
          <p:nvPr>
            <p:ph idx="1"/>
          </p:nvPr>
        </p:nvSpPr>
        <p:spPr/>
        <p:txBody>
          <a:bodyPr>
            <a:normAutofit/>
          </a:bodyPr>
          <a:lstStyle/>
          <a:p>
            <a:r>
              <a:rPr lang="en-US" sz="1800" dirty="0" smtClean="0"/>
              <a:t>What is ecological problem caused by</a:t>
            </a:r>
            <a:r>
              <a:rPr lang="ru-RU" sz="1800" dirty="0" smtClean="0"/>
              <a:t>?</a:t>
            </a:r>
            <a:r>
              <a:rPr lang="en-US" sz="1800" dirty="0" smtClean="0"/>
              <a:t> </a:t>
            </a:r>
            <a:endParaRPr lang="ru-RU" sz="1800" dirty="0"/>
          </a:p>
        </p:txBody>
      </p:sp>
      <p:pic>
        <p:nvPicPr>
          <p:cNvPr id="4" name="Рисунок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991" y="2901244"/>
            <a:ext cx="4226178" cy="3954452"/>
          </a:xfrm>
          <a:prstGeom prst="rect">
            <a:avLst/>
          </a:prstGeom>
        </p:spPr>
      </p:pic>
    </p:spTree>
    <p:extLst>
      <p:ext uri="{BB962C8B-B14F-4D97-AF65-F5344CB8AC3E}">
        <p14:creationId xmlns:p14="http://schemas.microsoft.com/office/powerpoint/2010/main" xmlns="" val="34483976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5536" y="0"/>
            <a:ext cx="8229600" cy="1512168"/>
          </a:xfrm>
        </p:spPr>
        <p:txBody>
          <a:bodyPr>
            <a:normAutofit fontScale="85000" lnSpcReduction="20000"/>
          </a:bodyPr>
          <a:lstStyle/>
          <a:p>
            <a:endParaRPr lang="en-US" dirty="0">
              <a:solidFill>
                <a:srgbClr val="732BF5"/>
              </a:solidFill>
            </a:endParaRPr>
          </a:p>
          <a:p>
            <a:r>
              <a:rPr lang="en-US" u="sng" dirty="0">
                <a:solidFill>
                  <a:srgbClr val="732BF5"/>
                </a:solidFill>
              </a:rPr>
              <a:t>LAND POLLUTION</a:t>
            </a:r>
            <a:r>
              <a:rPr lang="en-US" dirty="0">
                <a:solidFill>
                  <a:srgbClr val="732BF5"/>
                </a:solidFill>
              </a:rPr>
              <a:t>: dead land, lifeless arenas, to turn the land to a desert, forests are cut and 	                burn in fire.</a:t>
            </a:r>
          </a:p>
          <a:p>
            <a:endParaRPr lang="ru-RU" dirty="0"/>
          </a:p>
        </p:txBody>
      </p:sp>
      <p:pic>
        <p:nvPicPr>
          <p:cNvPr id="3074" name="Picture 2" descr="C:\Documents and Settings\Admin\Рабочий стол\img.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412776"/>
            <a:ext cx="9143999" cy="544522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952263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0"/>
            <a:ext cx="8229600" cy="1800200"/>
          </a:xfrm>
        </p:spPr>
        <p:txBody>
          <a:bodyPr>
            <a:normAutofit fontScale="85000" lnSpcReduction="20000"/>
          </a:bodyPr>
          <a:lstStyle/>
          <a:p>
            <a:r>
              <a:rPr lang="en-US" u="sng" dirty="0">
                <a:solidFill>
                  <a:srgbClr val="732BF5"/>
                </a:solidFill>
              </a:rPr>
              <a:t>AIR POLLUTION</a:t>
            </a:r>
            <a:r>
              <a:rPr lang="en-US" dirty="0">
                <a:solidFill>
                  <a:srgbClr val="732BF5"/>
                </a:solidFill>
              </a:rPr>
              <a:t>: fume from the chimneys, the release of harmful substances into the air, to  	            be covered with soot and dirt, smog over the city, hard to breathe,  		            unhealthy environment, smoke clouds</a:t>
            </a:r>
          </a:p>
          <a:p>
            <a:endParaRPr lang="ru-RU" dirty="0"/>
          </a:p>
        </p:txBody>
      </p:sp>
      <p:pic>
        <p:nvPicPr>
          <p:cNvPr id="2050" name="Picture 2" descr="C:\Documents and Settings\Admin\Рабочий стол\greenhouse_gases.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628800"/>
            <a:ext cx="9143999" cy="522919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95204557"/>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920</TotalTime>
  <Words>936</Words>
  <Application>Microsoft Office PowerPoint</Application>
  <PresentationFormat>Экран (4:3)</PresentationFormat>
  <Paragraphs>113</Paragraphs>
  <Slides>19</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Тема Office</vt:lpstr>
      <vt:lpstr>Слайд 1</vt:lpstr>
      <vt:lpstr>Слайд 2</vt:lpstr>
      <vt:lpstr>Слайд 3</vt:lpstr>
      <vt:lpstr>Слайд 4</vt:lpstr>
      <vt:lpstr>Слайд 5</vt:lpstr>
      <vt:lpstr>Слайд 6</vt:lpstr>
      <vt:lpstr>Water must be clear….</vt:lpstr>
      <vt:lpstr>Слайд 8</vt:lpstr>
      <vt:lpstr>Слайд 9</vt:lpstr>
      <vt:lpstr>Complete the sentences, using the verb to cause, to be caused by …….. </vt:lpstr>
      <vt:lpstr>Match:</vt:lpstr>
      <vt:lpstr>Pollution is spoiling the air you breathe!</vt:lpstr>
      <vt:lpstr>Answer the questions.</vt:lpstr>
      <vt:lpstr>Using the scheme below describe the ecological situation. Try to answer the following questions.</vt:lpstr>
      <vt:lpstr>Слайд 15</vt:lpstr>
      <vt:lpstr>Vocabulary</vt:lpstr>
      <vt:lpstr>Translate the sentences from English into Russian  in writing, using dictionaries. </vt:lpstr>
      <vt:lpstr>Translate into English.</vt:lpstr>
      <vt:lpstr>The earth is our home and we must protect it…</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Admin</dc:creator>
  <cp:lastModifiedBy>DimDim</cp:lastModifiedBy>
  <cp:revision>39</cp:revision>
  <dcterms:created xsi:type="dcterms:W3CDTF">2011-03-10T06:11:13Z</dcterms:created>
  <dcterms:modified xsi:type="dcterms:W3CDTF">2012-01-12T17:38:05Z</dcterms:modified>
</cp:coreProperties>
</file>