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92" r:id="rId5"/>
    <p:sldId id="261" r:id="rId6"/>
    <p:sldId id="262" r:id="rId7"/>
    <p:sldId id="263" r:id="rId8"/>
    <p:sldId id="290" r:id="rId9"/>
    <p:sldId id="265" r:id="rId10"/>
    <p:sldId id="266" r:id="rId11"/>
    <p:sldId id="267" r:id="rId12"/>
    <p:sldId id="268" r:id="rId13"/>
    <p:sldId id="269" r:id="rId14"/>
    <p:sldId id="293" r:id="rId15"/>
    <p:sldId id="291" r:id="rId16"/>
    <p:sldId id="273" r:id="rId17"/>
    <p:sldId id="274" r:id="rId18"/>
    <p:sldId id="272" r:id="rId19"/>
    <p:sldId id="275" r:id="rId20"/>
    <p:sldId id="276" r:id="rId21"/>
    <p:sldId id="277" r:id="rId22"/>
    <p:sldId id="297" r:id="rId23"/>
    <p:sldId id="280" r:id="rId24"/>
    <p:sldId id="279" r:id="rId25"/>
    <p:sldId id="281" r:id="rId26"/>
    <p:sldId id="284" r:id="rId27"/>
    <p:sldId id="300" r:id="rId28"/>
    <p:sldId id="285" r:id="rId29"/>
    <p:sldId id="286" r:id="rId30"/>
    <p:sldId id="288" r:id="rId31"/>
    <p:sldId id="28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D0BC"/>
    <a:srgbClr val="F551D6"/>
    <a:srgbClr val="E81836"/>
    <a:srgbClr val="5B054B"/>
    <a:srgbClr val="E03CA5"/>
    <a:srgbClr val="5D0343"/>
    <a:srgbClr val="4B1547"/>
    <a:srgbClr val="9927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964" autoAdjust="0"/>
  </p:normalViewPr>
  <p:slideViewPr>
    <p:cSldViewPr>
      <p:cViewPr varScale="1">
        <p:scale>
          <a:sx n="57" d="100"/>
          <a:sy n="57" d="100"/>
        </p:scale>
        <p:origin x="90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411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797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112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864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6571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237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93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09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83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53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418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244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758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98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83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450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56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gif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gif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gif"/><Relationship Id="rId4" Type="http://schemas.openxmlformats.org/officeDocument/2006/relationships/image" Target="../media/image9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gif"/><Relationship Id="rId4" Type="http://schemas.openxmlformats.org/officeDocument/2006/relationships/image" Target="../media/image9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gif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0"/>
            <a:ext cx="7054552" cy="154474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>МБДОУ «АЛЕНУШКА» С.ПОКРОВСКОЕ </a:t>
            </a:r>
            <a:r>
              <a:rPr lang="ru-RU" sz="22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Calibr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5003322"/>
            <a:ext cx="4032448" cy="94595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Neizvestniy_ispolnitel_-_Din-din_detskiy_sad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5873294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65" y="1849546"/>
            <a:ext cx="5387539" cy="40237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20" y="5431979"/>
            <a:ext cx="990600" cy="952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16" y="5029784"/>
            <a:ext cx="990600" cy="952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530394"/>
            <a:ext cx="990600" cy="952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332" y="1849546"/>
            <a:ext cx="925853" cy="1000125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903" y="0"/>
            <a:ext cx="9144000" cy="92211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>На площадке мы играем, ребятишек закаляем.</a:t>
            </a:r>
            <a:b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>Мы даем болезням бой, жарким летом и </a:t>
            </a:r>
            <a:b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>                                     зимой!</a:t>
            </a:r>
            <a:endParaRPr lang="ru-RU" sz="2800" b="1" dirty="0">
              <a:solidFill>
                <a:srgbClr val="FF000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5915">
            <a:off x="4927564" y="3586196"/>
            <a:ext cx="4127398" cy="309554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874">
            <a:off x="329722" y="1507480"/>
            <a:ext cx="5073227" cy="38049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451827"/>
            <a:ext cx="1238250" cy="123825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-56393"/>
            <a:ext cx="8856984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551D6"/>
                </a:solidFill>
                <a:latin typeface="Georgia" panose="02040502050405020303" pitchFamily="18" charset="0"/>
              </a:rPr>
              <a:t>В</a:t>
            </a:r>
            <a:r>
              <a:rPr lang="ru-RU" b="1" dirty="0" smtClean="0">
                <a:solidFill>
                  <a:srgbClr val="F551D6"/>
                </a:solidFill>
                <a:latin typeface="Georgia" panose="02040502050405020303" pitchFamily="18" charset="0"/>
              </a:rPr>
              <a:t>месте мы идем гулять, на площадках поиграть!</a:t>
            </a:r>
            <a:endParaRPr lang="ru-RU" b="1" dirty="0">
              <a:solidFill>
                <a:srgbClr val="F551D6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8" y="980728"/>
            <a:ext cx="4087338" cy="295232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109" y="980728"/>
            <a:ext cx="4015347" cy="295232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98" y="3356992"/>
            <a:ext cx="4416490" cy="3312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" y="5301208"/>
            <a:ext cx="1714500" cy="1238250"/>
          </a:xfrm>
          <a:prstGeom prst="rect">
            <a:avLst/>
          </a:prstGeom>
        </p:spPr>
      </p:pic>
    </p:spTree>
  </p:cSld>
  <p:clrMapOvr>
    <a:masterClrMapping/>
  </p:clrMapOvr>
  <p:transition spd="med" advClick="0" advTm="7000"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92940" y="0"/>
            <a:ext cx="10440144" cy="115212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E81836"/>
                </a:solidFill>
                <a:latin typeface="Georgia" panose="02040502050405020303" pitchFamily="18" charset="0"/>
                <a:cs typeface="Calibri" pitchFamily="34" charset="0"/>
              </a:rPr>
              <a:t>Т</a:t>
            </a:r>
            <a:r>
              <a:rPr lang="ru-RU" sz="2800" b="1" dirty="0" smtClean="0">
                <a:solidFill>
                  <a:srgbClr val="E81836"/>
                </a:solidFill>
                <a:latin typeface="Georgia" panose="02040502050405020303" pitchFamily="18" charset="0"/>
                <a:cs typeface="Calibri" pitchFamily="34" charset="0"/>
              </a:rPr>
              <a:t>ренер может все исправить, </a:t>
            </a:r>
            <a:br>
              <a:rPr lang="ru-RU" sz="2800" b="1" dirty="0" smtClean="0">
                <a:solidFill>
                  <a:srgbClr val="E81836"/>
                </a:solidFill>
                <a:latin typeface="Georgia" panose="02040502050405020303" pitchFamily="18" charset="0"/>
                <a:cs typeface="Calibri" pitchFamily="34" charset="0"/>
              </a:rPr>
            </a:br>
            <a:r>
              <a:rPr lang="ru-RU" sz="2800" b="1" dirty="0" smtClean="0">
                <a:solidFill>
                  <a:srgbClr val="E81836"/>
                </a:solidFill>
                <a:latin typeface="Georgia" panose="02040502050405020303" pitchFamily="18" charset="0"/>
                <a:cs typeface="Calibri" pitchFamily="34" charset="0"/>
              </a:rPr>
              <a:t>гибкость, грацию поставить у Серёжек и Наташ</a:t>
            </a:r>
            <a:br>
              <a:rPr lang="ru-RU" sz="2800" b="1" dirty="0" smtClean="0">
                <a:solidFill>
                  <a:srgbClr val="E81836"/>
                </a:solidFill>
                <a:latin typeface="Georgia" panose="02040502050405020303" pitchFamily="18" charset="0"/>
                <a:cs typeface="Calibri" pitchFamily="34" charset="0"/>
              </a:rPr>
            </a:br>
            <a:r>
              <a:rPr lang="ru-RU" sz="2800" b="1" dirty="0" smtClean="0">
                <a:solidFill>
                  <a:srgbClr val="E81836"/>
                </a:solidFill>
                <a:latin typeface="Georgia" panose="02040502050405020303" pitchFamily="18" charset="0"/>
                <a:cs typeface="Calibri" pitchFamily="34" charset="0"/>
              </a:rPr>
              <a:t>                    он наставник добрый наш.</a:t>
            </a:r>
            <a:endParaRPr lang="ru-RU" sz="2800" b="1" dirty="0">
              <a:solidFill>
                <a:srgbClr val="E81836"/>
              </a:solidFill>
              <a:latin typeface="Georgia" panose="02040502050405020303" pitchFamily="18" charset="0"/>
              <a:cs typeface="Calibri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540" y="4077072"/>
            <a:ext cx="3914063" cy="2588499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8659">
            <a:off x="4772617" y="1622981"/>
            <a:ext cx="4056357" cy="2750209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1652">
            <a:off x="529034" y="1627617"/>
            <a:ext cx="4069099" cy="2701882"/>
          </a:xfrm>
          <a:prstGeom prst="rect">
            <a:avLst/>
          </a:prstGeom>
        </p:spPr>
      </p:pic>
    </p:spTree>
  </p:cSld>
  <p:clrMapOvr>
    <a:masterClrMapping/>
  </p:clrMapOvr>
  <p:transition advClick="0" advTm="7000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8938" y="0"/>
            <a:ext cx="7972452" cy="93978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С друзьями вместе собираемся,</a:t>
            </a:r>
            <a:br>
              <a:rPr lang="ru-RU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</a:br>
            <a:r>
              <a:rPr lang="ru-RU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Игрой серьезно занимаемся!</a:t>
            </a:r>
            <a:endParaRPr lang="ru-RU" sz="2800" b="1" dirty="0">
              <a:solidFill>
                <a:schemeClr val="accent5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22" y="3827032"/>
            <a:ext cx="3856889" cy="2794322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879" y="956725"/>
            <a:ext cx="3887432" cy="2832315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56725"/>
            <a:ext cx="4248472" cy="5664629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35" y="194881"/>
            <a:ext cx="8003232" cy="62068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  <a:cs typeface="Calibri" pitchFamily="34" charset="0"/>
              </a:rPr>
              <a:t>КАДРИЛЬ МОЯ БЕСПЕЧНАЯ..</a:t>
            </a:r>
            <a:endParaRPr lang="ru-RU" sz="2000" b="1" dirty="0">
              <a:solidFill>
                <a:srgbClr val="FF0000"/>
              </a:solidFill>
              <a:latin typeface="Georgia" panose="02040502050405020303" pitchFamily="18" charset="0"/>
              <a:cs typeface="Calibri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371853" y="340020"/>
            <a:ext cx="4800600" cy="321897"/>
          </a:xfrm>
          <a:noFill/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2400" cap="small" dirty="0" smtClean="0">
                <a:solidFill>
                  <a:srgbClr val="002060"/>
                </a:solidFill>
                <a:latin typeface="Georgia" panose="02040502050405020303" pitchFamily="18" charset="0"/>
                <a:ea typeface="+mj-ea"/>
                <a:cs typeface="Calibri" pitchFamily="34" charset="0"/>
              </a:rPr>
              <a:t>    </a:t>
            </a:r>
            <a:r>
              <a:rPr lang="ru-RU" b="1" cap="small" dirty="0" smtClean="0">
                <a:solidFill>
                  <a:srgbClr val="0070C0"/>
                </a:solidFill>
                <a:latin typeface="Georgia" panose="02040502050405020303" pitchFamily="18" charset="0"/>
                <a:ea typeface="+mj-ea"/>
                <a:cs typeface="Calibri" pitchFamily="34" charset="0"/>
              </a:rPr>
              <a:t>звездный хоровод…</a:t>
            </a:r>
            <a:r>
              <a:rPr lang="ru-RU" b="1" dirty="0" smtClean="0">
                <a:solidFill>
                  <a:srgbClr val="0070C0"/>
                </a:solidFill>
                <a:latin typeface="Georgia" panose="02040502050405020303" pitchFamily="18" charset="0"/>
                <a:cs typeface="Calibri" pitchFamily="34" charset="0"/>
              </a:rPr>
              <a:t> </a:t>
            </a:r>
            <a:endParaRPr lang="ru-RU" b="1" dirty="0">
              <a:solidFill>
                <a:srgbClr val="0070C0"/>
              </a:solidFill>
              <a:latin typeface="Georgia" panose="02040502050405020303" pitchFamily="18" charset="0"/>
              <a:cs typeface="Calibri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8" y="1113090"/>
            <a:ext cx="4188232" cy="3123255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0614">
            <a:off x="2434778" y="3726835"/>
            <a:ext cx="3874149" cy="2905612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018" y="1109254"/>
            <a:ext cx="3874118" cy="3011312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989"/>
            <a:ext cx="9324528" cy="58951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     С ребятишками играем, сами сказки   сочиняем!</a:t>
            </a:r>
            <a:endParaRPr lang="ru-RU" sz="2400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514238" y="189796"/>
            <a:ext cx="3816424" cy="658368"/>
          </a:xfrm>
          <a:noFill/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«РЕПКА»                                            </a:t>
            </a:r>
            <a:endParaRPr lang="ru-RU" sz="2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18" name="Объект 1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857" y="885666"/>
            <a:ext cx="4309639" cy="3070611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9" y="885666"/>
            <a:ext cx="4172379" cy="3070611"/>
          </a:xfr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74" y="4042867"/>
            <a:ext cx="3582775" cy="268708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264" y="4052142"/>
            <a:ext cx="3570408" cy="2677806"/>
          </a:xfrm>
          <a:prstGeom prst="rect">
            <a:avLst/>
          </a:prstGeom>
        </p:spPr>
      </p:pic>
    </p:spTree>
  </p:cSld>
  <p:clrMapOvr>
    <a:masterClrMapping/>
  </p:clrMapOvr>
  <p:transition spd="slow" advClick="0" advTm="8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695" y="22601"/>
            <a:ext cx="8735884" cy="50668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ED0BC"/>
                </a:solidFill>
                <a:latin typeface="Georgia" panose="02040502050405020303" pitchFamily="18" charset="0"/>
              </a:rPr>
              <a:t>Театральная студия «Как у наших у ворот»</a:t>
            </a:r>
            <a:endParaRPr lang="ru-RU" sz="2800" b="1" dirty="0">
              <a:solidFill>
                <a:srgbClr val="7ED0BC"/>
              </a:solidFill>
              <a:latin typeface="Georgia" panose="02040502050405020303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121016"/>
            <a:ext cx="4174228" cy="792088"/>
          </a:xfrm>
          <a:noFill/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К</a:t>
            </a: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олобок</a:t>
            </a:r>
            <a:endParaRPr lang="ru-RU" sz="24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96" y="910495"/>
            <a:ext cx="4103645" cy="2848149"/>
          </a:xfr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723637" y="334431"/>
            <a:ext cx="4248472" cy="576064"/>
          </a:xfrm>
          <a:noFill/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Репка и  Курочка Ряба</a:t>
            </a: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4" y="3861047"/>
            <a:ext cx="4100197" cy="2826106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37" y="925071"/>
            <a:ext cx="4130359" cy="28335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37" y="3865417"/>
            <a:ext cx="4130359" cy="2821735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548" y="0"/>
            <a:ext cx="9021452" cy="126876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B0F0"/>
                </a:solidFill>
                <a:latin typeface="Georgia" panose="02040502050405020303" pitchFamily="18" charset="0"/>
                <a:cs typeface="Times New Roman" pitchFamily="18" charset="0"/>
              </a:rPr>
              <a:t>        «Девочки и мальчики сладкие как карамельки, </a:t>
            </a:r>
            <a:br>
              <a:rPr lang="ru-RU" sz="2400" b="1" dirty="0" smtClean="0">
                <a:solidFill>
                  <a:srgbClr val="00B0F0"/>
                </a:solidFill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B0F0"/>
                </a:solidFill>
                <a:latin typeface="Georgia" panose="02040502050405020303" pitchFamily="18" charset="0"/>
                <a:cs typeface="Times New Roman" pitchFamily="18" charset="0"/>
              </a:rPr>
              <a:t>          а на них большие башмаки – это БАРБАРИКИ!»</a:t>
            </a:r>
            <a:br>
              <a:rPr lang="ru-RU" sz="2400" b="1" dirty="0" smtClean="0">
                <a:solidFill>
                  <a:srgbClr val="00B0F0"/>
                </a:solidFill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Calibri" pitchFamily="34" charset="0"/>
                <a:cs typeface="Times New Roman" pitchFamily="18" charset="0"/>
              </a:rPr>
              <a:t>         </a:t>
            </a:r>
            <a:r>
              <a:rPr lang="ru-RU" sz="2400" b="1" dirty="0" smtClean="0">
                <a:solidFill>
                  <a:srgbClr val="E03CA5"/>
                </a:solidFill>
                <a:latin typeface="Georgia" panose="02040502050405020303" pitchFamily="18" charset="0"/>
                <a:cs typeface="Times New Roman" pitchFamily="18" charset="0"/>
              </a:rPr>
              <a:t>ВЕСЕЛЫЙ ФЛЕШ - МОБ</a:t>
            </a:r>
            <a:endParaRPr lang="ru-RU" sz="2400" b="1" dirty="0">
              <a:solidFill>
                <a:srgbClr val="E03CA5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25216"/>
            <a:ext cx="3873481" cy="263822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84" y="3996818"/>
            <a:ext cx="4032448" cy="2721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939658"/>
            <a:ext cx="3873480" cy="2778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84" y="1225177"/>
            <a:ext cx="4032448" cy="2681845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16" y="0"/>
            <a:ext cx="8748464" cy="479871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E81836"/>
                </a:solidFill>
                <a:latin typeface="Georgia" panose="02040502050405020303" pitchFamily="18" charset="0"/>
                <a:cs typeface="Calibri" pitchFamily="34" charset="0"/>
              </a:rPr>
              <a:t>ПРЕЗЕНТАЦИЯ ПРОЕКТА «ДРЕВНЯЯ ГРЕЦИЯ</a:t>
            </a:r>
            <a:r>
              <a:rPr lang="ru-RU" sz="2800" b="1" dirty="0" smtClean="0">
                <a:solidFill>
                  <a:srgbClr val="E81836"/>
                </a:solidFill>
                <a:latin typeface="Georgia" panose="02040502050405020303" pitchFamily="18" charset="0"/>
                <a:cs typeface="Calibri" pitchFamily="34" charset="0"/>
              </a:rPr>
              <a:t>»</a:t>
            </a:r>
            <a:endParaRPr lang="ru-RU" sz="2800" b="1" dirty="0">
              <a:solidFill>
                <a:srgbClr val="E81836"/>
              </a:solidFill>
              <a:latin typeface="Georgia" panose="02040502050405020303" pitchFamily="18" charset="0"/>
              <a:cs typeface="Calibri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56692"/>
            <a:ext cx="4482498" cy="59766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55" y="767230"/>
            <a:ext cx="3744416" cy="28701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67456"/>
            <a:ext cx="3744416" cy="2880320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spli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15" y="0"/>
            <a:ext cx="8075240" cy="922114"/>
          </a:xfrm>
        </p:spPr>
        <p:txBody>
          <a:bodyPr>
            <a:noAutofit/>
          </a:bodyPr>
          <a:lstStyle/>
          <a:p>
            <a:pPr algn="ctr">
              <a:lnSpc>
                <a:spcPts val="2200"/>
              </a:lnSpc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Презентация проекта</a:t>
            </a:r>
            <a:r>
              <a:rPr lang="ru-RU" sz="28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/>
            </a:r>
            <a:br>
              <a:rPr lang="ru-RU" sz="2800" b="1" dirty="0" smtClean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«С ЧЕГО НАЧИНАЕТСЯ РОДИНА?» </a:t>
            </a: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sz="28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7" y="685024"/>
            <a:ext cx="4345262" cy="295232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3" y="3813132"/>
            <a:ext cx="4345262" cy="283569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03" y="3838072"/>
            <a:ext cx="4336674" cy="28107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03" y="722218"/>
            <a:ext cx="4336674" cy="2945044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7972452" cy="12144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Georgia" panose="02040502050405020303" pitchFamily="18" charset="0"/>
                <a:cs typeface="Calibri" pitchFamily="34" charset="0"/>
              </a:rPr>
              <a:t>49 лет встречает малышей  </a:t>
            </a:r>
            <a:br>
              <a:rPr lang="ru-RU" sz="2800" b="1" dirty="0" smtClean="0">
                <a:solidFill>
                  <a:srgbClr val="000066"/>
                </a:solidFill>
                <a:latin typeface="Georgia" panose="02040502050405020303" pitchFamily="18" charset="0"/>
                <a:cs typeface="Calibri" pitchFamily="34" charset="0"/>
              </a:rPr>
            </a:br>
            <a:r>
              <a:rPr lang="ru-RU" sz="2800" b="1" dirty="0" smtClean="0">
                <a:solidFill>
                  <a:srgbClr val="000066"/>
                </a:solidFill>
                <a:latin typeface="Georgia" panose="02040502050405020303" pitchFamily="18" charset="0"/>
                <a:cs typeface="Calibri" pitchFamily="34" charset="0"/>
              </a:rPr>
              <a:t>Детский сад  с ласковым названием </a:t>
            </a:r>
            <a:br>
              <a:rPr lang="ru-RU" sz="2800" b="1" dirty="0" smtClean="0">
                <a:solidFill>
                  <a:srgbClr val="000066"/>
                </a:solidFill>
                <a:latin typeface="Georgia" panose="02040502050405020303" pitchFamily="18" charset="0"/>
                <a:cs typeface="Calibri" pitchFamily="34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Georgia" panose="02040502050405020303" pitchFamily="18" charset="0"/>
                <a:cs typeface="Calibri" pitchFamily="34" charset="0"/>
              </a:rPr>
              <a:t>«АЛЕНУШКА</a:t>
            </a:r>
            <a:r>
              <a:rPr lang="ru-RU" sz="4800" b="1" dirty="0" smtClean="0">
                <a:solidFill>
                  <a:srgbClr val="FF0000"/>
                </a:solidFill>
                <a:latin typeface="Georgia" panose="02040502050405020303" pitchFamily="18" charset="0"/>
                <a:cs typeface="Calibri" pitchFamily="34" charset="0"/>
              </a:rPr>
              <a:t>»</a:t>
            </a:r>
            <a:endParaRPr lang="ru-RU" sz="3600" dirty="0">
              <a:solidFill>
                <a:srgbClr val="FF0000"/>
              </a:solidFill>
              <a:latin typeface="Georgia" panose="02040502050405020303" pitchFamily="18" charset="0"/>
              <a:cs typeface="Calibri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0" y="2193699"/>
            <a:ext cx="5175249" cy="388143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2145">
            <a:off x="4344562" y="2996857"/>
            <a:ext cx="4473168" cy="33548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819" y="6005410"/>
            <a:ext cx="733425" cy="74295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815" y="1604"/>
            <a:ext cx="8291264" cy="63408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F0"/>
                </a:solidFill>
                <a:latin typeface="Georgia" panose="02040502050405020303" pitchFamily="18" charset="0"/>
              </a:rPr>
              <a:t>Проектная деятельность «Мы и космос»</a:t>
            </a:r>
            <a:endParaRPr lang="ru-RU" sz="2800" b="1" dirty="0">
              <a:solidFill>
                <a:srgbClr val="00B0F0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3189" y="673805"/>
            <a:ext cx="4231259" cy="5952529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635686"/>
            <a:ext cx="3891253" cy="2918440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84" y="3717032"/>
            <a:ext cx="3879071" cy="29093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827" y="1150784"/>
            <a:ext cx="876300" cy="885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148" y="673805"/>
            <a:ext cx="876300" cy="885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496" y="651655"/>
            <a:ext cx="876300" cy="885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46" y="1651993"/>
            <a:ext cx="876300" cy="885825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1"/>
            <a:ext cx="8572560" cy="137822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И В ДОШКОЛЬНОЙ ТОЙ СТРАНЕ-</a:t>
            </a:r>
            <a:b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СТАРИНА ЯВИЛАСЬ МНЕ…</a:t>
            </a:r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rgbClr val="00B050"/>
                </a:solidFill>
                <a:latin typeface="Georgia" panose="02040502050405020303" pitchFamily="18" charset="0"/>
              </a:rPr>
              <a:t>комната русского быта</a:t>
            </a:r>
            <a:endParaRPr lang="ru-RU" sz="2400" b="1" dirty="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3" y="4002873"/>
            <a:ext cx="4066448" cy="277157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487" y="4002874"/>
            <a:ext cx="4018591" cy="2771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487" y="1163646"/>
            <a:ext cx="4018593" cy="2675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3" y="1163646"/>
            <a:ext cx="4066447" cy="2691988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-1631320" y="-13330"/>
            <a:ext cx="8043890" cy="214618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551D6"/>
                </a:solidFill>
                <a:latin typeface="Georgia" panose="02040502050405020303" pitchFamily="18" charset="0"/>
                <a:cs typeface="Times New Roman" pitchFamily="18" charset="0"/>
              </a:rPr>
              <a:t>Б</a:t>
            </a:r>
            <a:r>
              <a:rPr lang="ru-RU" sz="2400" b="1" dirty="0" smtClean="0">
                <a:solidFill>
                  <a:srgbClr val="F551D6"/>
                </a:solidFill>
                <a:latin typeface="Georgia" panose="02040502050405020303" pitchFamily="18" charset="0"/>
                <a:cs typeface="Times New Roman" pitchFamily="18" charset="0"/>
              </a:rPr>
              <a:t>ез работы не сидим</a:t>
            </a:r>
            <a:br>
              <a:rPr lang="ru-RU" sz="2400" b="1" dirty="0" smtClean="0">
                <a:solidFill>
                  <a:srgbClr val="F551D6"/>
                </a:solidFill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551D6"/>
                </a:solidFill>
                <a:latin typeface="Georgia" panose="02040502050405020303" pitchFamily="18" charset="0"/>
                <a:cs typeface="Times New Roman" pitchFamily="18" charset="0"/>
              </a:rPr>
              <a:t>свои шедевры создадим!</a:t>
            </a:r>
            <a:r>
              <a:rPr lang="ru-RU" sz="3200" dirty="0" smtClean="0">
                <a:solidFill>
                  <a:srgbClr val="F551D6"/>
                </a:solidFill>
              </a:rPr>
              <a:t/>
            </a:r>
            <a:br>
              <a:rPr lang="ru-RU" sz="3200" dirty="0" smtClean="0">
                <a:solidFill>
                  <a:srgbClr val="F551D6"/>
                </a:solidFill>
              </a:rPr>
            </a:br>
            <a:endParaRPr lang="ru-RU" sz="2800" dirty="0">
              <a:solidFill>
                <a:srgbClr val="F551D6"/>
              </a:solidFill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760225" y="365759"/>
            <a:ext cx="4929222" cy="491618"/>
          </a:xfrm>
          <a:noFill/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Юные таланты «АЛЕНУШКИ»</a:t>
            </a:r>
            <a:endParaRPr lang="ru-RU" sz="24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561">
            <a:off x="341394" y="3872442"/>
            <a:ext cx="4098462" cy="2743200"/>
          </a:xfrm>
        </p:spPr>
      </p:pic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95" y="913299"/>
            <a:ext cx="3657600" cy="27432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090">
            <a:off x="4731927" y="855113"/>
            <a:ext cx="3844248" cy="2743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712">
            <a:off x="4795073" y="3878645"/>
            <a:ext cx="3844247" cy="2730794"/>
          </a:xfrm>
          <a:prstGeom prst="rect">
            <a:avLst/>
          </a:prstGeom>
        </p:spPr>
      </p:pic>
    </p:spTree>
  </p:cSld>
  <p:clrMapOvr>
    <a:masterClrMapping/>
  </p:clrMapOvr>
  <p:transition spd="slow" advTm="6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9178"/>
            <a:ext cx="8686800" cy="99990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>Азбуку дорожную детям знать положено</a:t>
            </a:r>
            <a:r>
              <a:rPr lang="ru-RU" sz="2800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81">
            <a:off x="475413" y="683643"/>
            <a:ext cx="4042592" cy="28502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569">
            <a:off x="599818" y="3710540"/>
            <a:ext cx="4042592" cy="3031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373" y="3737130"/>
            <a:ext cx="3993115" cy="30319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423">
            <a:off x="4897963" y="727204"/>
            <a:ext cx="3995936" cy="2870982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check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-1176037"/>
            <a:ext cx="8784976" cy="172819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3"/>
                </a:solidFill>
                <a:latin typeface="Georgia" panose="02040502050405020303" pitchFamily="18" charset="0"/>
                <a:cs typeface="Times New Roman" pitchFamily="18" charset="0"/>
              </a:rPr>
              <a:t>         Светофор сказал нам: </a:t>
            </a:r>
            <a: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  <a:t>«Стой! Посмотри по сторонам!» </a:t>
            </a:r>
            <a:br>
              <a:rPr lang="ru-RU" sz="2000" b="1" dirty="0" smtClean="0">
                <a:solidFill>
                  <a:srgbClr val="FF0000"/>
                </a:solidFill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B050"/>
                </a:solidFill>
                <a:latin typeface="Georgia" panose="02040502050405020303" pitchFamily="18" charset="0"/>
                <a:cs typeface="Times New Roman" pitchFamily="18" charset="0"/>
              </a:rPr>
              <a:t>          Юные спасатели спешат на помощь к вам!</a:t>
            </a:r>
            <a:br>
              <a:rPr lang="ru-RU" sz="2000" b="1" dirty="0" smtClean="0">
                <a:solidFill>
                  <a:srgbClr val="00B050"/>
                </a:solidFill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3" y="3706568"/>
            <a:ext cx="4437258" cy="2855752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96" y="881534"/>
            <a:ext cx="4126692" cy="2637513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96" y="3707903"/>
            <a:ext cx="4139656" cy="28994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2" y="872794"/>
            <a:ext cx="4437259" cy="2624015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84747"/>
            <a:ext cx="8964488" cy="102942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alibri" pitchFamily="34" charset="0"/>
              </a:rPr>
              <a:t>Победитель районного конкурса </a:t>
            </a:r>
            <a:r>
              <a:rPr lang="ru-RU" sz="2800" b="1" dirty="0" smtClean="0">
                <a:solidFill>
                  <a:srgbClr val="FFC000"/>
                </a:solidFill>
                <a:latin typeface="Calibri" pitchFamily="34" charset="0"/>
              </a:rPr>
              <a:t>«Вместе весело шагать по переходам »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почетное 3 место </a:t>
            </a:r>
            <a:r>
              <a:rPr lang="ru-RU" sz="2800" b="1" i="1" dirty="0" smtClean="0">
                <a:solidFill>
                  <a:srgbClr val="0070C0"/>
                </a:solidFill>
                <a:latin typeface="Calibri" pitchFamily="34" charset="0"/>
              </a:rPr>
              <a:t>(среди родителей)</a:t>
            </a:r>
            <a:r>
              <a:rPr lang="ru-RU" sz="2800" b="1" i="1" dirty="0">
                <a:solidFill>
                  <a:srgbClr val="0070C0"/>
                </a:solidFill>
                <a:latin typeface="Calibri" pitchFamily="34" charset="0"/>
              </a:rPr>
              <a:t/>
            </a:r>
            <a:br>
              <a:rPr lang="ru-RU" sz="2800" b="1" i="1" dirty="0">
                <a:solidFill>
                  <a:srgbClr val="0070C0"/>
                </a:solidFill>
                <a:latin typeface="Calibri" pitchFamily="34" charset="0"/>
              </a:rPr>
            </a:br>
            <a:r>
              <a:rPr lang="ru-RU" sz="2800" b="1" i="1" dirty="0" smtClean="0">
                <a:solidFill>
                  <a:srgbClr val="0070C0"/>
                </a:solidFill>
                <a:latin typeface="Calibri" pitchFamily="34" charset="0"/>
              </a:rPr>
              <a:t/>
            </a:r>
            <a:br>
              <a:rPr lang="ru-RU" sz="2800" b="1" i="1" dirty="0" smtClean="0">
                <a:solidFill>
                  <a:srgbClr val="0070C0"/>
                </a:solidFill>
                <a:latin typeface="Calibri" pitchFamily="34" charset="0"/>
              </a:rPr>
            </a:b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/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</a:br>
            <a:r>
              <a:rPr lang="ru-RU" sz="2800" b="1" dirty="0" err="1" smtClean="0">
                <a:solidFill>
                  <a:srgbClr val="00B0F0"/>
                </a:solidFill>
                <a:latin typeface="Calibri" pitchFamily="34" charset="0"/>
              </a:rPr>
              <a:t>Шаповалова</a:t>
            </a:r>
            <a:r>
              <a:rPr lang="ru-RU" sz="2800" b="1" dirty="0" smtClean="0">
                <a:solidFill>
                  <a:srgbClr val="00B0F0"/>
                </a:solidFill>
                <a:latin typeface="Calibri" pitchFamily="34" charset="0"/>
              </a:rPr>
              <a:t> О.В.</a:t>
            </a:r>
            <a:endParaRPr lang="ru-RU" sz="2800" dirty="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14" y="1114175"/>
            <a:ext cx="3989835" cy="541116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31724"/>
            <a:ext cx="4584898" cy="3600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1645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blind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459" y="0"/>
            <a:ext cx="8003232" cy="77108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Georgia" panose="02040502050405020303" pitchFamily="18" charset="0"/>
              </a:rPr>
              <a:t>П</a:t>
            </a: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ро пожары много знаем- </a:t>
            </a:r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ППБ </a:t>
            </a:r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мы изучаем!</a:t>
            </a:r>
            <a:endParaRPr lang="ru-RU" sz="28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18" y="1036594"/>
            <a:ext cx="4189673" cy="285723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3984706"/>
            <a:ext cx="4129013" cy="2717189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19" y="4030953"/>
            <a:ext cx="4189672" cy="26525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036594"/>
            <a:ext cx="4139064" cy="2857237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270" y="41564"/>
            <a:ext cx="4860778" cy="230731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Карлсон, Айболит, </a:t>
            </a:r>
            <a:r>
              <a:rPr lang="ru-RU" sz="2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Базилио</a:t>
            </a:r>
            <a:r>
              <a:rPr lang="ru-RU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И Старуха Шапокляк –</a:t>
            </a:r>
            <a:br>
              <a:rPr lang="ru-RU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Все живут у нас в саду, </a:t>
            </a:r>
            <a:br>
              <a:rPr lang="ru-RU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Georgia" panose="02040502050405020303" pitchFamily="18" charset="0"/>
                <a:cs typeface="Times New Roman" pitchFamily="18" charset="0"/>
              </a:rPr>
              <a:t>Развлекают дошколят !!! </a:t>
            </a:r>
            <a:endParaRPr lang="ru-RU" sz="2400" b="1" dirty="0">
              <a:solidFill>
                <a:schemeClr val="accent5">
                  <a:lumMod val="60000"/>
                  <a:lumOff val="40000"/>
                </a:schemeClr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906" y="3792380"/>
            <a:ext cx="4312890" cy="2877174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8" y="1672200"/>
            <a:ext cx="3780658" cy="511276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1375">
            <a:off x="4522540" y="328899"/>
            <a:ext cx="4340809" cy="31683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113173"/>
            <a:ext cx="3790950" cy="1885950"/>
          </a:xfrm>
          <a:prstGeom prst="rect">
            <a:avLst/>
          </a:prstGeom>
        </p:spPr>
      </p:pic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513" y="0"/>
            <a:ext cx="8939487" cy="92211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</a:t>
            </a:r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Ребенок самородок - он талант!</a:t>
            </a:r>
            <a:b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        И наше счастье делать в нем открытия,       </a:t>
            </a:r>
            <a:endParaRPr lang="ru-RU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8406">
            <a:off x="286006" y="1279013"/>
            <a:ext cx="4505502" cy="337912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45784"/>
            <a:ext cx="4371585" cy="327868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257" y="5442649"/>
            <a:ext cx="952500" cy="11807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228551"/>
            <a:ext cx="1028700" cy="10287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9941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И творчество ребенка – вот событие!</a:t>
            </a:r>
            <a:br>
              <a:rPr lang="ru-RU" sz="3200" b="1" dirty="0" smtClean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32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Мы ставим вровень солнечным мирам.</a:t>
            </a:r>
            <a:endParaRPr lang="ru-RU" sz="3200" b="1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600">
            <a:off x="629804" y="1604781"/>
            <a:ext cx="4507496" cy="343462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175">
            <a:off x="4832439" y="3371733"/>
            <a:ext cx="4176867" cy="31866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699064"/>
            <a:ext cx="952500" cy="1143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585024"/>
            <a:ext cx="952500" cy="11430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prstTxWarp prst="textDeflate">
              <a:avLst/>
            </a:prstTxWarp>
            <a:normAutofit/>
          </a:bodyPr>
          <a:lstStyle/>
          <a:p>
            <a:pPr algn="ctr"/>
            <a:r>
              <a:rPr lang="ru-RU" sz="2800" dirty="0" smtClean="0">
                <a:solidFill>
                  <a:srgbClr val="00B0F0"/>
                </a:solidFill>
                <a:latin typeface="Calibri" pitchFamily="34" charset="0"/>
                <a:cs typeface="Times New Roman" pitchFamily="18" charset="0"/>
              </a:rPr>
              <a:t>АЛЕНУШКА – это 108 мальчиков и девочек</a:t>
            </a:r>
            <a:endParaRPr lang="ru-RU" sz="2800" dirty="0">
              <a:solidFill>
                <a:srgbClr val="00B0F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417638"/>
            <a:ext cx="3657600" cy="5184576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ru-RU" sz="3100" dirty="0" smtClean="0">
                <a:solidFill>
                  <a:srgbClr val="FF0066"/>
                </a:solidFill>
                <a:latin typeface="Calibri" pitchFamily="34" charset="0"/>
                <a:cs typeface="Times New Roman" pitchFamily="18" charset="0"/>
              </a:rPr>
              <a:t>Это здорово: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200" dirty="0" smtClean="0">
                <a:latin typeface="Calibri" pitchFamily="34" charset="0"/>
                <a:cs typeface="Times New Roman" pitchFamily="18" charset="0"/>
              </a:rPr>
              <a:t>что есть место, где тебя поймут и поддержат!</a:t>
            </a:r>
          </a:p>
          <a:p>
            <a:pPr>
              <a:defRPr/>
            </a:pPr>
            <a:r>
              <a:rPr lang="ru-RU" sz="3100" dirty="0" smtClean="0">
                <a:solidFill>
                  <a:srgbClr val="FF0066"/>
                </a:solidFill>
                <a:latin typeface="Calibri" pitchFamily="34" charset="0"/>
                <a:cs typeface="Times New Roman" pitchFamily="18" charset="0"/>
              </a:rPr>
              <a:t>Это правильно: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200" dirty="0" smtClean="0">
                <a:latin typeface="Calibri" pitchFamily="34" charset="0"/>
                <a:cs typeface="Times New Roman" pitchFamily="18" charset="0"/>
              </a:rPr>
              <a:t>что в равноправном общении взрослых и детей возможно развитие!</a:t>
            </a:r>
          </a:p>
          <a:p>
            <a:pPr>
              <a:defRPr/>
            </a:pPr>
            <a:r>
              <a:rPr lang="ru-RU" sz="3100" dirty="0" smtClean="0">
                <a:solidFill>
                  <a:srgbClr val="FF0066"/>
                </a:solidFill>
                <a:latin typeface="Calibri" pitchFamily="34" charset="0"/>
                <a:cs typeface="Times New Roman" pitchFamily="18" charset="0"/>
              </a:rPr>
              <a:t>Это признано: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Calibri" pitchFamily="34" charset="0"/>
                <a:cs typeface="Times New Roman" pitchFamily="18" charset="0"/>
              </a:rPr>
              <a:t>что талантливость  Детства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200" dirty="0" smtClean="0">
                <a:latin typeface="Calibri" pitchFamily="34" charset="0"/>
                <a:cs typeface="Times New Roman" pitchFamily="18" charset="0"/>
              </a:rPr>
              <a:t>в поддержке взрослых!</a:t>
            </a:r>
          </a:p>
          <a:p>
            <a:pPr>
              <a:defRPr/>
            </a:pPr>
            <a:r>
              <a:rPr lang="ru-RU" sz="3100" dirty="0" smtClean="0">
                <a:solidFill>
                  <a:srgbClr val="FF0066"/>
                </a:solidFill>
                <a:latin typeface="Calibri" pitchFamily="34" charset="0"/>
                <a:cs typeface="Times New Roman" pitchFamily="18" charset="0"/>
              </a:rPr>
              <a:t>Это отлично: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ru-RU" sz="2100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Calibri" pitchFamily="34" charset="0"/>
                <a:cs typeface="Times New Roman" pitchFamily="18" charset="0"/>
              </a:rPr>
              <a:t>что есть «Аленушка», где у тебя  много друзей, где ты постоянно занят интересными делами!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17638"/>
            <a:ext cx="5184576" cy="460365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5373588"/>
            <a:ext cx="1238250" cy="1295400"/>
          </a:xfrm>
          <a:prstGeom prst="rect">
            <a:avLst/>
          </a:prstGeom>
        </p:spPr>
      </p:pic>
    </p:spTree>
  </p:cSld>
  <p:clrMapOvr>
    <a:masterClrMapping/>
  </p:clrMapOvr>
  <p:transition spd="slow" advClick="0" advTm="12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4"/>
                </a:solidFill>
                <a:latin typeface="Georgia" panose="02040502050405020303" pitchFamily="18" charset="0"/>
                <a:cs typeface="Calibri" pitchFamily="34" charset="0"/>
              </a:rPr>
              <a:t>Сохраним этот мир для любви </a:t>
            </a:r>
            <a:br>
              <a:rPr lang="ru-RU" sz="2800" b="1" dirty="0" smtClean="0">
                <a:solidFill>
                  <a:schemeClr val="accent4"/>
                </a:solidFill>
                <a:latin typeface="Georgia" panose="02040502050405020303" pitchFamily="18" charset="0"/>
                <a:cs typeface="Calibri" pitchFamily="34" charset="0"/>
              </a:rPr>
            </a:br>
            <a:r>
              <a:rPr lang="ru-RU" sz="2800" b="1" dirty="0" smtClean="0">
                <a:solidFill>
                  <a:schemeClr val="accent4"/>
                </a:solidFill>
                <a:latin typeface="Georgia" panose="02040502050405020303" pitchFamily="18" charset="0"/>
                <a:cs typeface="Calibri" pitchFamily="34" charset="0"/>
              </a:rPr>
              <a:t>                                       и для тех кто в чудо верит!!!</a:t>
            </a:r>
            <a:endParaRPr lang="ru-RU" sz="2800" b="1" dirty="0">
              <a:solidFill>
                <a:schemeClr val="accent4"/>
              </a:solidFill>
              <a:latin typeface="Georgia" panose="02040502050405020303" pitchFamily="18" charset="0"/>
              <a:cs typeface="Calibri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61" y="1019761"/>
            <a:ext cx="4038186" cy="286206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5182">
            <a:off x="4714962" y="1125896"/>
            <a:ext cx="4027245" cy="2862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827">
            <a:off x="391193" y="3915054"/>
            <a:ext cx="4027601" cy="2754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19813"/>
            <a:ext cx="4009764" cy="27495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66" y="3377268"/>
            <a:ext cx="1028700" cy="10287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332656"/>
            <a:ext cx="3935288" cy="698477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80000"/>
              </a:lnSpc>
              <a:buNone/>
              <a:defRPr/>
            </a:pPr>
            <a:endParaRPr lang="ru-RU" sz="5100" dirty="0" smtClean="0">
              <a:solidFill>
                <a:srgbClr val="002060"/>
              </a:solidFill>
              <a:latin typeface="Calibri" pitchFamily="34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ru-RU" sz="51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Дарите детям красоту!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51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Зажгите в сердце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51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искорку прекрасного.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51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И вы поймете,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51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Да, я не напрасно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51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прошел свой путь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51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Сначала до конца.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51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Ребенок самородок –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51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он талант!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51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И наше счастье делать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51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в нем открытия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51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И творчество ребенка-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51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вот событие!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51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Мы ставим вровень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5100" b="1" i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солнечным мирам</a:t>
            </a:r>
            <a:r>
              <a:rPr lang="ru-RU" sz="5100" b="1" i="1" dirty="0" smtClean="0">
                <a:solidFill>
                  <a:schemeClr val="tx2">
                    <a:lumMod val="75000"/>
                  </a:schemeClr>
                </a:solidFill>
                <a:latin typeface="Georgia" panose="02040502050405020303" pitchFamily="18" charset="0"/>
              </a:rPr>
              <a:t>.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ru-RU" sz="3600" dirty="0" smtClean="0">
                <a:solidFill>
                  <a:srgbClr val="002060"/>
                </a:solidFill>
                <a:latin typeface="Calibri" pitchFamily="34" charset="0"/>
              </a:rPr>
              <a:t>                           </a:t>
            </a:r>
            <a:r>
              <a:rPr lang="ru-RU" sz="4200" dirty="0" smtClean="0">
                <a:solidFill>
                  <a:srgbClr val="002060"/>
                </a:solidFill>
                <a:latin typeface="Calibri" pitchFamily="34" charset="0"/>
              </a:rPr>
              <a:t>       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21" y="397793"/>
            <a:ext cx="4934677" cy="410445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97793"/>
            <a:ext cx="3790950" cy="1885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431" y="5147840"/>
            <a:ext cx="1524000" cy="1524000"/>
          </a:xfrm>
          <a:prstGeom prst="rect">
            <a:avLst/>
          </a:prstGeom>
        </p:spPr>
      </p:pic>
    </p:spTree>
  </p:cSld>
  <p:clrMapOvr>
    <a:masterClrMapping/>
  </p:clrMapOvr>
  <p:transition spd="med" advClick="0" advTm="14000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115328" cy="93610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Прекрасно, что есть педагоги простые люди, а не боги!</a:t>
            </a:r>
            <a:b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Ребятам отдают сердца, для них свершают чудеса!</a:t>
            </a:r>
            <a:b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endParaRPr lang="ru-RU" sz="24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64" y="1464196"/>
            <a:ext cx="7467600" cy="477926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" y="332656"/>
            <a:ext cx="2857500" cy="2857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208" y="332656"/>
            <a:ext cx="2857500" cy="2857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64" y="578626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796" y="59386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3074"/>
            <a:ext cx="8435280" cy="77809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E03CA5"/>
                </a:solidFill>
                <a:latin typeface="Georgia" panose="02040502050405020303" pitchFamily="18" charset="0"/>
                <a:cs typeface="Times New Roman" pitchFamily="18" charset="0"/>
              </a:rPr>
              <a:t>Здоровье сохраняем! Здоровье укрепляем!</a:t>
            </a:r>
            <a:endParaRPr lang="ru-RU" sz="2800" b="1" dirty="0">
              <a:solidFill>
                <a:srgbClr val="E03CA5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8" y="946331"/>
            <a:ext cx="3826768" cy="5102358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946332"/>
            <a:ext cx="3778136" cy="510235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590" y="5096189"/>
            <a:ext cx="952500" cy="952500"/>
          </a:xfrm>
          <a:prstGeom prst="rect">
            <a:avLst/>
          </a:prstGeom>
        </p:spPr>
      </p:pic>
    </p:spTree>
  </p:cSld>
  <p:clrMapOvr>
    <a:masterClrMapping/>
  </p:clrMapOvr>
  <p:transition spd="slow" advTm="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Georgia" panose="02040502050405020303" pitchFamily="18" charset="0"/>
                <a:cs typeface="Times New Roman" pitchFamily="18" charset="0"/>
              </a:rPr>
              <a:t>Все на свете изучаем,  невесомость открываем</a:t>
            </a:r>
            <a:r>
              <a:rPr lang="ru-RU" sz="2800" b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7030A0"/>
                </a:solidFill>
                <a:latin typeface="Calibri" pitchFamily="34" charset="0"/>
                <a:cs typeface="Times New Roman" pitchFamily="18" charset="0"/>
              </a:rPr>
            </a:br>
            <a:endParaRPr lang="ru-RU" sz="2000" b="1" dirty="0">
              <a:solidFill>
                <a:srgbClr val="7030A0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9993">
            <a:off x="332837" y="758839"/>
            <a:ext cx="4830787" cy="362309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924944"/>
            <a:ext cx="4952293" cy="37142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30" y="5013176"/>
            <a:ext cx="762000" cy="962025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76" y="319242"/>
            <a:ext cx="8857758" cy="56207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Georgia" panose="02040502050405020303" pitchFamily="18" charset="0"/>
                <a:cs typeface="Times New Roman" pitchFamily="18" charset="0"/>
              </a:rPr>
              <a:t>   Любят наши малыши физкультуру от души</a:t>
            </a:r>
            <a:endParaRPr lang="ru-RU" sz="2800" b="1" dirty="0">
              <a:solidFill>
                <a:srgbClr val="0070C0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502">
            <a:off x="767524" y="3752834"/>
            <a:ext cx="3645349" cy="278088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050">
            <a:off x="4393585" y="1126469"/>
            <a:ext cx="3953466" cy="2961718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43" y="3949816"/>
            <a:ext cx="3693927" cy="27704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85" y="935109"/>
            <a:ext cx="3832179" cy="2874134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99592" y="285642"/>
            <a:ext cx="9144000" cy="952148"/>
          </a:xfrm>
          <a:prstGeom prst="roundRect">
            <a:avLst>
              <a:gd name="adj" fmla="val 50000"/>
            </a:avLst>
          </a:prstGeom>
          <a:noFill/>
        </p:spPr>
        <p:txBody>
          <a:bodyPr/>
          <a:lstStyle/>
          <a:p>
            <a:r>
              <a:rPr lang="ru-RU" sz="2800" b="1" dirty="0" smtClean="0">
                <a:solidFill>
                  <a:srgbClr val="E03CA5"/>
                </a:solidFill>
                <a:latin typeface="Georgia" panose="02040502050405020303" pitchFamily="18" charset="0"/>
                <a:cs typeface="Times New Roman" pitchFamily="18" charset="0"/>
              </a:rPr>
              <a:t>Чтоб побед нам добиваться, нужно </a:t>
            </a:r>
          </a:p>
          <a:p>
            <a:r>
              <a:rPr lang="ru-RU" sz="2800" b="1" dirty="0">
                <a:solidFill>
                  <a:srgbClr val="E03CA5"/>
                </a:solidFill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E03CA5"/>
                </a:solidFill>
                <a:latin typeface="Georgia" panose="02040502050405020303" pitchFamily="18" charset="0"/>
                <a:cs typeface="Times New Roman" pitchFamily="18" charset="0"/>
              </a:rPr>
              <a:t>                        потренироваться</a:t>
            </a:r>
            <a:endParaRPr lang="ru-RU" sz="2800" b="1" dirty="0">
              <a:solidFill>
                <a:srgbClr val="E03CA5"/>
              </a:solidFill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96" y="1066907"/>
            <a:ext cx="3880012" cy="2765675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116">
            <a:off x="4742789" y="1285693"/>
            <a:ext cx="3816424" cy="2765675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854">
            <a:off x="443564" y="3765879"/>
            <a:ext cx="3880012" cy="27656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76" y="3937928"/>
            <a:ext cx="3862505" cy="2765676"/>
          </a:xfrm>
          <a:prstGeom prst="rect">
            <a:avLst/>
          </a:prstGeom>
        </p:spPr>
      </p:pic>
    </p:spTree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7060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B0F0"/>
                </a:solidFill>
                <a:latin typeface="Georgia" panose="02040502050405020303" pitchFamily="18" charset="0"/>
              </a:rPr>
              <a:t>В здоровом теле – спортивный дух!</a:t>
            </a:r>
            <a:endParaRPr lang="ru-RU" sz="3200" b="1" dirty="0">
              <a:solidFill>
                <a:srgbClr val="00B0F0"/>
              </a:solidFill>
              <a:latin typeface="Georgia" panose="02040502050405020303" pitchFamily="18" charset="0"/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959">
            <a:off x="233904" y="1145395"/>
            <a:ext cx="4942251" cy="3706688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053">
            <a:off x="4546678" y="3204238"/>
            <a:ext cx="4447678" cy="333575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151340"/>
            <a:ext cx="1143000" cy="1143000"/>
          </a:xfrm>
          <a:prstGeom prst="rect">
            <a:avLst/>
          </a:prstGeom>
        </p:spPr>
      </p:pic>
    </p:spTree>
  </p:cSld>
  <p:clrMapOvr>
    <a:masterClrMapping/>
  </p:clrMapOvr>
  <p:transition spd="med" advClick="0" advTm="6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2092</TotalTime>
  <Words>325</Words>
  <Application>Microsoft Office PowerPoint</Application>
  <PresentationFormat>Экран (4:3)</PresentationFormat>
  <Paragraphs>62</Paragraphs>
  <Slides>31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Calibri</vt:lpstr>
      <vt:lpstr>Georgia</vt:lpstr>
      <vt:lpstr>Times New Roman</vt:lpstr>
      <vt:lpstr>Trebuchet MS</vt:lpstr>
      <vt:lpstr>Wingdings</vt:lpstr>
      <vt:lpstr>Wingdings 3</vt:lpstr>
      <vt:lpstr>Грань</vt:lpstr>
      <vt:lpstr>МБДОУ «АЛЕНУШКА» С.ПОКРОВСКОЕ  </vt:lpstr>
      <vt:lpstr>49 лет встречает малышей   Детский сад  с ласковым названием  «АЛЕНУШКА»</vt:lpstr>
      <vt:lpstr>АЛЕНУШКА – это 108 мальчиков и девочек</vt:lpstr>
      <vt:lpstr>Прекрасно, что есть педагоги простые люди, а не боги! Ребятам отдают сердца, для них свершают чудеса! </vt:lpstr>
      <vt:lpstr>Здоровье сохраняем! Здоровье укрепляем!</vt:lpstr>
      <vt:lpstr>Все на свете изучаем,  невесомость открываем </vt:lpstr>
      <vt:lpstr>   Любят наши малыши физкультуру от души</vt:lpstr>
      <vt:lpstr>Презентация PowerPoint</vt:lpstr>
      <vt:lpstr>В здоровом теле – спортивный дух!</vt:lpstr>
      <vt:lpstr>На площадке мы играем, ребятишек закаляем. Мы даем болезням бой, жарким летом и                                        зимой!</vt:lpstr>
      <vt:lpstr>Вместе мы идем гулять, на площадках поиграть!</vt:lpstr>
      <vt:lpstr>Тренер может все исправить,  гибкость, грацию поставить у Серёжек и Наташ                     он наставник добрый наш.</vt:lpstr>
      <vt:lpstr>С друзьями вместе собираемся, Игрой серьезно занимаемся!</vt:lpstr>
      <vt:lpstr>КАДРИЛЬ МОЯ БЕСПЕЧНАЯ..</vt:lpstr>
      <vt:lpstr>      С ребятишками играем, сами сказки   сочиняем!</vt:lpstr>
      <vt:lpstr>Театральная студия «Как у наших у ворот»</vt:lpstr>
      <vt:lpstr>        «Девочки и мальчики сладкие как карамельки,            а на них большие башмаки – это БАРБАРИКИ!»          ВЕСЕЛЫЙ ФЛЕШ - МОБ</vt:lpstr>
      <vt:lpstr>ПРЕЗЕНТАЦИЯ ПРОЕКТА «ДРЕВНЯЯ ГРЕЦИЯ»</vt:lpstr>
      <vt:lpstr>Презентация проекта  «С ЧЕГО НАЧИНАЕТСЯ РОДИНА?»  </vt:lpstr>
      <vt:lpstr>Проектная деятельность «Мы и космос»</vt:lpstr>
      <vt:lpstr>И В ДОШКОЛЬНОЙ ТОЙ СТРАНЕ- СТАРИНА ЯВИЛАСЬ МНЕ… комната русского быта</vt:lpstr>
      <vt:lpstr>Без работы не сидим свои шедевры создадим! </vt:lpstr>
      <vt:lpstr>Азбуку дорожную детям знать положено </vt:lpstr>
      <vt:lpstr>                   Светофор сказал нам: «Стой! Посмотри по сторонам!»            Юные спасатели спешат на помощь к вам!                                            </vt:lpstr>
      <vt:lpstr>Победитель районного конкурса «Вместе весело шагать по переходам » почетное 3 место (среди родителей)   Шаповалова О.В.</vt:lpstr>
      <vt:lpstr> Про пожары много знаем-  ППБ мы изучаем!</vt:lpstr>
      <vt:lpstr>Карлсон, Айболит, Базилио И Старуха Шапокляк – Все живут у нас в саду,  Развлекают дошколят !!! </vt:lpstr>
      <vt:lpstr>     Ребенок самородок - он талант!          И наше счастье делать в нем открытия,       </vt:lpstr>
      <vt:lpstr>И творчество ребенка – вот событие! Мы ставим вровень солнечным мирам.</vt:lpstr>
      <vt:lpstr>Сохраним этот мир для любви                                         и для тех кто в чудо верит!!!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Областной конкурс  «Лидеры дошкольного образования»</dc:title>
  <dc:creator>HP</dc:creator>
  <cp:lastModifiedBy>Людмила Бутова</cp:lastModifiedBy>
  <cp:revision>188</cp:revision>
  <dcterms:modified xsi:type="dcterms:W3CDTF">2014-06-15T11:36:55Z</dcterms:modified>
</cp:coreProperties>
</file>