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2"/>
  </p:notesMasterIdLst>
  <p:sldIdLst>
    <p:sldId id="256" r:id="rId2"/>
    <p:sldId id="266" r:id="rId3"/>
    <p:sldId id="259" r:id="rId4"/>
    <p:sldId id="257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75" r:id="rId13"/>
    <p:sldId id="276" r:id="rId14"/>
    <p:sldId id="277" r:id="rId15"/>
    <p:sldId id="278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Rg st="1" end="20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1" autoAdjust="0"/>
    <p:restoredTop sz="94216" autoAdjust="0"/>
  </p:normalViewPr>
  <p:slideViewPr>
    <p:cSldViewPr>
      <p:cViewPr>
        <p:scale>
          <a:sx n="100" d="100"/>
          <a:sy n="100" d="100"/>
        </p:scale>
        <p:origin x="-438" y="10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6A7DC-373D-410D-9F23-D6BDB21D85E4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C3312-2BB7-4506-B2E0-6E7992405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244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C3312-2BB7-4506-B2E0-6E79924055A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058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A0EA-A119-47D2-94D5-ACB482A11DCA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407C-20C5-4DF6-8E46-C023CB40558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A0EA-A119-47D2-94D5-ACB482A11DCA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407C-20C5-4DF6-8E46-C023CB4055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A0EA-A119-47D2-94D5-ACB482A11DCA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407C-20C5-4DF6-8E46-C023CB4055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A0EA-A119-47D2-94D5-ACB482A11DCA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407C-20C5-4DF6-8E46-C023CB4055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A0EA-A119-47D2-94D5-ACB482A11DCA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407C-20C5-4DF6-8E46-C023CB40558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A0EA-A119-47D2-94D5-ACB482A11DCA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407C-20C5-4DF6-8E46-C023CB4055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A0EA-A119-47D2-94D5-ACB482A11DCA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407C-20C5-4DF6-8E46-C023CB40558C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A0EA-A119-47D2-94D5-ACB482A11DCA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407C-20C5-4DF6-8E46-C023CB4055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A0EA-A119-47D2-94D5-ACB482A11DCA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407C-20C5-4DF6-8E46-C023CB4055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A0EA-A119-47D2-94D5-ACB482A11DCA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407C-20C5-4DF6-8E46-C023CB40558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0A0EA-A119-47D2-94D5-ACB482A11DCA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407C-20C5-4DF6-8E46-C023CB4055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60A0EA-A119-47D2-94D5-ACB482A11DCA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C1D407C-20C5-4DF6-8E46-C023CB40558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indent="22860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160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1600" dirty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1600" dirty="0">
                <a:ln/>
                <a:solidFill>
                  <a:schemeClr val="accent3"/>
                </a:solidFill>
                <a:effectLst/>
              </a:rPr>
            </a:br>
            <a:r>
              <a:rPr lang="ru-RU" sz="160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160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160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160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160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1600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1600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sz="1600" dirty="0" smtClean="0">
                <a:ln/>
                <a:solidFill>
                  <a:schemeClr val="accent3"/>
                </a:solidFill>
                <a:effectLst/>
              </a:rPr>
            </a:br>
            <a:endParaRPr lang="ru-RU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3419872" y="2713087"/>
            <a:ext cx="5184576" cy="382068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228600">
              <a:lnSpc>
                <a:spcPct val="113000"/>
              </a:lnSpc>
              <a:spcBef>
                <a:spcPts val="0"/>
              </a:spcBef>
            </a:pPr>
            <a:r>
              <a:rPr lang="ru-RU" sz="3200" b="1" kern="1400" dirty="0" smtClean="0">
                <a:solidFill>
                  <a:srgbClr val="000000"/>
                </a:solidFill>
                <a:latin typeface="Times New Roman"/>
              </a:rPr>
              <a:t>      </a:t>
            </a:r>
          </a:p>
          <a:p>
            <a:pPr indent="228600" algn="l">
              <a:lnSpc>
                <a:spcPct val="113000"/>
              </a:lnSpc>
              <a:spcBef>
                <a:spcPts val="0"/>
              </a:spcBef>
            </a:pPr>
            <a:r>
              <a:rPr lang="ru-RU" sz="3200" b="1" kern="1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3200" b="1" kern="1400" dirty="0" smtClean="0">
                <a:solidFill>
                  <a:srgbClr val="000000"/>
                </a:solidFill>
                <a:latin typeface="Times New Roman"/>
              </a:rPr>
              <a:t>     </a:t>
            </a:r>
            <a:r>
              <a:rPr lang="uk-UA" sz="3200" b="1" kern="1400" dirty="0" smtClean="0">
                <a:solidFill>
                  <a:srgbClr val="000000"/>
                </a:solidFill>
                <a:latin typeface="Times New Roman"/>
              </a:rPr>
              <a:t>Виконавець проекту:</a:t>
            </a:r>
            <a:endParaRPr lang="uk-UA" sz="1400" kern="1400" dirty="0" smtClean="0">
              <a:solidFill>
                <a:srgbClr val="000000"/>
              </a:solidFill>
              <a:latin typeface="Times New Roman"/>
            </a:endParaRPr>
          </a:p>
          <a:p>
            <a:pPr indent="228600" algn="l">
              <a:lnSpc>
                <a:spcPct val="113000"/>
              </a:lnSpc>
              <a:spcBef>
                <a:spcPts val="0"/>
              </a:spcBef>
            </a:pPr>
            <a:r>
              <a:rPr lang="uk-UA" sz="3200" b="1" kern="1400" dirty="0" smtClean="0">
                <a:solidFill>
                  <a:srgbClr val="000000"/>
                </a:solidFill>
                <a:latin typeface="Times New Roman"/>
              </a:rPr>
              <a:t>      Багінський Микола</a:t>
            </a:r>
            <a:endParaRPr lang="uk-UA" sz="1400" kern="1400" dirty="0" smtClean="0">
              <a:solidFill>
                <a:srgbClr val="000000"/>
              </a:solidFill>
              <a:latin typeface="Times New Roman"/>
            </a:endParaRPr>
          </a:p>
          <a:p>
            <a:pPr indent="228600" algn="l">
              <a:lnSpc>
                <a:spcPct val="113000"/>
              </a:lnSpc>
              <a:spcBef>
                <a:spcPts val="0"/>
              </a:spcBef>
            </a:pPr>
            <a:r>
              <a:rPr lang="uk-UA" sz="3200" b="1" kern="1400" dirty="0" smtClean="0">
                <a:solidFill>
                  <a:srgbClr val="000000"/>
                </a:solidFill>
                <a:latin typeface="Times New Roman"/>
              </a:rPr>
              <a:t>      учень 9-А класу</a:t>
            </a:r>
            <a:endParaRPr lang="uk-UA" sz="1400" kern="1400" dirty="0" smtClean="0">
              <a:solidFill>
                <a:srgbClr val="000000"/>
              </a:solidFill>
              <a:latin typeface="Times New Roman"/>
            </a:endParaRPr>
          </a:p>
          <a:p>
            <a:pPr indent="228600" algn="l">
              <a:lnSpc>
                <a:spcPct val="113000"/>
              </a:lnSpc>
              <a:spcBef>
                <a:spcPts val="0"/>
              </a:spcBef>
            </a:pPr>
            <a:r>
              <a:rPr lang="uk-UA" sz="3200" b="1" kern="1400" dirty="0" smtClean="0">
                <a:solidFill>
                  <a:srgbClr val="000000"/>
                </a:solidFill>
                <a:latin typeface="Times New Roman"/>
              </a:rPr>
              <a:t>      ЗОШ №7 </a:t>
            </a:r>
            <a:endParaRPr lang="uk-UA" sz="1400" kern="1400" dirty="0" smtClean="0">
              <a:solidFill>
                <a:srgbClr val="000000"/>
              </a:solidFill>
              <a:latin typeface="Times New Roman"/>
            </a:endParaRPr>
          </a:p>
          <a:p>
            <a:pPr indent="228600" algn="l">
              <a:lnSpc>
                <a:spcPct val="113000"/>
              </a:lnSpc>
              <a:spcBef>
                <a:spcPts val="0"/>
              </a:spcBef>
            </a:pPr>
            <a:r>
              <a:rPr lang="uk-UA" sz="3200" b="1" kern="1400" dirty="0" smtClean="0">
                <a:solidFill>
                  <a:srgbClr val="000000"/>
                </a:solidFill>
                <a:latin typeface="Times New Roman"/>
              </a:rPr>
              <a:t>      Керівник :                                                        </a:t>
            </a:r>
            <a:endParaRPr lang="uk-UA" sz="1400" kern="1400" dirty="0" smtClean="0">
              <a:solidFill>
                <a:srgbClr val="000000"/>
              </a:solidFill>
              <a:latin typeface="Times New Roman"/>
            </a:endParaRPr>
          </a:p>
          <a:p>
            <a:pPr indent="228600" algn="l">
              <a:lnSpc>
                <a:spcPct val="113000"/>
              </a:lnSpc>
              <a:spcBef>
                <a:spcPts val="0"/>
              </a:spcBef>
            </a:pPr>
            <a:r>
              <a:rPr lang="uk-UA" sz="3200" b="1" kern="1400" dirty="0" smtClean="0">
                <a:solidFill>
                  <a:srgbClr val="000000"/>
                </a:solidFill>
                <a:latin typeface="Times New Roman"/>
              </a:rPr>
              <a:t>      Ярошенко Юрій Іванович                    </a:t>
            </a:r>
            <a:endParaRPr lang="uk-UA" sz="1400" kern="1400" dirty="0" smtClean="0">
              <a:solidFill>
                <a:srgbClr val="000000"/>
              </a:solidFill>
              <a:latin typeface="Times New Roman"/>
            </a:endParaRPr>
          </a:p>
          <a:p>
            <a:pPr indent="228600" algn="l">
              <a:lnSpc>
                <a:spcPct val="113000"/>
              </a:lnSpc>
              <a:spcBef>
                <a:spcPts val="0"/>
              </a:spcBef>
            </a:pPr>
            <a:r>
              <a:rPr lang="uk-UA" sz="3200" b="1" kern="1400" dirty="0" smtClean="0">
                <a:solidFill>
                  <a:srgbClr val="000000"/>
                </a:solidFill>
                <a:latin typeface="Times New Roman"/>
              </a:rPr>
              <a:t>      вчитель технічної   праці                                           </a:t>
            </a:r>
            <a:endParaRPr lang="uk-UA" sz="1400" kern="1400" dirty="0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</a:pPr>
            <a:r>
              <a:rPr lang="uk-UA" sz="1400" kern="1400" dirty="0" smtClean="0">
                <a:solidFill>
                  <a:srgbClr val="000000"/>
                </a:solidFill>
                <a:latin typeface="Times New Roman"/>
              </a:rPr>
              <a:t> </a:t>
            </a:r>
            <a:endParaRPr lang="uk-UA" sz="1400" kern="1400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2592288" cy="38164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670373" y="116633"/>
            <a:ext cx="7748536" cy="57606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0" rIns="18288">
            <a:normAutofit fontScale="4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3200" b="1" dirty="0">
                <a:ln w="11430"/>
                <a:solidFill>
                  <a:schemeClr val="accent1"/>
                </a:solidFill>
              </a:rPr>
              <a:t>Мелітопольська </a:t>
            </a:r>
            <a:r>
              <a:rPr lang="uk-UA" sz="3200" b="1" dirty="0" smtClean="0">
                <a:ln w="11430"/>
                <a:solidFill>
                  <a:schemeClr val="accent1"/>
                </a:solidFill>
              </a:rPr>
              <a:t>загально - </a:t>
            </a:r>
            <a:r>
              <a:rPr lang="uk-UA" sz="3200" b="1" dirty="0">
                <a:ln w="11430"/>
                <a:solidFill>
                  <a:schemeClr val="accent1"/>
                </a:solidFill>
              </a:rPr>
              <a:t>освітня школа І-ІІІ ступенів </a:t>
            </a:r>
            <a:r>
              <a:rPr lang="uk-UA" sz="3200" b="1" dirty="0" smtClean="0">
                <a:ln w="11430"/>
                <a:solidFill>
                  <a:schemeClr val="accent1"/>
                </a:solidFill>
              </a:rPr>
              <a:t>№ 7</a:t>
            </a:r>
            <a:endParaRPr lang="uk-UA" sz="3200" b="1" dirty="0">
              <a:ln w="11430"/>
              <a:solidFill>
                <a:schemeClr val="accent1"/>
              </a:solidFill>
            </a:endParaRPr>
          </a:p>
          <a:p>
            <a:pPr algn="ctr"/>
            <a:r>
              <a:rPr lang="uk-UA" sz="3200" b="1" dirty="0">
                <a:ln w="11430"/>
                <a:solidFill>
                  <a:schemeClr val="accent1"/>
                </a:solidFill>
              </a:rPr>
              <a:t>   </a:t>
            </a:r>
            <a:r>
              <a:rPr lang="uk-UA" sz="3200" b="1" dirty="0" smtClean="0">
                <a:ln w="11430"/>
                <a:solidFill>
                  <a:schemeClr val="accent1"/>
                </a:solidFill>
              </a:rPr>
              <a:t>   Мелітопольської </a:t>
            </a:r>
            <a:r>
              <a:rPr lang="uk-UA" sz="3200" b="1" dirty="0">
                <a:ln w="11430"/>
                <a:solidFill>
                  <a:schemeClr val="accent1"/>
                </a:solidFill>
              </a:rPr>
              <a:t>міської ради Запорізької   області</a:t>
            </a:r>
            <a:endParaRPr lang="ru-RU" sz="3200" b="1" dirty="0">
              <a:ln w="11430"/>
              <a:solidFill>
                <a:schemeClr val="accent1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39552" y="1104421"/>
            <a:ext cx="8064896" cy="146886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rIns="18288"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54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Творчий проект</a:t>
            </a:r>
          </a:p>
          <a:p>
            <a:pPr algn="ctr"/>
            <a:r>
              <a:rPr lang="uk-UA" sz="54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«Садово – городній інвентар»</a:t>
            </a:r>
          </a:p>
          <a:p>
            <a:pPr algn="ctr"/>
            <a:endParaRPr lang="uk-UA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089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865" y="332656"/>
            <a:ext cx="792088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1"/>
            <a:r>
              <a:rPr lang="uk-UA" sz="2800" b="1" dirty="0">
                <a:solidFill>
                  <a:schemeClr val="accent1"/>
                </a:solidFill>
              </a:rPr>
              <a:t>Добір матеріалу, інструмента та обладнання.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96753"/>
            <a:ext cx="1969335" cy="302433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2411760" y="980728"/>
            <a:ext cx="67322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Матеріал для виробу я взяв ясень і не випадково. </a:t>
            </a:r>
            <a:r>
              <a:rPr lang="uk-UA" sz="2400" b="1" dirty="0"/>
              <a:t>, як мовиться в українських оповіданнях, із м’якої і </a:t>
            </a:r>
            <a:r>
              <a:rPr lang="uk-UA" sz="2400" b="1" dirty="0" smtClean="0"/>
              <a:t>хрипкої вільхи </a:t>
            </a:r>
            <a:r>
              <a:rPr lang="uk-UA" sz="2400" b="1" dirty="0"/>
              <a:t>боги вирізали жінку, а із  міцного ясеня – чоловіка. Ясень </a:t>
            </a:r>
            <a:r>
              <a:rPr lang="uk-UA" sz="2400" b="1" dirty="0" smtClean="0"/>
              <a:t>- чоловіче дерево, адже з його деревини робили озброєння воїнів ще за скіфської доби. </a:t>
            </a:r>
          </a:p>
          <a:p>
            <a:endParaRPr lang="uk-UA" sz="2400" b="1" dirty="0"/>
          </a:p>
          <a:p>
            <a:r>
              <a:rPr lang="uk-UA" sz="2400" b="1" dirty="0" smtClean="0"/>
              <a:t>Ясень - скромний сусід дуба, який чомусь не став таким знаменитим, хоча заслуговує усіляких похвал. Не поступаючись йому по міцності і твердості, багатству текстури, він істотно перевершує його за тривалої стійкості до деформацій і ударної в'язкості.</a:t>
            </a:r>
            <a:endParaRPr lang="uk-UA" sz="2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45" y="4365104"/>
            <a:ext cx="2069207" cy="173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53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614" y="404664"/>
            <a:ext cx="8208913" cy="452431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1"/>
                </a:solidFill>
              </a:rPr>
              <a:t>Інструменти для виготовлення граблів </a:t>
            </a:r>
            <a:r>
              <a:rPr lang="uk-UA" sz="2400" b="1" dirty="0" smtClean="0">
                <a:solidFill>
                  <a:schemeClr val="accent1"/>
                </a:solidFill>
              </a:rPr>
              <a:t>:</a:t>
            </a:r>
            <a:endParaRPr lang="ru-RU" sz="2400" dirty="0" smtClean="0">
              <a:solidFill>
                <a:schemeClr val="accent1"/>
              </a:solidFill>
            </a:endParaRPr>
          </a:p>
          <a:p>
            <a:r>
              <a:rPr lang="uk-UA" sz="2400" dirty="0" smtClean="0"/>
              <a:t> - </a:t>
            </a:r>
            <a:r>
              <a:rPr lang="uk-UA" sz="2400" b="1" dirty="0" smtClean="0"/>
              <a:t>розмічальний та вимірювальний інструмент –   </a:t>
            </a:r>
          </a:p>
          <a:p>
            <a:r>
              <a:rPr lang="uk-UA" sz="2400" b="1" dirty="0" smtClean="0"/>
              <a:t>   олівець</a:t>
            </a:r>
            <a:r>
              <a:rPr lang="uk-UA" sz="2400" b="1" dirty="0"/>
              <a:t>, циркуль, </a:t>
            </a:r>
            <a:r>
              <a:rPr lang="uk-UA" sz="2400" b="1" dirty="0" smtClean="0"/>
              <a:t>кутник,рейсмус</a:t>
            </a:r>
            <a:r>
              <a:rPr lang="uk-UA" sz="2400" b="1" dirty="0"/>
              <a:t>, лінійка, </a:t>
            </a:r>
            <a:r>
              <a:rPr lang="uk-UA" sz="2400" b="1" dirty="0" smtClean="0"/>
              <a:t> </a:t>
            </a:r>
          </a:p>
          <a:p>
            <a:r>
              <a:rPr lang="uk-UA" sz="2400" b="1" dirty="0" smtClean="0"/>
              <a:t>   штангенциркуль</a:t>
            </a:r>
            <a:endParaRPr lang="ru-RU" sz="2400" b="1" dirty="0"/>
          </a:p>
          <a:p>
            <a:r>
              <a:rPr lang="uk-UA" sz="2400" b="1" dirty="0" smtClean="0"/>
              <a:t> </a:t>
            </a:r>
            <a:r>
              <a:rPr lang="uk-UA" sz="2400" b="1" dirty="0"/>
              <a:t>- ріжучий – рейєр,  мейсель, рубанок, </a:t>
            </a:r>
            <a:r>
              <a:rPr lang="uk-UA" sz="2400" b="1" dirty="0" smtClean="0"/>
              <a:t>столярна</a:t>
            </a:r>
          </a:p>
          <a:p>
            <a:r>
              <a:rPr lang="uk-UA" sz="2400" b="1" dirty="0" smtClean="0"/>
              <a:t>    ножівка</a:t>
            </a:r>
            <a:r>
              <a:rPr lang="uk-UA" sz="2400" b="1" dirty="0"/>
              <a:t>,  </a:t>
            </a:r>
            <a:r>
              <a:rPr lang="uk-UA" sz="2400" b="1" dirty="0" smtClean="0"/>
              <a:t>стамеска</a:t>
            </a:r>
            <a:r>
              <a:rPr lang="uk-UA" sz="2400" b="1" dirty="0"/>
              <a:t>.</a:t>
            </a:r>
            <a:endParaRPr lang="ru-RU" sz="2400" b="1" dirty="0"/>
          </a:p>
          <a:p>
            <a:r>
              <a:rPr lang="uk-UA" sz="2400" b="1" dirty="0"/>
              <a:t> </a:t>
            </a:r>
            <a:r>
              <a:rPr lang="uk-UA" sz="2400" b="1" dirty="0" smtClean="0"/>
              <a:t>             </a:t>
            </a:r>
            <a:r>
              <a:rPr lang="uk-UA" sz="2400" b="1" dirty="0" smtClean="0">
                <a:solidFill>
                  <a:schemeClr val="accent1"/>
                </a:solidFill>
              </a:rPr>
              <a:t>Обладнання</a:t>
            </a:r>
            <a:r>
              <a:rPr lang="uk-UA" sz="2400" b="1" dirty="0">
                <a:solidFill>
                  <a:schemeClr val="accent1"/>
                </a:solidFill>
              </a:rPr>
              <a:t>:</a:t>
            </a:r>
            <a:endParaRPr lang="ru-RU" sz="2400" dirty="0">
              <a:solidFill>
                <a:schemeClr val="accent1"/>
              </a:solidFill>
            </a:endParaRPr>
          </a:p>
          <a:p>
            <a:r>
              <a:rPr lang="uk-UA" sz="2400" b="1" dirty="0" smtClean="0"/>
              <a:t>- </a:t>
            </a:r>
            <a:r>
              <a:rPr lang="uk-UA" sz="2400" b="1" dirty="0"/>
              <a:t>токарний верстат по дереву СТД-120М;</a:t>
            </a:r>
            <a:endParaRPr lang="ru-RU" sz="2400" b="1" dirty="0"/>
          </a:p>
          <a:p>
            <a:r>
              <a:rPr lang="uk-UA" sz="2400" b="1" dirty="0"/>
              <a:t>- токарний верстат по металу ТВ-6;</a:t>
            </a:r>
            <a:endParaRPr lang="ru-RU" sz="2400" b="1" dirty="0"/>
          </a:p>
          <a:p>
            <a:r>
              <a:rPr lang="uk-UA" sz="2400" b="1" dirty="0"/>
              <a:t>- свердлильний верстат 2М-112;</a:t>
            </a:r>
            <a:endParaRPr lang="ru-RU" sz="2400" b="1" dirty="0"/>
          </a:p>
          <a:p>
            <a:r>
              <a:rPr lang="uk-UA" sz="2400" b="1" dirty="0"/>
              <a:t>- шліфувальна машинка;</a:t>
            </a:r>
            <a:endParaRPr lang="ru-RU" sz="2400" b="1" dirty="0"/>
          </a:p>
          <a:p>
            <a:r>
              <a:rPr lang="uk-UA" sz="2400" b="1" dirty="0"/>
              <a:t>- фрезерна машинка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1309" y="4653136"/>
            <a:ext cx="8964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uk-UA" sz="2400" b="1" dirty="0" smtClean="0"/>
              <a:t>Для склеювання деталей виробу потрібен клей ПВА, для шліфування - шліфувальні шкурки, обробка поверхні граблів буде закінчуватись лакуванням. 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93341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5123"/>
            <a:ext cx="9289032" cy="36625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endParaRPr lang="ru-RU" dirty="0" smtClean="0"/>
          </a:p>
          <a:p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             </a:t>
            </a:r>
            <a:r>
              <a:rPr lang="uk-UA" sz="2800" b="1" dirty="0" smtClean="0">
                <a:solidFill>
                  <a:schemeClr val="accent1"/>
                </a:solidFill>
              </a:rPr>
              <a:t>Економічне обґрунтування проекту.</a:t>
            </a:r>
          </a:p>
          <a:p>
            <a:r>
              <a:rPr lang="uk-UA" b="1" dirty="0" smtClean="0"/>
              <a:t>                         </a:t>
            </a:r>
            <a:r>
              <a:rPr lang="uk-UA" b="1" dirty="0" smtClean="0">
                <a:solidFill>
                  <a:schemeClr val="accent1"/>
                </a:solidFill>
              </a:rPr>
              <a:t>Розрахунок собівартості виготовлення граблів</a:t>
            </a:r>
          </a:p>
          <a:p>
            <a:r>
              <a:rPr lang="uk-UA" b="1" dirty="0" smtClean="0"/>
              <a:t> 1. Матеріальні витрати вираховуються за формулою:</a:t>
            </a:r>
          </a:p>
          <a:p>
            <a:r>
              <a:rPr lang="uk-UA" b="1" dirty="0" smtClean="0"/>
              <a:t>     Мв = Цз +Цо +Цін</a:t>
            </a:r>
          </a:p>
          <a:p>
            <a:r>
              <a:rPr lang="uk-UA" b="1" dirty="0" smtClean="0"/>
              <a:t>              Цз  -   ціна заготовки ( грив.)</a:t>
            </a:r>
          </a:p>
          <a:p>
            <a:r>
              <a:rPr lang="uk-UA" b="1" dirty="0" smtClean="0"/>
              <a:t>              Цо – ціна оздоблювального матеріалу  ( грив.)</a:t>
            </a:r>
          </a:p>
          <a:p>
            <a:r>
              <a:rPr lang="uk-UA" b="1" dirty="0" smtClean="0"/>
              <a:t>              Цін  - ціна інших матеріалів ( грив.)</a:t>
            </a:r>
          </a:p>
          <a:p>
            <a:endParaRPr lang="uk-UA" b="1" dirty="0"/>
          </a:p>
          <a:p>
            <a:r>
              <a:rPr lang="uk-UA" b="1" dirty="0" smtClean="0"/>
              <a:t>1. </a:t>
            </a:r>
            <a:r>
              <a:rPr lang="uk-UA" b="1" dirty="0" smtClean="0">
                <a:solidFill>
                  <a:schemeClr val="accent1"/>
                </a:solidFill>
              </a:rPr>
              <a:t>Вартість матеріалів  </a:t>
            </a:r>
            <a:r>
              <a:rPr lang="uk-UA" sz="2400" b="1" dirty="0" smtClean="0"/>
              <a:t>(    )</a:t>
            </a:r>
          </a:p>
          <a:p>
            <a:endParaRPr lang="uk-UA" b="1" dirty="0" smtClean="0"/>
          </a:p>
          <a:p>
            <a:endParaRPr lang="uk-UA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82215"/>
              </p:ext>
            </p:extLst>
          </p:nvPr>
        </p:nvGraphicFramePr>
        <p:xfrm>
          <a:off x="395536" y="3429000"/>
          <a:ext cx="8496944" cy="257403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29514"/>
                <a:gridCol w="3040211"/>
                <a:gridCol w="1569059"/>
                <a:gridCol w="1806588"/>
                <a:gridCol w="1451572"/>
              </a:tblGrid>
              <a:tr h="720729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№ з/п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Матеріали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Норма розходу матеріалів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Ціна одиниці матеріалу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Вартість матеріалу (грн.)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3326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Брусок ясеня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0,00245 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2000грн./ 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4,9грн.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3326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Лак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0,15л.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20грн./л.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3 грн.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3326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Покупна муфта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12грн.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12грн.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3326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</a:rPr>
                        <a:t>Разом</a:t>
                      </a:r>
                      <a:endParaRPr lang="ru-RU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</a:rPr>
                        <a:t> </a:t>
                      </a:r>
                      <a:endParaRPr lang="ru-RU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</a:rPr>
                        <a:t>19,9грн.</a:t>
                      </a:r>
                      <a:endParaRPr lang="ru-RU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638750"/>
              </p:ext>
            </p:extLst>
          </p:nvPr>
        </p:nvGraphicFramePr>
        <p:xfrm>
          <a:off x="2987824" y="2852936"/>
          <a:ext cx="324036" cy="382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Формула" r:id="rId3" imgW="215806" imgH="228501" progId="Equation.3">
                  <p:embed/>
                </p:oleObj>
              </mc:Choice>
              <mc:Fallback>
                <p:oleObj name="Формула" r:id="rId3" imgW="215806" imgH="228501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2852936"/>
                        <a:ext cx="324036" cy="3821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698684"/>
              </p:ext>
            </p:extLst>
          </p:nvPr>
        </p:nvGraphicFramePr>
        <p:xfrm>
          <a:off x="6948264" y="4365104"/>
          <a:ext cx="200025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Формула" r:id="rId5" imgW="203024" imgH="203024" progId="Equation.3">
                  <p:embed/>
                </p:oleObj>
              </mc:Choice>
              <mc:Fallback>
                <p:oleObj name="Формула" r:id="rId5" imgW="203024" imgH="203024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4365104"/>
                        <a:ext cx="200025" cy="20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314026"/>
              </p:ext>
            </p:extLst>
          </p:nvPr>
        </p:nvGraphicFramePr>
        <p:xfrm>
          <a:off x="5220072" y="4365104"/>
          <a:ext cx="344041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Формула" r:id="rId7" imgW="203024" imgH="203024" progId="Equation.3">
                  <p:embed/>
                </p:oleObj>
              </mc:Choice>
              <mc:Fallback>
                <p:oleObj name="Формула" r:id="rId7" imgW="203024" imgH="203024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4365104"/>
                        <a:ext cx="344041" cy="200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38263" y="1584167"/>
            <a:ext cx="41549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79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796618"/>
              </p:ext>
            </p:extLst>
          </p:nvPr>
        </p:nvGraphicFramePr>
        <p:xfrm>
          <a:off x="126233" y="980729"/>
          <a:ext cx="8910264" cy="30535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7028"/>
                <a:gridCol w="1762713"/>
                <a:gridCol w="1553406"/>
                <a:gridCol w="1958130"/>
                <a:gridCol w="1838987"/>
              </a:tblGrid>
              <a:tr h="797049"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noProof="0" dirty="0" smtClean="0">
                          <a:effectLst/>
                        </a:rPr>
                        <a:t>Споживач </a:t>
                      </a:r>
                    </a:p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noProof="0" dirty="0" smtClean="0">
                          <a:effectLst/>
                        </a:rPr>
                        <a:t>електроенергії</a:t>
                      </a:r>
                    </a:p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noProof="0" dirty="0" smtClean="0">
                          <a:effectLst/>
                        </a:rPr>
                        <a:t> </a:t>
                      </a:r>
                      <a:endParaRPr lang="uk-UA" sz="1400" b="1" noProof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18" marR="61318" marT="0" marB="0"/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noProof="0" smtClean="0">
                          <a:effectLst/>
                        </a:rPr>
                        <a:t>Потужність(Р)</a:t>
                      </a:r>
                    </a:p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noProof="0" smtClean="0">
                          <a:effectLst/>
                        </a:rPr>
                        <a:t>споживача</a:t>
                      </a:r>
                    </a:p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noProof="0" smtClean="0">
                          <a:effectLst/>
                        </a:rPr>
                        <a:t>кВт/год</a:t>
                      </a:r>
                    </a:p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noProof="0" smtClean="0">
                          <a:effectLst/>
                        </a:rPr>
                        <a:t> </a:t>
                      </a:r>
                      <a:endParaRPr lang="uk-UA" sz="1400" b="1" noProof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18" marR="61318" marT="0" marB="0"/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noProof="0" dirty="0" smtClean="0">
                          <a:effectLst/>
                        </a:rPr>
                        <a:t>Тривалість роботи, (t) год</a:t>
                      </a:r>
                      <a:endParaRPr lang="uk-UA" sz="1400" b="1" noProof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18" marR="61318" marT="0" marB="0"/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noProof="0" smtClean="0">
                          <a:effectLst/>
                        </a:rPr>
                        <a:t>Вартість тарифу на електроенергію,</a:t>
                      </a:r>
                    </a:p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noProof="0" smtClean="0">
                          <a:effectLst/>
                        </a:rPr>
                        <a:t>грн/кВт(В)</a:t>
                      </a:r>
                    </a:p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noProof="0" smtClean="0">
                          <a:effectLst/>
                        </a:rPr>
                        <a:t> </a:t>
                      </a:r>
                      <a:endParaRPr lang="uk-UA" sz="1400" b="1" noProof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18" marR="61318" marT="0" marB="0"/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noProof="0" dirty="0" smtClean="0">
                          <a:effectLst/>
                        </a:rPr>
                        <a:t>Вартість спожитої електроенергії,</a:t>
                      </a:r>
                    </a:p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noProof="0" dirty="0" smtClean="0">
                          <a:effectLst/>
                        </a:rPr>
                        <a:t>грн. (Е)</a:t>
                      </a:r>
                      <a:endParaRPr lang="uk-UA" sz="1400" b="1" noProof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18" marR="61318" marT="0" marB="0"/>
                </a:tc>
              </a:tr>
              <a:tr h="432239"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Верстат СТД</a:t>
                      </a:r>
                      <a:endParaRPr lang="ru-RU" sz="1400" b="1" dirty="0">
                        <a:effectLst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120М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18" marR="61318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0,6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18" marR="61318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2 </a:t>
                      </a:r>
                      <a:r>
                        <a:rPr lang="uk-UA" sz="1600" b="1" dirty="0" smtClean="0">
                          <a:effectLst/>
                        </a:rPr>
                        <a:t>години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18" marR="61318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  0,25 грн.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18" marR="61318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0,3грн.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18" marR="61318" marT="0" marB="0"/>
                </a:tc>
              </a:tr>
              <a:tr h="398525"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Верстат ТВ-6</a:t>
                      </a:r>
                      <a:endParaRPr lang="ru-RU" sz="1400" b="1" dirty="0">
                        <a:effectLst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18" marR="61318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1,1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18" marR="61318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2 </a:t>
                      </a:r>
                      <a:r>
                        <a:rPr lang="uk-UA" sz="1600" b="1" dirty="0" smtClean="0">
                          <a:effectLst/>
                        </a:rPr>
                        <a:t>години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18" marR="61318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0,25 грн.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18" marR="61318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0,55 грн.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18" marR="61318" marT="0" marB="0"/>
                </a:tc>
              </a:tr>
              <a:tr h="398525"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Фрезерна машинка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18" marR="61318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0,6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18" marR="61318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0,1 </a:t>
                      </a:r>
                      <a:r>
                        <a:rPr lang="uk-UA" sz="1600" b="1" dirty="0" smtClean="0">
                          <a:effectLst/>
                        </a:rPr>
                        <a:t>година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18" marR="61318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0,25 грн.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18" marR="61318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0,015 грн.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18" marR="61318" marT="0" marB="0"/>
                </a:tc>
              </a:tr>
              <a:tr h="398525"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Шліфувальна машинка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18" marR="61318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</a:rPr>
                        <a:t>0,8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18" marR="61318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0,4 </a:t>
                      </a:r>
                      <a:r>
                        <a:rPr lang="uk-UA" sz="1600" b="1" dirty="0" smtClean="0">
                          <a:effectLst/>
                        </a:rPr>
                        <a:t>години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18" marR="61318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0,25 грн.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18" marR="61318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0,08 грн.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18" marR="61318" marT="0" marB="0"/>
                </a:tc>
              </a:tr>
              <a:tr h="455457"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Разом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18" marR="61318" marT="0" marB="0"/>
                </a:tc>
                <a:tc gridSpan="3"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</a:endParaRPr>
                    </a:p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18" marR="6131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0,95 грн.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318" marR="61318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900608" y="502822"/>
            <a:ext cx="8496944" cy="6771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b="1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uk-UA" sz="2000" b="1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Times New Roman" pitchFamily="18" charset="0"/>
                <a:cs typeface="Times New Roman" pitchFamily="18" charset="0"/>
              </a:rPr>
              <a:t>Розрахунок</a:t>
            </a:r>
            <a:r>
              <a:rPr kumimoji="0" lang="uk-UA" b="1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Times New Roman" pitchFamily="18" charset="0"/>
                <a:cs typeface="Times New Roman" pitchFamily="18" charset="0"/>
              </a:rPr>
              <a:t> витрат електроенергії </a:t>
            </a:r>
            <a:r>
              <a:rPr kumimoji="0" lang="uk-UA" b="1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(Е):Е = Р х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t </a:t>
            </a:r>
            <a:r>
              <a:rPr kumimoji="0" lang="uk-UA" b="1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х В</a:t>
            </a:r>
            <a:endParaRPr kumimoji="0" lang="ru-RU" b="0" i="0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150302"/>
              </p:ext>
            </p:extLst>
          </p:nvPr>
        </p:nvGraphicFramePr>
        <p:xfrm>
          <a:off x="9500" y="4580532"/>
          <a:ext cx="8928994" cy="2059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4034"/>
                <a:gridCol w="3590007"/>
                <a:gridCol w="2232020"/>
                <a:gridCol w="2232933"/>
              </a:tblGrid>
              <a:tr h="358195"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№</a:t>
                      </a:r>
                      <a:endParaRPr lang="ru-RU" sz="1400" b="1" dirty="0">
                        <a:effectLst/>
                      </a:endParaRPr>
                    </a:p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з/п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Обладнання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Вартість,грн.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Амортизація ,грн,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7580">
                <a:tc>
                  <a:txBody>
                    <a:bodyPr/>
                    <a:lstStyle/>
                    <a:p>
                      <a:pPr indent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</a:rPr>
                        <a:t>1</a:t>
                      </a:r>
                      <a:endParaRPr lang="ru-RU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Верстат СТД  </a:t>
                      </a:r>
                      <a:r>
                        <a:rPr lang="uk-UA" sz="1600" b="1" dirty="0" smtClean="0">
                          <a:effectLst/>
                        </a:rPr>
                        <a:t>120М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700  грн.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</a:rPr>
                        <a:t>0,008грн.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77">
                <a:tc>
                  <a:txBody>
                    <a:bodyPr/>
                    <a:lstStyle/>
                    <a:p>
                      <a:pPr indent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2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Верстат ТВ-6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700 грн.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effectLst/>
                        </a:rPr>
                        <a:t>0,008грн.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77">
                <a:tc>
                  <a:txBody>
                    <a:bodyPr/>
                    <a:lstStyle/>
                    <a:p>
                      <a:pPr indent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3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Фрезерна машинка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200 грн.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0,0005грн.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77">
                <a:tc>
                  <a:txBody>
                    <a:bodyPr/>
                    <a:lstStyle/>
                    <a:p>
                      <a:pPr indent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4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Шліфувальна машинка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400 грн.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0,005грн.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9246">
                <a:tc>
                  <a:txBody>
                    <a:bodyPr/>
                    <a:lstStyle/>
                    <a:p>
                      <a:pPr indent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</a:rPr>
                        <a:t>Разом</a:t>
                      </a:r>
                      <a:endParaRPr lang="ru-RU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0,02грн.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252536" y="4133692"/>
            <a:ext cx="9568047" cy="6771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000" b="1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uk-UA" sz="2000" b="1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Times New Roman" pitchFamily="18" charset="0"/>
                <a:cs typeface="Times New Roman" pitchFamily="18" charset="0"/>
              </a:rPr>
              <a:t> Відрахування на амортизацію </a:t>
            </a:r>
            <a:r>
              <a:rPr kumimoji="0" lang="uk-UA" sz="2000" b="1" i="0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(А)</a:t>
            </a:r>
            <a:r>
              <a:rPr kumimoji="0" lang="uk-UA" sz="2000" b="1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Times New Roman" pitchFamily="18" charset="0"/>
                <a:cs typeface="Times New Roman" pitchFamily="18" charset="0"/>
              </a:rPr>
              <a:t> інструментів, обладнання</a:t>
            </a:r>
            <a:endParaRPr kumimoji="0" lang="ru-RU" sz="2000" b="0" i="0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</a:endParaRPr>
          </a:p>
          <a:p>
            <a:pPr lvl="1" indent="22860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3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407" y="332656"/>
            <a:ext cx="8774707" cy="206210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/>
            <a:r>
              <a:rPr lang="uk-UA" sz="2000" b="1" dirty="0" smtClean="0"/>
              <a:t>4.</a:t>
            </a:r>
            <a:r>
              <a:rPr lang="uk-UA" sz="2000" b="1" dirty="0" smtClean="0">
                <a:solidFill>
                  <a:schemeClr val="accent1"/>
                </a:solidFill>
              </a:rPr>
              <a:t> Розрахунок витрат на оплату праці</a:t>
            </a:r>
            <a:r>
              <a:rPr lang="uk-UA" sz="2000" b="1" dirty="0" smtClean="0"/>
              <a:t>(</a:t>
            </a:r>
            <a:r>
              <a:rPr lang="uk-UA" sz="2000" b="1" dirty="0" err="1" smtClean="0"/>
              <a:t>В</a:t>
            </a:r>
            <a:r>
              <a:rPr lang="uk-UA" sz="2000" b="1" baseline="-25000" dirty="0" err="1" smtClean="0"/>
              <a:t>оп</a:t>
            </a:r>
            <a:r>
              <a:rPr lang="uk-UA" sz="2000" b="1" dirty="0" smtClean="0"/>
              <a:t>)</a:t>
            </a:r>
          </a:p>
          <a:p>
            <a:r>
              <a:rPr lang="uk-UA" dirty="0" smtClean="0"/>
              <a:t> </a:t>
            </a:r>
            <a:r>
              <a:rPr lang="uk-UA" b="1" dirty="0" smtClean="0"/>
              <a:t>О</a:t>
            </a:r>
            <a:r>
              <a:rPr lang="uk-UA" b="1" baseline="-25000" dirty="0" smtClean="0"/>
              <a:t>п </a:t>
            </a:r>
            <a:r>
              <a:rPr lang="uk-UA" b="1" dirty="0" smtClean="0"/>
              <a:t>– умовна оплата праці робітника за 1 годину- грн/год;</a:t>
            </a:r>
          </a:p>
          <a:p>
            <a:r>
              <a:rPr lang="uk-UA" b="1" dirty="0" smtClean="0"/>
              <a:t> Ч</a:t>
            </a:r>
            <a:r>
              <a:rPr lang="uk-UA" b="1" baseline="-25000" dirty="0" smtClean="0"/>
              <a:t>в</a:t>
            </a:r>
            <a:r>
              <a:rPr lang="uk-UA" b="1" dirty="0" smtClean="0"/>
              <a:t> - час, витрачений на виготовлення виробу =          год;. </a:t>
            </a:r>
          </a:p>
          <a:p>
            <a:r>
              <a:rPr lang="uk-UA" b="1" dirty="0" smtClean="0"/>
              <a:t> В</a:t>
            </a:r>
            <a:r>
              <a:rPr lang="uk-UA" b="1" baseline="-25000" dirty="0" smtClean="0"/>
              <a:t>оп </a:t>
            </a:r>
            <a:r>
              <a:rPr lang="uk-UA" b="1" dirty="0" smtClean="0"/>
              <a:t>– витрати на оплату праці (В</a:t>
            </a:r>
            <a:r>
              <a:rPr lang="uk-UA" b="1" baseline="-25000" dirty="0" smtClean="0"/>
              <a:t>оп</a:t>
            </a:r>
            <a:r>
              <a:rPr lang="uk-UA" b="1" dirty="0" smtClean="0"/>
              <a:t> =О</a:t>
            </a:r>
            <a:r>
              <a:rPr lang="uk-UA" b="1" baseline="-25000" dirty="0" smtClean="0"/>
              <a:t>п</a:t>
            </a:r>
            <a:r>
              <a:rPr lang="uk-UA" b="1" dirty="0" smtClean="0"/>
              <a:t>хЧ</a:t>
            </a:r>
            <a:r>
              <a:rPr lang="uk-UA" b="1" baseline="-25000" dirty="0" smtClean="0"/>
              <a:t>в</a:t>
            </a:r>
            <a:r>
              <a:rPr lang="uk-UA" b="1" dirty="0" smtClean="0"/>
              <a:t>) =      грн.</a:t>
            </a:r>
          </a:p>
          <a:p>
            <a:r>
              <a:rPr lang="uk-UA" b="1" dirty="0" smtClean="0"/>
              <a:t> Розраховуємо оплату праці, за умови ,що заробітна плата становить 22 робочих  дні 1040 грн., а за 1 годину 5,9 грн.</a:t>
            </a:r>
          </a:p>
          <a:p>
            <a:r>
              <a:rPr lang="uk-UA" b="1" dirty="0" smtClean="0"/>
              <a:t>На виготовлення виробу ми затратили 8 годин, тому В</a:t>
            </a:r>
            <a:r>
              <a:rPr lang="uk-UA" b="1" baseline="-25000" dirty="0" smtClean="0"/>
              <a:t>Оп</a:t>
            </a:r>
            <a:r>
              <a:rPr lang="uk-UA" b="1" dirty="0" smtClean="0"/>
              <a:t>=5,9х8=47,2грн.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4787" y="2394759"/>
            <a:ext cx="84839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b="1" dirty="0">
                <a:solidFill>
                  <a:schemeClr val="accent1"/>
                </a:solidFill>
              </a:rPr>
              <a:t>Податок на заробітну плату становить 15 %</a:t>
            </a:r>
            <a:endParaRPr lang="ru-RU" dirty="0">
              <a:solidFill>
                <a:schemeClr val="accent1"/>
              </a:solidFill>
            </a:endParaRPr>
          </a:p>
          <a:p>
            <a:r>
              <a:rPr lang="uk-UA" b="1" dirty="0"/>
              <a:t>П=Вх15:100</a:t>
            </a:r>
            <a:r>
              <a:rPr lang="uk-UA" b="1" dirty="0" smtClean="0"/>
              <a:t>% = грн</a:t>
            </a:r>
            <a:r>
              <a:rPr lang="uk-UA" dirty="0"/>
              <a:t>.</a:t>
            </a:r>
            <a:endParaRPr lang="ru-RU" dirty="0"/>
          </a:p>
          <a:p>
            <a:r>
              <a:rPr lang="uk-UA" b="1" dirty="0"/>
              <a:t>П=47,2 грн.х15%:100=7,08грн</a:t>
            </a:r>
            <a:r>
              <a:rPr lang="uk-UA" b="1" dirty="0" smtClean="0"/>
              <a:t>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353" y="3356992"/>
            <a:ext cx="8791475" cy="12926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uk-UA" b="1" dirty="0" smtClean="0"/>
              <a:t>5.</a:t>
            </a:r>
            <a:r>
              <a:rPr lang="uk-UA" b="1" dirty="0" smtClean="0">
                <a:solidFill>
                  <a:schemeClr val="accent1"/>
                </a:solidFill>
              </a:rPr>
              <a:t> </a:t>
            </a:r>
            <a:r>
              <a:rPr lang="uk-UA" sz="2400" b="1" dirty="0" smtClean="0">
                <a:solidFill>
                  <a:schemeClr val="accent1"/>
                </a:solidFill>
              </a:rPr>
              <a:t>Собівартість </a:t>
            </a:r>
            <a:r>
              <a:rPr lang="uk-UA" sz="2400" b="1" dirty="0">
                <a:solidFill>
                  <a:schemeClr val="accent1"/>
                </a:solidFill>
              </a:rPr>
              <a:t>виробу </a:t>
            </a:r>
            <a:r>
              <a:rPr lang="uk-UA" sz="2400" dirty="0">
                <a:solidFill>
                  <a:schemeClr val="accent1"/>
                </a:solidFill>
              </a:rPr>
              <a:t> </a:t>
            </a:r>
            <a:endParaRPr lang="uk-UA" sz="2400" dirty="0" smtClean="0">
              <a:solidFill>
                <a:schemeClr val="accent1"/>
              </a:solidFill>
            </a:endParaRPr>
          </a:p>
          <a:p>
            <a:r>
              <a:rPr lang="uk-UA" b="1" dirty="0"/>
              <a:t>Собівартість виробу = матеріальні витрати + витрати на електроенергію + витрати на оплату праці + амортизація</a:t>
            </a:r>
          </a:p>
          <a:p>
            <a:r>
              <a:rPr lang="uk-UA" dirty="0"/>
              <a:t> </a:t>
            </a:r>
            <a:endParaRPr lang="uk-UA" b="1" dirty="0">
              <a:solidFill>
                <a:schemeClr val="accent1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637660"/>
              </p:ext>
            </p:extLst>
          </p:nvPr>
        </p:nvGraphicFramePr>
        <p:xfrm>
          <a:off x="115094" y="4509120"/>
          <a:ext cx="8900542" cy="2074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5606"/>
                <a:gridCol w="4526351"/>
                <a:gridCol w="3898585"/>
              </a:tblGrid>
              <a:tr h="490344"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60020"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Витрати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Вартість витрат, грн.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1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Матеріальні </a:t>
                      </a:r>
                      <a:r>
                        <a:rPr lang="uk-UA" sz="1800" b="1" dirty="0" smtClean="0">
                          <a:effectLst/>
                        </a:rPr>
                        <a:t>витрати(М</a:t>
                      </a:r>
                      <a:r>
                        <a:rPr lang="uk-UA" sz="1800" b="1" dirty="0">
                          <a:effectLst/>
                        </a:rPr>
                        <a:t>)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19,9 грн.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118"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mtClean="0">
                          <a:effectLst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Витрати на електроенергію </a:t>
                      </a:r>
                      <a:r>
                        <a:rPr lang="uk-UA" sz="1800" b="1" dirty="0" smtClean="0">
                          <a:effectLst/>
                        </a:rPr>
                        <a:t>(Е</a:t>
                      </a:r>
                      <a:r>
                        <a:rPr lang="uk-UA" sz="1800" b="1" dirty="0">
                          <a:effectLst/>
                        </a:rPr>
                        <a:t>)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0,95 грн.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26504"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mtClean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Витрати на оплату праці (В</a:t>
                      </a:r>
                      <a:r>
                        <a:rPr lang="uk-UA" sz="1800" b="1" baseline="-25000" dirty="0">
                          <a:effectLst/>
                        </a:rPr>
                        <a:t>оп</a:t>
                      </a:r>
                      <a:r>
                        <a:rPr lang="uk-UA" sz="1800" b="1" dirty="0">
                          <a:effectLst/>
                        </a:rPr>
                        <a:t>)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47,2 грн.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indent="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4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Амортизаційні </a:t>
                      </a:r>
                      <a:r>
                        <a:rPr lang="uk-UA" sz="1800" b="1" dirty="0" smtClean="0">
                          <a:effectLst/>
                        </a:rPr>
                        <a:t>відрахування(А)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0,02 грн.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3272"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Разом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/>
                          </a:solidFill>
                          <a:effectLst/>
                        </a:rPr>
                        <a:t>68,07 грн.</a:t>
                      </a:r>
                      <a:endParaRPr lang="ru-RU" sz="18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07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324367"/>
            <a:ext cx="4277966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lvl="0"/>
            <a:r>
              <a:rPr lang="uk-UA" sz="3200" b="1" dirty="0">
                <a:solidFill>
                  <a:srgbClr val="AD0101"/>
                </a:solidFill>
              </a:rPr>
              <a:t>3</a:t>
            </a:r>
            <a:r>
              <a:rPr lang="ru-RU" sz="3200" b="1" dirty="0">
                <a:solidFill>
                  <a:srgbClr val="AD0101"/>
                </a:solidFill>
              </a:rPr>
              <a:t>. </a:t>
            </a:r>
            <a:r>
              <a:rPr lang="uk-UA" sz="3200" b="1" dirty="0">
                <a:solidFill>
                  <a:srgbClr val="AD0101"/>
                </a:solidFill>
              </a:rPr>
              <a:t>Технологічний етап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40" y="1628800"/>
            <a:ext cx="3912321" cy="513233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7664" y="909142"/>
            <a:ext cx="5184576" cy="58714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28600">
              <a:lnSpc>
                <a:spcPct val="150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chemeClr val="accent1"/>
                </a:solidFill>
                <a:ea typeface="Times New Roman"/>
                <a:cs typeface="Times New Roman"/>
              </a:rPr>
              <a:t>          </a:t>
            </a:r>
            <a:r>
              <a:rPr lang="uk-UA" sz="2400" b="1" dirty="0" smtClean="0">
                <a:solidFill>
                  <a:schemeClr val="tx1"/>
                </a:solidFill>
                <a:ea typeface="Times New Roman"/>
                <a:cs typeface="Times New Roman"/>
              </a:rPr>
              <a:t>Креслення </a:t>
            </a:r>
            <a:r>
              <a:rPr lang="uk-UA" sz="2400" b="1" dirty="0">
                <a:solidFill>
                  <a:schemeClr val="tx1"/>
                </a:solidFill>
                <a:ea typeface="Times New Roman"/>
                <a:cs typeface="Times New Roman"/>
              </a:rPr>
              <a:t>виробу</a:t>
            </a:r>
            <a:endParaRPr lang="ru-RU" sz="2400" dirty="0">
              <a:solidFill>
                <a:schemeClr val="tx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434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6973" y="708550"/>
            <a:ext cx="8856984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accent1"/>
                </a:solidFill>
              </a:rPr>
              <a:t>Розробка технологічної послідовності виготовлення виробу</a:t>
            </a:r>
            <a:endParaRPr lang="uk-UA" sz="2400" b="1" dirty="0">
              <a:solidFill>
                <a:schemeClr val="accent1"/>
              </a:solidFill>
            </a:endParaRPr>
          </a:p>
        </p:txBody>
      </p:sp>
      <p:pic>
        <p:nvPicPr>
          <p:cNvPr id="4" name="Рисунок 3" descr="C:\Documents and Settings\Администратор\Local Settings\Temporary Internet Files\Content.Word\SAM_207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1692425"/>
            <a:ext cx="1656184" cy="1664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Documents and Settings\Администратор\Local Settings\Temporary Internet Files\Content.Word\SAM_204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342" y="2852936"/>
            <a:ext cx="1548172" cy="15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Documents and Settings\Администратор\Local Settings\Temporary Internet Files\Content.Word\SAM_205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3406073"/>
            <a:ext cx="1728191" cy="155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Documents and Settings\Администратор\Local Settings\Temporary Internet Files\Content.Word\SAM_205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864" y="4725144"/>
            <a:ext cx="1619650" cy="1485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Documents and Settings\Администратор\Local Settings\Temporary Internet Files\Content.Word\SAM_2052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105" y="5301208"/>
            <a:ext cx="1608832" cy="142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Documents and Settings\Администратор\Local Settings\Temporary Internet Files\Content.Word\SAM_0139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65191"/>
            <a:ext cx="1694681" cy="1540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Documents and Settings\Администратор\Local Settings\Temporary Internet Files\Content.Word\SAM_0142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74605"/>
            <a:ext cx="1641723" cy="1555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Documents and Settings\Администратор\Local Settings\Temporary Internet Files\Content.Word\SAM_0144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32" y="3406073"/>
            <a:ext cx="1568574" cy="159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Documents and Settings\Администратор\Local Settings\Temporary Internet Files\Content.Word\SAM_2099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042" y="4794604"/>
            <a:ext cx="1703499" cy="1415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Documents and Settings\Администратор\Local Settings\Temporary Internet Files\Content.Word\SAM_2102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3" y="5301208"/>
            <a:ext cx="1683387" cy="1424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Documents and Settings\Администратор\Local Settings\Temporary Internet Files\Content.Word\SAM_2095.jp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283696"/>
            <a:ext cx="1958677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592" y="1401047"/>
            <a:ext cx="1509412" cy="183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15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76672"/>
            <a:ext cx="5257154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uk-UA" sz="3200" smtClean="0"/>
              <a:t>	</a:t>
            </a:r>
            <a:r>
              <a:rPr lang="uk-UA" sz="3200" b="1" smtClean="0">
                <a:solidFill>
                  <a:schemeClr val="accent1"/>
                </a:solidFill>
              </a:rPr>
              <a:t>4. Заключний етап.</a:t>
            </a:r>
            <a:endParaRPr lang="uk-UA" sz="3200" b="1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251520" y="3866269"/>
            <a:ext cx="8640960" cy="22467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uk-UA" sz="2800" b="1" dirty="0" smtClean="0"/>
              <a:t>Виконуючи роботу по виготовленню граблів, я зрозумів, що крім набуття додаткових практичних навиків і знань, працюючі над оздобленням виробу в стилі народних промислів, відчуваєш, що ти є часткою українського народу з його традиціями.</a:t>
            </a:r>
            <a:endParaRPr lang="uk-UA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708773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</a:t>
            </a:r>
            <a:endParaRPr lang="uk-UA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076330"/>
            <a:ext cx="8640960" cy="26776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800" b="1" dirty="0" smtClean="0"/>
              <a:t>	</a:t>
            </a:r>
            <a:r>
              <a:rPr lang="uk-UA" sz="2800" b="1" dirty="0" smtClean="0"/>
              <a:t>Розроблені граблі відповідають вимогам, які перед ними ставилися: зберігають початкові якості, зручні у використанні, мають просте з’єднання, оригінальні на вигляд, оздоблені в традиціях народних промислів,  відповідають вимогам дизайну.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157426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911" y="478235"/>
            <a:ext cx="7920880" cy="86177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1"/>
                </a:solidFill>
              </a:rPr>
              <a:t>Рекламний проспект</a:t>
            </a:r>
          </a:p>
          <a:p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2736"/>
            <a:ext cx="8856984" cy="13849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Вважається, що граблі це садовий інвентар, але з них можна зробити незвичайний та корисний аксесуар для будинку, дачі. </a:t>
            </a:r>
            <a:endParaRPr lang="uk-UA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11" y="2507876"/>
            <a:ext cx="3767732" cy="353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84234"/>
            <a:ext cx="3711870" cy="353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07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4" y="1700808"/>
            <a:ext cx="387078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533" y="1700808"/>
            <a:ext cx="443970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692696"/>
            <a:ext cx="8205153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/>
                </a:solidFill>
              </a:rPr>
              <a:t>П Р Е З Е Н Т А Ц І Я   В И Р О Б У</a:t>
            </a:r>
          </a:p>
        </p:txBody>
      </p:sp>
    </p:spTree>
    <p:extLst>
      <p:ext uri="{BB962C8B-B14F-4D97-AF65-F5344CB8AC3E}">
        <p14:creationId xmlns:p14="http://schemas.microsoft.com/office/powerpoint/2010/main" val="83874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5752" y="628488"/>
            <a:ext cx="2588761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1"/>
                </a:solidFill>
              </a:rPr>
              <a:t>Зміст :</a:t>
            </a:r>
            <a:endParaRPr lang="uk-UA" sz="3200" b="1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1405" y="1340768"/>
            <a:ext cx="8208912" cy="440120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uk-UA" sz="2800" b="1" dirty="0" smtClean="0"/>
              <a:t>Вступ</a:t>
            </a:r>
          </a:p>
          <a:p>
            <a:pPr>
              <a:lnSpc>
                <a:spcPct val="200000"/>
              </a:lnSpc>
            </a:pPr>
            <a:r>
              <a:rPr lang="uk-UA" sz="2800" b="1" dirty="0" smtClean="0"/>
              <a:t>1.Організаційно-підготовчий етап</a:t>
            </a:r>
          </a:p>
          <a:p>
            <a:pPr>
              <a:lnSpc>
                <a:spcPct val="200000"/>
              </a:lnSpc>
            </a:pPr>
            <a:r>
              <a:rPr lang="uk-UA" sz="2800" b="1" dirty="0" smtClean="0"/>
              <a:t>2. Конструкторський етап</a:t>
            </a:r>
          </a:p>
          <a:p>
            <a:pPr>
              <a:lnSpc>
                <a:spcPct val="200000"/>
              </a:lnSpc>
            </a:pPr>
            <a:r>
              <a:rPr lang="uk-UA" sz="2800" b="1" dirty="0" smtClean="0"/>
              <a:t>3. Технологічний етап 	</a:t>
            </a:r>
            <a:r>
              <a:rPr lang="ru-RU" sz="2800" b="1" dirty="0" smtClean="0"/>
              <a:t>   </a:t>
            </a:r>
            <a:endParaRPr lang="ru-RU" sz="2800" b="1" dirty="0"/>
          </a:p>
          <a:p>
            <a:pPr>
              <a:lnSpc>
                <a:spcPct val="200000"/>
              </a:lnSpc>
            </a:pPr>
            <a:r>
              <a:rPr lang="ru-RU" sz="2800" b="1" dirty="0"/>
              <a:t>4. </a:t>
            </a:r>
            <a:r>
              <a:rPr lang="uk-UA" sz="2800" b="1" dirty="0" smtClean="0"/>
              <a:t>Заключний етап 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101312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6237" y="1844824"/>
            <a:ext cx="8485720" cy="255454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l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4"/>
          </a:lnRef>
          <a:fillRef idx="1002">
            <a:schemeClr val="lt1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ru-RU" sz="8000" b="1" dirty="0">
                <a:solidFill>
                  <a:schemeClr val="accent1"/>
                </a:solidFill>
              </a:rPr>
              <a:t>ДЯКУЮ </a:t>
            </a:r>
            <a:r>
              <a:rPr lang="ru-RU" sz="8000" b="1" dirty="0" smtClean="0">
                <a:solidFill>
                  <a:schemeClr val="accent1"/>
                </a:solidFill>
              </a:rPr>
              <a:t> ЗА УВАГУ !</a:t>
            </a:r>
            <a:endParaRPr lang="ru-RU" sz="8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59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68" y="530605"/>
            <a:ext cx="9433048" cy="56323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uk-UA" sz="2400" b="1" dirty="0" smtClean="0"/>
              <a:t>Для участі у Всеукраїнській учнівській олімпіаді було запропоновано тему «Садово-городній інвентар». Я вирішив зробити дерев’яні граблі. </a:t>
            </a:r>
          </a:p>
          <a:p>
            <a:endParaRPr lang="uk-UA" sz="2400" dirty="0" smtClean="0"/>
          </a:p>
          <a:p>
            <a:r>
              <a:rPr lang="uk-UA" sz="2400" dirty="0" smtClean="0"/>
              <a:t>      </a:t>
            </a:r>
            <a:r>
              <a:rPr lang="uk-UA" sz="2400" b="1" dirty="0" smtClean="0"/>
              <a:t>ПРО ГОРЕЗВІСНІ ГРАБЛІ   </a:t>
            </a:r>
          </a:p>
          <a:p>
            <a:r>
              <a:rPr lang="uk-UA" sz="2400" b="1" dirty="0" smtClean="0"/>
              <a:t> Граблі – міцний в саду інвентар, </a:t>
            </a:r>
          </a:p>
          <a:p>
            <a:r>
              <a:rPr lang="uk-UA" sz="2400" b="1" dirty="0" smtClean="0"/>
              <a:t> І по життю без них – нікуди! </a:t>
            </a:r>
          </a:p>
          <a:p>
            <a:r>
              <a:rPr lang="uk-UA" sz="2400" b="1" dirty="0" smtClean="0"/>
              <a:t> Раз по разу ступаючи на граблі, </a:t>
            </a:r>
          </a:p>
          <a:p>
            <a:r>
              <a:rPr lang="uk-UA" sz="2400" b="1" dirty="0" smtClean="0"/>
              <a:t> Все ламати  намагаємось їх, </a:t>
            </a:r>
          </a:p>
          <a:p>
            <a:r>
              <a:rPr lang="uk-UA" sz="2400" b="1" dirty="0" smtClean="0"/>
              <a:t> Так  філософськи ставимо  питання,  </a:t>
            </a:r>
          </a:p>
          <a:p>
            <a:r>
              <a:rPr lang="uk-UA" sz="2400" b="1" dirty="0" smtClean="0"/>
              <a:t> Зирк – а граблі знову тут як тут.  </a:t>
            </a:r>
          </a:p>
          <a:p>
            <a:endParaRPr lang="uk-UA" sz="2400" b="1" dirty="0" smtClean="0"/>
          </a:p>
          <a:p>
            <a:r>
              <a:rPr lang="uk-UA" sz="2400" b="1" dirty="0" smtClean="0"/>
              <a:t>Як на гріх, так і граблі стріляють. (Українські прислів'я)  </a:t>
            </a:r>
          </a:p>
          <a:p>
            <a:endParaRPr lang="uk-UA" sz="2400" b="1" dirty="0" smtClean="0"/>
          </a:p>
          <a:p>
            <a:r>
              <a:rPr lang="uk-UA" sz="2400" dirty="0" smtClean="0"/>
              <a:t> 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5229200"/>
            <a:ext cx="9828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uk-UA" sz="2400" b="1" dirty="0" smtClean="0"/>
              <a:t>Нема таких грабель, щоб від себе гребли. (Українські прислів'я</a:t>
            </a:r>
            <a:r>
              <a:rPr lang="uk-UA" dirty="0" smtClean="0"/>
              <a:t>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3549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7992888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1"/>
                </a:solidFill>
              </a:rPr>
              <a:t>1. Організаційно – підготовчий етап</a:t>
            </a:r>
            <a:endParaRPr lang="ru-RU" sz="3200" b="1" dirty="0" smtClean="0">
              <a:solidFill>
                <a:schemeClr val="accent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24744"/>
            <a:ext cx="878497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Виріб повинен відповідали таким вимогам:</a:t>
            </a:r>
          </a:p>
          <a:p>
            <a:pPr>
              <a:lnSpc>
                <a:spcPct val="150000"/>
              </a:lnSpc>
            </a:pPr>
            <a:r>
              <a:rPr lang="uk-UA" sz="2800" b="1" dirty="0" smtClean="0"/>
              <a:t>            -  функціональність та зручність  у  </a:t>
            </a:r>
          </a:p>
          <a:p>
            <a:pPr>
              <a:lnSpc>
                <a:spcPct val="150000"/>
              </a:lnSpc>
            </a:pPr>
            <a:r>
              <a:rPr lang="uk-UA" sz="2800" b="1" dirty="0"/>
              <a:t> </a:t>
            </a:r>
            <a:r>
              <a:rPr lang="uk-UA" sz="2800" b="1" dirty="0" smtClean="0"/>
              <a:t>               використанні;</a:t>
            </a:r>
          </a:p>
          <a:p>
            <a:pPr>
              <a:lnSpc>
                <a:spcPct val="150000"/>
              </a:lnSpc>
            </a:pPr>
            <a:r>
              <a:rPr lang="uk-UA" sz="2800" b="1" dirty="0" smtClean="0"/>
              <a:t>            -  привабливий естетичний вигляд;</a:t>
            </a:r>
          </a:p>
          <a:p>
            <a:pPr>
              <a:lnSpc>
                <a:spcPct val="150000"/>
              </a:lnSpc>
            </a:pPr>
            <a:r>
              <a:rPr lang="uk-UA" sz="2800" b="1" dirty="0" smtClean="0"/>
              <a:t>            -  бути технологічним при виготовленні в  </a:t>
            </a:r>
          </a:p>
          <a:p>
            <a:pPr>
              <a:lnSpc>
                <a:spcPct val="150000"/>
              </a:lnSpc>
            </a:pPr>
            <a:r>
              <a:rPr lang="uk-UA" sz="2800" b="1" dirty="0" smtClean="0"/>
              <a:t>                умовах шкільної  майстерні;               </a:t>
            </a:r>
          </a:p>
          <a:p>
            <a:pPr>
              <a:lnSpc>
                <a:spcPct val="150000"/>
              </a:lnSpc>
            </a:pPr>
            <a:r>
              <a:rPr lang="uk-UA" sz="2800" b="1" dirty="0" smtClean="0"/>
              <a:t>            -  мати надійну міцність;</a:t>
            </a:r>
          </a:p>
          <a:p>
            <a:pPr>
              <a:lnSpc>
                <a:spcPct val="150000"/>
              </a:lnSpc>
            </a:pPr>
            <a:r>
              <a:rPr lang="uk-UA" sz="2800" b="1" dirty="0" smtClean="0"/>
              <a:t>            -  екологічність матеріалу.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4078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20688"/>
            <a:ext cx="914501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/>
              <a:t>Для виконання проекту я склав план роботи:</a:t>
            </a:r>
          </a:p>
          <a:p>
            <a:r>
              <a:rPr lang="uk-UA" sz="2800" b="1" dirty="0" smtClean="0"/>
              <a:t>•	Обґрунтування теми проекту.</a:t>
            </a:r>
          </a:p>
          <a:p>
            <a:r>
              <a:rPr lang="uk-UA" sz="2800" b="1" dirty="0" smtClean="0"/>
              <a:t>•	Відвідування бібліотеки з метою ознайомлення з              </a:t>
            </a:r>
          </a:p>
          <a:p>
            <a:r>
              <a:rPr lang="uk-UA" sz="2800" b="1" dirty="0" smtClean="0"/>
              <a:t>          подібними виробами.</a:t>
            </a:r>
          </a:p>
          <a:p>
            <a:r>
              <a:rPr lang="uk-UA" sz="2800" b="1" dirty="0" smtClean="0"/>
              <a:t>•	Робота з Інтернетом.</a:t>
            </a:r>
          </a:p>
          <a:p>
            <a:r>
              <a:rPr lang="uk-UA" sz="2800" b="1" dirty="0" smtClean="0"/>
              <a:t>•	Аналіз аналогічних виробів.</a:t>
            </a:r>
          </a:p>
          <a:p>
            <a:r>
              <a:rPr lang="uk-UA" sz="2800" b="1" dirty="0" smtClean="0"/>
              <a:t>•	Розробка власної конструкції.</a:t>
            </a:r>
          </a:p>
          <a:p>
            <a:r>
              <a:rPr lang="uk-UA" sz="2800" b="1" dirty="0" smtClean="0"/>
              <a:t>•	Добір матеріалу та інструментів.</a:t>
            </a:r>
          </a:p>
          <a:p>
            <a:r>
              <a:rPr lang="uk-UA" sz="2800" b="1" dirty="0" smtClean="0"/>
              <a:t>•	Розробка технології виготовлення та оздоблення       </a:t>
            </a:r>
          </a:p>
          <a:p>
            <a:r>
              <a:rPr lang="uk-UA" sz="2800" b="1" dirty="0" smtClean="0"/>
              <a:t>           дерев’яних грабель.</a:t>
            </a:r>
          </a:p>
          <a:p>
            <a:r>
              <a:rPr lang="uk-UA" sz="2800" b="1" dirty="0" smtClean="0"/>
              <a:t>•	Оформлення пояснювальної записки.</a:t>
            </a:r>
          </a:p>
          <a:p>
            <a:r>
              <a:rPr lang="uk-UA" sz="2800" b="1" dirty="0" smtClean="0"/>
              <a:t>•	Виготовлення   виробу.</a:t>
            </a:r>
          </a:p>
          <a:p>
            <a:r>
              <a:rPr lang="uk-UA" sz="2800" b="1" dirty="0" smtClean="0"/>
              <a:t>•	Захист проекту.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12590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532" y="17909"/>
            <a:ext cx="8698618" cy="39703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              </a:t>
            </a:r>
          </a:p>
          <a:p>
            <a:r>
              <a:rPr lang="ru-RU" sz="2800" b="1" dirty="0" smtClean="0"/>
              <a:t>                         </a:t>
            </a:r>
            <a:r>
              <a:rPr lang="uk-UA" sz="3200" b="1" dirty="0" smtClean="0">
                <a:solidFill>
                  <a:schemeClr val="accent1"/>
                </a:solidFill>
              </a:rPr>
              <a:t>Історична довідка</a:t>
            </a:r>
          </a:p>
          <a:p>
            <a:r>
              <a:rPr lang="uk-UA" sz="2400" b="1" dirty="0" smtClean="0"/>
              <a:t>Перші згадки про граблі датуються в 3-ем тисячолітті до н. э. Ученими були виявлені численні скам'янілі сліди розпушувань по усій території малої Азії і на високогірних плато Південної Америки. </a:t>
            </a:r>
          </a:p>
          <a:p>
            <a:endParaRPr lang="uk-UA" sz="2400" b="1" dirty="0" smtClean="0"/>
          </a:p>
          <a:p>
            <a:r>
              <a:rPr lang="uk-UA" sz="2400" b="1" dirty="0" smtClean="0"/>
              <a:t>Граблі мають вражаючу аеродинаміку довгий час використовувалися, як бойове метальне знаряддя.</a:t>
            </a:r>
          </a:p>
          <a:p>
            <a:endParaRPr lang="uk-UA" sz="24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40532" y="3501008"/>
            <a:ext cx="8698618" cy="267765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uk-UA" sz="2400" b="1" dirty="0" smtClean="0"/>
              <a:t>Якщо покласти їх на землю зубами вгору і наступити на зуби, то вони різко приймуть вертикальне положення, при цьому ударивши того, хто наступив на зуби. Звідси вираз «наставати на граблі», що означає «здійснювати дурні помилки».</a:t>
            </a:r>
          </a:p>
          <a:p>
            <a:endParaRPr lang="uk-UA" sz="2400" b="1" dirty="0" smtClean="0"/>
          </a:p>
          <a:p>
            <a:endParaRPr lang="uk-UA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124" y="5642074"/>
            <a:ext cx="8676964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/>
            <a:r>
              <a:rPr lang="uk-UA" sz="2400" b="1" dirty="0">
                <a:solidFill>
                  <a:prstClr val="black"/>
                </a:solidFill>
              </a:rPr>
              <a:t>Граблі - в сучасній  мові  сільськогосподарський інструмент.</a:t>
            </a:r>
          </a:p>
        </p:txBody>
      </p:sp>
    </p:spTree>
    <p:extLst>
      <p:ext uri="{BB962C8B-B14F-4D97-AF65-F5344CB8AC3E}">
        <p14:creationId xmlns:p14="http://schemas.microsoft.com/office/powerpoint/2010/main" val="389753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4795" y="350974"/>
            <a:ext cx="4536504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</a:rPr>
              <a:t>        </a:t>
            </a:r>
            <a:r>
              <a:rPr lang="ru-RU" sz="3200" b="1" dirty="0" smtClean="0">
                <a:solidFill>
                  <a:schemeClr val="accent1"/>
                </a:solidFill>
              </a:rPr>
              <a:t>Вироби </a:t>
            </a:r>
            <a:r>
              <a:rPr lang="ru-RU" sz="3200" b="1" dirty="0">
                <a:solidFill>
                  <a:schemeClr val="accent1"/>
                </a:solidFill>
              </a:rPr>
              <a:t>– аналоги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567" y="1257173"/>
            <a:ext cx="259228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037" y="821110"/>
            <a:ext cx="277530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9234" y="2636912"/>
            <a:ext cx="2283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Мал.1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73047" y="2424660"/>
            <a:ext cx="725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Мал2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6681594" y="2621310"/>
            <a:ext cx="1728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Мал.3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032794"/>
            <a:ext cx="8964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uk-UA" sz="2400" b="1" dirty="0" smtClean="0"/>
              <a:t>- Перший  варіант  - робоча частина виготовлена з   </a:t>
            </a:r>
          </a:p>
          <a:p>
            <a:r>
              <a:rPr lang="uk-UA" sz="2400" b="1" dirty="0" smtClean="0"/>
              <a:t>   металу, вони важкі  і зручні лише для боронування   </a:t>
            </a:r>
          </a:p>
          <a:p>
            <a:r>
              <a:rPr lang="uk-UA" sz="2400" b="1" dirty="0" smtClean="0"/>
              <a:t>   ґрунту.</a:t>
            </a:r>
          </a:p>
          <a:p>
            <a:r>
              <a:rPr lang="uk-UA" sz="2400" b="1" dirty="0" smtClean="0"/>
              <a:t>-  Другий варіант – робоча частина виготовлена з    </a:t>
            </a:r>
          </a:p>
          <a:p>
            <a:r>
              <a:rPr lang="uk-UA" sz="2400" b="1" dirty="0" smtClean="0"/>
              <a:t>   пластмасу, вони легкі але не дуже міцні  і виготовлені  </a:t>
            </a:r>
          </a:p>
          <a:p>
            <a:r>
              <a:rPr lang="uk-UA" sz="2400" b="1" dirty="0" smtClean="0"/>
              <a:t>   з ненатурального матеріалу.</a:t>
            </a:r>
          </a:p>
          <a:p>
            <a:r>
              <a:rPr lang="uk-UA" sz="2400" b="1" dirty="0" smtClean="0"/>
              <a:t>- Третій варіант – виготовлений з  деревини , вони легкі   </a:t>
            </a:r>
          </a:p>
          <a:p>
            <a:r>
              <a:rPr lang="uk-UA" sz="2400" b="1" dirty="0" smtClean="0"/>
              <a:t>   та міцні </a:t>
            </a:r>
            <a:endParaRPr lang="uk-UA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44" y="768150"/>
            <a:ext cx="2470880" cy="185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93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7319" y="476672"/>
            <a:ext cx="7665121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1"/>
                </a:solidFill>
              </a:rPr>
              <a:t>2. Конструкторський етап</a:t>
            </a:r>
            <a:r>
              <a:rPr lang="ru-RU" sz="3200" b="1" dirty="0" smtClean="0">
                <a:solidFill>
                  <a:schemeClr val="accent1"/>
                </a:solidFill>
              </a:rPr>
              <a:t>.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55675" y="1125538"/>
            <a:ext cx="5328593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/>
              <a:t>                 Ескіз </a:t>
            </a:r>
            <a:r>
              <a:rPr lang="uk-UA" sz="2800" b="1" dirty="0"/>
              <a:t>виробу</a:t>
            </a:r>
            <a:endParaRPr lang="uk-UA" sz="2800" b="1" dirty="0">
              <a:latin typeface="+mn-lt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25881"/>
            <a:ext cx="3528392" cy="483478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82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546304" cy="130527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852100"/>
              </p:ext>
            </p:extLst>
          </p:nvPr>
        </p:nvGraphicFramePr>
        <p:xfrm>
          <a:off x="467544" y="1340769"/>
          <a:ext cx="7992888" cy="46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236"/>
                <a:gridCol w="2986208"/>
                <a:gridCol w="1998222"/>
                <a:gridCol w="1998222"/>
              </a:tblGrid>
              <a:tr h="856367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uk-UA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п/</a:t>
                      </a:r>
                      <a:r>
                        <a:rPr lang="uk-UA" sz="24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 частин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Кількість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Матеріал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56367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Головка під зубці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деревина (ясень)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5215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Зубці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деревина (ясень)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5215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Ручка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деревина (ясень)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05348"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Муфта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indent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Пластмас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83568" y="476672"/>
            <a:ext cx="7992888" cy="7386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indent="228600" algn="ctr">
              <a:lnSpc>
                <a:spcPct val="150000"/>
              </a:lnSpc>
              <a:spcAft>
                <a:spcPts val="0"/>
              </a:spcAft>
            </a:pPr>
            <a:r>
              <a:rPr lang="uk-UA" sz="2800" b="1" dirty="0">
                <a:ea typeface="Times New Roman"/>
                <a:cs typeface="Times New Roman"/>
              </a:rPr>
              <a:t>Виріб складається з 12 частин:</a:t>
            </a:r>
            <a:endParaRPr lang="ru-RU" sz="2800" b="1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645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535</TotalTime>
  <Words>1049</Words>
  <Application>Microsoft Office PowerPoint</Application>
  <PresentationFormat>Экран (4:3)</PresentationFormat>
  <Paragraphs>260</Paragraphs>
  <Slides>20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NewsPrint</vt:lpstr>
      <vt:lpstr>Формула</vt:lpstr>
      <vt:lpstr>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59</cp:revision>
  <dcterms:created xsi:type="dcterms:W3CDTF">2012-02-20T17:54:51Z</dcterms:created>
  <dcterms:modified xsi:type="dcterms:W3CDTF">2012-02-29T20:28:51Z</dcterms:modified>
</cp:coreProperties>
</file>