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8" r:id="rId3"/>
    <p:sldId id="259" r:id="rId4"/>
    <p:sldId id="261" r:id="rId5"/>
    <p:sldId id="265" r:id="rId6"/>
    <p:sldId id="264" r:id="rId7"/>
    <p:sldId id="262" r:id="rId8"/>
    <p:sldId id="263" r:id="rId9"/>
    <p:sldId id="258" r:id="rId10"/>
    <p:sldId id="260" r:id="rId11"/>
    <p:sldId id="267" r:id="rId12"/>
    <p:sldId id="266" r:id="rId13"/>
  </p:sldIdLst>
  <p:sldSz cx="9144000" cy="6858000" type="screen4x3"/>
  <p:notesSz cx="6815138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B7602"/>
    <a:srgbClr val="95D000"/>
    <a:srgbClr val="28A8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53" autoAdjust="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31913" y="4797425"/>
            <a:ext cx="6624637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188" y="4076700"/>
            <a:ext cx="7921625" cy="720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171950"/>
            <a:ext cx="7772400" cy="5762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4638" y="4819650"/>
            <a:ext cx="6400800" cy="696913"/>
          </a:xfrm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1916113"/>
            <a:ext cx="1909762" cy="4897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1916113"/>
            <a:ext cx="5581650" cy="4897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2852738"/>
            <a:ext cx="3744912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2852738"/>
            <a:ext cx="37465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916113"/>
            <a:ext cx="7643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852738"/>
            <a:ext cx="76438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.free-lance.ru/users/amakarova/upload/f_484d64405a844.jpg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59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hyperlink" Target="http://stat18.privet.ru/lr/0a2f6f3743e584bb3d8f2c609ec417ef" TargetMode="External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Descartes_folium2.pn" TargetMode="External"/><Relationship Id="rId3" Type="http://schemas.openxmlformats.org/officeDocument/2006/relationships/hyperlink" Target="http://ru.wikipedia.org/wiki/%D0%A4%D0%B0%D0%B9%D0%BB:Archimedean_spiral2.pn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allpaps.msk.ru/nature/summer/800-600/00000023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://ru.wikipedia.org/wiki/%D0%A4%D0%B0%D0%B9%D0%BB:Archimedean_spira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hyperlink" Target="http://img.geocaching.com/cache/b4a1ab34-03b0-41f4-a652-d517e9c47e1d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ru.wikipedia.org/wiki/%D0%A4%D0%B0%D0%B9%D0%BB:Folium_of_Descartes.sv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plants-about.ru/wp-content/uploads/2010/07/8918_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88913"/>
            <a:ext cx="7772400" cy="1246187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rgbClr val="FFFF00"/>
                </a:solidFill>
                <a:latin typeface="Tahoma" pitchFamily="34" charset="0"/>
              </a:rPr>
              <a:t>Алгебраические кривые в полярной системе координат и их применение в природе и технике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797425"/>
            <a:ext cx="6400800" cy="696913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folHlink"/>
                </a:solidFill>
              </a:rPr>
              <a:t>Выполнили ученики 8 В класса</a:t>
            </a:r>
          </a:p>
          <a:p>
            <a:pPr eaLnBrk="1" hangingPunct="1"/>
            <a:r>
              <a:rPr lang="uk-UA" smtClean="0">
                <a:solidFill>
                  <a:schemeClr val="folHlink"/>
                </a:solidFill>
              </a:rPr>
              <a:t>Кременевский А., Тимофеев В., Шестопалов А.</a:t>
            </a:r>
          </a:p>
          <a:p>
            <a:pPr eaLnBrk="1" hangingPunct="1"/>
            <a:r>
              <a:rPr lang="uk-UA" smtClean="0">
                <a:solidFill>
                  <a:schemeClr val="folHlink"/>
                </a:solidFill>
              </a:rPr>
              <a:t>Научный руководитель: Е.П.Ахонен</a:t>
            </a:r>
          </a:p>
        </p:txBody>
      </p:sp>
      <p:pic>
        <p:nvPicPr>
          <p:cNvPr id="1433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844675"/>
            <a:ext cx="39608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3671888" cy="649288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FF00"/>
                </a:solidFill>
              </a:rPr>
              <a:t>Кардиоида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3860800"/>
            <a:ext cx="4968875" cy="27368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Кардио́ида (греч. 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καρδία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— сердце, греч. 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εἶδος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— вид) — плоская линия, которая описывается фиксированной точкой окружности, катящейся по неподвижной окружности с таким же радиусом. Получила своё название из-за схожести своих очертаний со стилизованным изображением сердца</a:t>
            </a:r>
          </a:p>
        </p:txBody>
      </p:sp>
      <p:pic>
        <p:nvPicPr>
          <p:cNvPr id="23555" name="Рисунок 8" descr="кардиои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52513"/>
            <a:ext cx="32035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Картинка 7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133600"/>
            <a:ext cx="377983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3" descr="r = a (1 - \cos\varphi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57563"/>
            <a:ext cx="26479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5" descr="Cardioidcaustic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0"/>
            <a:ext cx="37798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63" descr="hear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602163"/>
            <a:ext cx="27559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338388" y="0"/>
            <a:ext cx="4681537" cy="649288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FFFF00"/>
                </a:solidFill>
              </a:rPr>
              <a:t>Эпициклоида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79388" y="2492375"/>
            <a:ext cx="8064500" cy="936625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accent1"/>
                </a:solidFill>
              </a:rPr>
              <a:t>Эпицикло́ида (от греч. ὲπί — на, над, при и κυκλος — круг, окружность) — плоская кривая, образуемая фиксированной точкой окружности, катящейся по внешней стороне другой окружности без скольжения.</a:t>
            </a:r>
          </a:p>
        </p:txBody>
      </p:sp>
      <p:pic>
        <p:nvPicPr>
          <p:cNvPr id="2457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2195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724400"/>
            <a:ext cx="24336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724400"/>
            <a:ext cx="25209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4724400"/>
            <a:ext cx="2051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492375"/>
            <a:ext cx="241141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1052513"/>
            <a:ext cx="309721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2393950"/>
            <a:ext cx="259238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Рисунок 5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025" y="260350"/>
            <a:ext cx="23399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Рисунок 53" descr="D:\Для скачки\Новая папка (2)\i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76250"/>
            <a:ext cx="22669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643812" cy="893762"/>
          </a:xfrm>
        </p:spPr>
        <p:txBody>
          <a:bodyPr/>
          <a:lstStyle/>
          <a:p>
            <a:pPr algn="ctr" eaLnBrk="1" hangingPunct="1"/>
            <a:r>
              <a:rPr lang="ru-RU" sz="4400" b="1" i="1" smtClean="0">
                <a:solidFill>
                  <a:srgbClr val="FFFF00"/>
                </a:solidFill>
              </a:rPr>
              <a:t>Гипоциклоида</a:t>
            </a:r>
            <a:br>
              <a:rPr lang="ru-RU" sz="4400" b="1" i="1" smtClean="0">
                <a:solidFill>
                  <a:srgbClr val="FFFF00"/>
                </a:solidFill>
              </a:rPr>
            </a:br>
            <a:endParaRPr lang="ru-RU" sz="4400" b="1" i="1" smtClean="0">
              <a:solidFill>
                <a:srgbClr val="FFFF00"/>
              </a:solidFill>
            </a:endParaRPr>
          </a:p>
        </p:txBody>
      </p:sp>
      <p:pic>
        <p:nvPicPr>
          <p:cNvPr id="2560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291623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92375"/>
            <a:ext cx="29162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516563"/>
            <a:ext cx="147478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5516563"/>
            <a:ext cx="151288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5516563"/>
            <a:ext cx="16557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5516563"/>
            <a:ext cx="17272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4221163"/>
            <a:ext cx="1474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1413" y="4221163"/>
            <a:ext cx="151288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6463" y="4221163"/>
            <a:ext cx="16557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221163"/>
            <a:ext cx="17272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4" descr="Картинка 1 из 96000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 r="1846" b="3612"/>
          <a:stretch>
            <a:fillRect/>
          </a:stretch>
        </p:blipFill>
        <p:spPr bwMode="auto">
          <a:xfrm>
            <a:off x="5521325" y="692150"/>
            <a:ext cx="36226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893175" cy="1295400"/>
          </a:xfrm>
        </p:spPr>
        <p:txBody>
          <a:bodyPr/>
          <a:lstStyle/>
          <a:p>
            <a:pPr eaLnBrk="1" hangingPunct="1"/>
            <a:r>
              <a:rPr lang="ru-RU" sz="3200" smtClean="0"/>
              <a:t>Цель:  </a:t>
            </a:r>
            <a:br>
              <a:rPr lang="ru-RU" sz="3200" smtClean="0"/>
            </a:br>
            <a:r>
              <a:rPr lang="ru-RU" sz="2800" smtClean="0"/>
              <a:t>познакомиться с кривыми, не изучаемыми в школьном курсе алгебры,</a:t>
            </a:r>
            <a:br>
              <a:rPr lang="ru-RU" sz="2800" smtClean="0"/>
            </a:br>
            <a:r>
              <a:rPr lang="ru-RU" sz="2800" smtClean="0"/>
              <a:t>найти для них примеры в природе и технике.</a:t>
            </a:r>
            <a:r>
              <a:rPr lang="ru-RU" sz="3200" smtClean="0"/>
              <a:t> </a:t>
            </a:r>
          </a:p>
        </p:txBody>
      </p:sp>
      <p:pic>
        <p:nvPicPr>
          <p:cNvPr id="15362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611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1" descr="http://upload.wikimedia.org/wikipedia/ru/a/af/Archimedean_spiral2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844675"/>
            <a:ext cx="2220913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f22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1916113"/>
            <a:ext cx="29511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06950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" descr="кардиоид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4772025"/>
            <a:ext cx="22669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23" descr="http://upload.wikimedia.org/wikipedia/ru/thumb/8/88/Descartes_folium2.png/150px-Descartes_folium2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3938" y="4797425"/>
            <a:ext cx="205263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5184775" cy="649287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FFFF00"/>
                </a:solidFill>
              </a:rPr>
              <a:t>Локон Аньези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79388" y="3860800"/>
            <a:ext cx="4371975" cy="280828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плоская кривая, геометрическое место точек 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eaLnBrk="1" hangingPunct="1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где 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— диаметр окружности, </a:t>
            </a:r>
          </a:p>
          <a:p>
            <a:pPr algn="just" eaLnBrk="1" hangingPunct="1">
              <a:buFontTx/>
              <a:buNone/>
            </a:pP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— полухорда этой окружности, перпендикулярная 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Мария Гаэтана Аньези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– автор кривой</a:t>
            </a:r>
          </a:p>
        </p:txBody>
      </p:sp>
      <p:pic>
        <p:nvPicPr>
          <p:cNvPr id="16387" name="Рисунок 4" descr="400px-Witch_of_Agnesi_2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42116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Картинка 2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836613"/>
            <a:ext cx="3132137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\textstyle\frac{BM}{BC}=\frac{OA}{OB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2852738"/>
            <a:ext cx="1530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36" descr="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3573463"/>
            <a:ext cx="272415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643812" cy="649288"/>
          </a:xfrm>
        </p:spPr>
        <p:txBody>
          <a:bodyPr/>
          <a:lstStyle/>
          <a:p>
            <a:pPr algn="ctr" eaLnBrk="1" hangingPunct="1"/>
            <a:r>
              <a:rPr lang="ru-RU" sz="4400" b="1" i="1" smtClean="0">
                <a:solidFill>
                  <a:srgbClr val="FFFF00"/>
                </a:solidFill>
              </a:rPr>
              <a:t>Спираль архимеда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-107950" y="4365625"/>
            <a:ext cx="5148263" cy="371633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600" smtClean="0"/>
              <a:t>Архимедова спираль — спираль, плоская кривая, траектория точки M, которая равномерно движется вдоль луча OV с началом в O, в то время как сам луч OV равномерно вращается вокруг O. Другими словами, расстояние ρ = OM пропорционально углу поворота φ луча OV. Повороту луча OV на один и тот же угол соответствует одно и то же приращение ρ.</a:t>
            </a:r>
          </a:p>
          <a:p>
            <a:pPr eaLnBrk="1" hangingPunct="1"/>
            <a:endParaRPr lang="ru-RU" sz="1600" smtClean="0"/>
          </a:p>
        </p:txBody>
      </p:sp>
      <p:pic>
        <p:nvPicPr>
          <p:cNvPr id="17411" name="Рисунок 5" descr="http://upload.wikimedia.org/wikipedia/ru/d/d2/Archimedean_spiral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37449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 descr="\rho = k\phi, \,\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429000"/>
            <a:ext cx="16287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3300" y="620713"/>
            <a:ext cx="30607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5370513"/>
            <a:ext cx="1484313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3429000"/>
            <a:ext cx="3059112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651875" cy="649288"/>
          </a:xfrm>
        </p:spPr>
        <p:txBody>
          <a:bodyPr/>
          <a:lstStyle/>
          <a:p>
            <a:pPr algn="ctr" eaLnBrk="1" hangingPunct="1"/>
            <a:r>
              <a:rPr lang="ru-RU" sz="4400" b="1" i="1" smtClean="0">
                <a:solidFill>
                  <a:srgbClr val="FFFF00"/>
                </a:solidFill>
              </a:rPr>
              <a:t>Логарифмическая спираль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3789363"/>
            <a:ext cx="4140200" cy="1223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Логарифми́ческая спира́ль или изогональная спираль — особый вид спирали, часто встречающийся в природе. Логарифмическая спираль была впервые описана Декартом и позже интенсивно исследована Бернулли, который называл её Spira mirabilis, «удивительная спираль».</a:t>
            </a:r>
          </a:p>
          <a:p>
            <a:pPr algn="just" eaLnBrk="1" hangingPunct="1"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отличие от Архимедовой спирали, в логарифмической спирали каждый следующий виток больше предыдущего.</a:t>
            </a:r>
          </a:p>
          <a:p>
            <a:pPr eaLnBrk="1" hangingPunct="1"/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27003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620713"/>
            <a:ext cx="29162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284538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3000" y="2276475"/>
            <a:ext cx="29210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005263"/>
            <a:ext cx="4500562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 descr="Картинка 29 из 78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620713"/>
            <a:ext cx="349250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643812" cy="649288"/>
          </a:xfrm>
        </p:spPr>
        <p:txBody>
          <a:bodyPr/>
          <a:lstStyle/>
          <a:p>
            <a:pPr algn="ctr" eaLnBrk="1" hangingPunct="1"/>
            <a:r>
              <a:rPr lang="ru-RU" sz="4400" b="1" i="1" smtClean="0">
                <a:solidFill>
                  <a:srgbClr val="FFFF00"/>
                </a:solidFill>
              </a:rPr>
              <a:t>Цепная линия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0" y="3357563"/>
            <a:ext cx="4356100" cy="1727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Цепная линия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— линия, форму которой принимает гибкая однородная нерастяжимая тяжелая нить или цепь (отсюда название) с закрепленными концами в однородном гравитационном поле. </a:t>
            </a:r>
          </a:p>
          <a:p>
            <a:pPr algn="just" eaLnBrk="1" hangingPunct="1"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Цепная линия схожа с параболой – линией, которая изучалась нами в ходе школьной программы.</a:t>
            </a:r>
          </a:p>
          <a:p>
            <a:pPr algn="just" eaLnBrk="1" hangingPunct="1"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Изучением цепной лини занимался</a:t>
            </a:r>
          </a:p>
          <a:p>
            <a:pPr algn="just" eaLnBrk="1" hangingPunct="1"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Гюйгенс Христиан.</a:t>
            </a:r>
          </a:p>
          <a:p>
            <a:pPr eaLnBrk="1" hangingPunct="1"/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341947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81075"/>
            <a:ext cx="41052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/>
          <p:cNvPicPr>
            <a:picLocks noChangeAspect="1" noChangeArrowheads="1"/>
          </p:cNvPicPr>
          <p:nvPr/>
        </p:nvPicPr>
        <p:blipFill>
          <a:blip r:embed="rId4"/>
          <a:srcRect t="8333" r="24138" b="41667"/>
          <a:stretch>
            <a:fillRect/>
          </a:stretch>
        </p:blipFill>
        <p:spPr bwMode="auto">
          <a:xfrm>
            <a:off x="971550" y="2924175"/>
            <a:ext cx="15843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500438"/>
            <a:ext cx="4211637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643812" cy="649288"/>
          </a:xfrm>
        </p:spPr>
        <p:txBody>
          <a:bodyPr/>
          <a:lstStyle/>
          <a:p>
            <a:pPr algn="ctr" eaLnBrk="1" hangingPunct="1"/>
            <a:r>
              <a:rPr lang="ru-RU" sz="4800" b="1" i="1" smtClean="0">
                <a:solidFill>
                  <a:srgbClr val="FFFF00"/>
                </a:solidFill>
              </a:rPr>
              <a:t>Декартов лист</a:t>
            </a:r>
          </a:p>
        </p:txBody>
      </p:sp>
      <p:pic>
        <p:nvPicPr>
          <p:cNvPr id="20482" name="Содержимое 4" descr="http://upload.wikimedia.org/wikipedia/commons/thumb/c/c9/Folium_of_Descartes.svg/300px-Folium_of_Descartes.svg.pn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692150"/>
            <a:ext cx="2857500" cy="2600325"/>
          </a:xfrm>
        </p:spPr>
      </p:pic>
      <p:sp>
        <p:nvSpPr>
          <p:cNvPr id="20483" name="Содержимое 6"/>
          <p:cNvSpPr>
            <a:spLocks noGrp="1"/>
          </p:cNvSpPr>
          <p:nvPr>
            <p:ph sz="half" idx="2"/>
          </p:nvPr>
        </p:nvSpPr>
        <p:spPr>
          <a:xfrm>
            <a:off x="0" y="4221163"/>
            <a:ext cx="3024188" cy="2260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плоская кривая третьего порядка </a:t>
            </a:r>
          </a:p>
          <a:p>
            <a:pPr algn="just" eaLnBrk="1" hangingPunct="1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Параметр 3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определяется как диагональ квадрата, сторона которого равна наибольшей хорде петли.</a:t>
            </a:r>
          </a:p>
          <a:p>
            <a:pPr algn="just"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 descr="Картинка 6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052513"/>
            <a:ext cx="35639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0" y="3357563"/>
            <a:ext cx="3095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/>
              <a:t>x</a:t>
            </a:r>
            <a:r>
              <a:rPr lang="ru-RU" sz="3600" baseline="30000"/>
              <a:t>3</a:t>
            </a:r>
            <a:r>
              <a:rPr lang="ru-RU" sz="3600"/>
              <a:t> + </a:t>
            </a:r>
            <a:r>
              <a:rPr lang="ru-RU" sz="3600" i="1"/>
              <a:t>y</a:t>
            </a:r>
            <a:r>
              <a:rPr lang="ru-RU" sz="3600" baseline="30000"/>
              <a:t>3</a:t>
            </a:r>
            <a:r>
              <a:rPr lang="ru-RU" sz="3600"/>
              <a:t> = 3</a:t>
            </a:r>
            <a:r>
              <a:rPr lang="ru-RU" sz="3600" i="1"/>
              <a:t>axy</a:t>
            </a:r>
            <a:endParaRPr lang="ru-RU" sz="3600"/>
          </a:p>
        </p:txBody>
      </p:sp>
      <p:pic>
        <p:nvPicPr>
          <p:cNvPr id="20486" name="Рисунок 56" descr="1594527000624d4dd85a7a7234f7331d5994d96e36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3550" y="4141788"/>
            <a:ext cx="360045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643812" cy="649288"/>
          </a:xfrm>
        </p:spPr>
        <p:txBody>
          <a:bodyPr/>
          <a:lstStyle/>
          <a:p>
            <a:pPr algn="ctr" eaLnBrk="1" hangingPunct="1"/>
            <a:r>
              <a:rPr lang="uk-UA" sz="4400" b="1" i="1" smtClean="0">
                <a:solidFill>
                  <a:srgbClr val="FFFF00"/>
                </a:solidFill>
                <a:latin typeface="Tahoma" pitchFamily="34" charset="0"/>
              </a:rPr>
              <a:t>Лемниската Бернулли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16338"/>
            <a:ext cx="4356100" cy="23050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Лемниска́та Берну́лли — плоская алгебраическая кривая. Определяется как геометрическое место точек, произведение расстояний от которых до двух заданных точек (фокусов) постоянно и равно квадрату половины расстояния между фокусами.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ko-KR" sz="1800" smtClean="0">
              <a:solidFill>
                <a:schemeClr val="bg2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pic>
        <p:nvPicPr>
          <p:cNvPr id="21507" name="Рисунок 3" descr="лемниската Бернул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4140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052513"/>
            <a:ext cx="41402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\textstyle \rho^2 = 2c^2 \cos 2\varphi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781300"/>
            <a:ext cx="2470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357563"/>
            <a:ext cx="414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0075" cy="649288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FF00"/>
                </a:solidFill>
              </a:rPr>
              <a:t>Клофоида или Спираль Корню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0" y="4741863"/>
            <a:ext cx="4176713" cy="211613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Клофоида (или Клотоида) также имеет другое имя – Спираль Корню. </a:t>
            </a:r>
          </a:p>
          <a:p>
            <a:pPr algn="just" eaLnBrk="1" hangingPunct="1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Она названа так в честь открывшего ее французского физика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века </a:t>
            </a:r>
          </a:p>
          <a:p>
            <a:pPr algn="just" eaLnBrk="1" hangingPunct="1">
              <a:buFontTx/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Корню.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У этой спирали кривизна возрастает пропорционально пройденному пути.</a:t>
            </a:r>
          </a:p>
        </p:txBody>
      </p:sp>
      <p:pic>
        <p:nvPicPr>
          <p:cNvPr id="22531" name="Рисунок 3" descr="f2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24114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f2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068638"/>
            <a:ext cx="14398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48" descr="1271642702_1280x1024_los-angeles-interchange-photograp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981075"/>
            <a:ext cx="468153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 (7)">
  <a:themeElements>
    <a:clrScheme name="00001 3">
      <a:dk1>
        <a:srgbClr val="808080"/>
      </a:dk1>
      <a:lt1>
        <a:srgbClr val="EAEAEA"/>
      </a:lt1>
      <a:dk2>
        <a:srgbClr val="101267"/>
      </a:dk2>
      <a:lt2>
        <a:srgbClr val="FFFFFF"/>
      </a:lt2>
      <a:accent1>
        <a:srgbClr val="3399FF"/>
      </a:accent1>
      <a:accent2>
        <a:srgbClr val="3333FF"/>
      </a:accent2>
      <a:accent3>
        <a:srgbClr val="AAAAB8"/>
      </a:accent3>
      <a:accent4>
        <a:srgbClr val="C8C8C8"/>
      </a:accent4>
      <a:accent5>
        <a:srgbClr val="ADCAFF"/>
      </a:accent5>
      <a:accent6>
        <a:srgbClr val="2D2DE7"/>
      </a:accent6>
      <a:hlink>
        <a:srgbClr val="FF9933"/>
      </a:hlink>
      <a:folHlink>
        <a:srgbClr val="CC3300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808080"/>
        </a:dk1>
        <a:lt1>
          <a:srgbClr val="EAEAEA"/>
        </a:lt1>
        <a:dk2>
          <a:srgbClr val="101267"/>
        </a:dk2>
        <a:lt2>
          <a:srgbClr val="FFFFFF"/>
        </a:lt2>
        <a:accent1>
          <a:srgbClr val="3399FF"/>
        </a:accent1>
        <a:accent2>
          <a:srgbClr val="3333FF"/>
        </a:accent2>
        <a:accent3>
          <a:srgbClr val="AAAAB8"/>
        </a:accent3>
        <a:accent4>
          <a:srgbClr val="C8C8C8"/>
        </a:accent4>
        <a:accent5>
          <a:srgbClr val="ADCAFF"/>
        </a:accent5>
        <a:accent6>
          <a:srgbClr val="2D2DE7"/>
        </a:accent6>
        <a:hlink>
          <a:srgbClr val="660066"/>
        </a:hlink>
        <a:folHlink>
          <a:srgbClr val="FF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2">
        <a:dk1>
          <a:srgbClr val="000000"/>
        </a:dk1>
        <a:lt1>
          <a:srgbClr val="EAEAEA"/>
        </a:lt1>
        <a:dk2>
          <a:srgbClr val="101267"/>
        </a:dk2>
        <a:lt2>
          <a:srgbClr val="FFFFFF"/>
        </a:lt2>
        <a:accent1>
          <a:srgbClr val="6666FF"/>
        </a:accent1>
        <a:accent2>
          <a:srgbClr val="3333FF"/>
        </a:accent2>
        <a:accent3>
          <a:srgbClr val="AAAAB8"/>
        </a:accent3>
        <a:accent4>
          <a:srgbClr val="C8C8C8"/>
        </a:accent4>
        <a:accent5>
          <a:srgbClr val="B8B8FF"/>
        </a:accent5>
        <a:accent6>
          <a:srgbClr val="2D2DE7"/>
        </a:accent6>
        <a:hlink>
          <a:srgbClr val="660066"/>
        </a:hlink>
        <a:folHlink>
          <a:srgbClr val="FF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3">
        <a:dk1>
          <a:srgbClr val="808080"/>
        </a:dk1>
        <a:lt1>
          <a:srgbClr val="EAEAEA"/>
        </a:lt1>
        <a:dk2>
          <a:srgbClr val="101267"/>
        </a:dk2>
        <a:lt2>
          <a:srgbClr val="FFFFFF"/>
        </a:lt2>
        <a:accent1>
          <a:srgbClr val="3399FF"/>
        </a:accent1>
        <a:accent2>
          <a:srgbClr val="3333FF"/>
        </a:accent2>
        <a:accent3>
          <a:srgbClr val="AAAAB8"/>
        </a:accent3>
        <a:accent4>
          <a:srgbClr val="C8C8C8"/>
        </a:accent4>
        <a:accent5>
          <a:srgbClr val="ADCAFF"/>
        </a:accent5>
        <a:accent6>
          <a:srgbClr val="2D2DE7"/>
        </a:accent6>
        <a:hlink>
          <a:srgbClr val="FF99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(7)</Template>
  <TotalTime>120</TotalTime>
  <Words>359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굴림</vt:lpstr>
      <vt:lpstr>template (7)</vt:lpstr>
      <vt:lpstr>template (7)</vt:lpstr>
      <vt:lpstr>Алгебраические кривые в полярной системе координат и их применение в природе и технике</vt:lpstr>
      <vt:lpstr>Цель:   познакомиться с кривыми, не изучаемыми в школьном курсе алгебры, найти для них примеры в природе и технике. </vt:lpstr>
      <vt:lpstr>Локон Аньези</vt:lpstr>
      <vt:lpstr>Спираль архимеда</vt:lpstr>
      <vt:lpstr>Логарифмическая спираль</vt:lpstr>
      <vt:lpstr>Цепная линия</vt:lpstr>
      <vt:lpstr>Декартов лист</vt:lpstr>
      <vt:lpstr>Лемниската Бернулли</vt:lpstr>
      <vt:lpstr>Клофоида или Спираль Корню</vt:lpstr>
      <vt:lpstr>Кардиоида</vt:lpstr>
      <vt:lpstr>Эпициклоида</vt:lpstr>
      <vt:lpstr>Гипоциклоида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Кременевский Антон</dc:creator>
  <cp:lastModifiedBy>Учитель</cp:lastModifiedBy>
  <cp:revision>32</cp:revision>
  <dcterms:created xsi:type="dcterms:W3CDTF">2011-04-16T14:43:46Z</dcterms:created>
  <dcterms:modified xsi:type="dcterms:W3CDTF">2011-04-18T06:37:06Z</dcterms:modified>
</cp:coreProperties>
</file>