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8F1FDD-2E09-403A-AE48-891D6A74EE6D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8D01B8-C39F-494F-A7CE-74CC4CC2E79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357298"/>
            <a:ext cx="7406640" cy="1143008"/>
          </a:xfrm>
          <a:scene3d>
            <a:camera prst="obliqueTop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 мире синонимов</a:t>
            </a:r>
            <a:endParaRPr lang="ru-RU" sz="54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357562"/>
            <a:ext cx="5838836" cy="278608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Проект выполнила ученица</a:t>
            </a:r>
          </a:p>
          <a:p>
            <a:pPr algn="ctr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6 класса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Century Gothic" pitchFamily="34" charset="0"/>
              </a:rPr>
              <a:t>Каплун Дарья</a:t>
            </a:r>
          </a:p>
          <a:p>
            <a:pPr algn="ctr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МОУ «ООШ с. Славянка»</a:t>
            </a:r>
          </a:p>
          <a:p>
            <a:pPr algn="ctr"/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Саратовской области</a:t>
            </a:r>
          </a:p>
          <a:p>
            <a:pPr algn="ctr"/>
            <a:endParaRPr lang="ru-RU" sz="1600" b="1" i="1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Руководитель проекта: </a:t>
            </a:r>
            <a:r>
              <a:rPr lang="ru-RU" sz="1600" b="1" i="1" dirty="0" err="1" smtClean="0">
                <a:solidFill>
                  <a:srgbClr val="C00000"/>
                </a:solidFill>
                <a:latin typeface="Century Gothic" pitchFamily="34" charset="0"/>
              </a:rPr>
              <a:t>П</a:t>
            </a:r>
            <a:r>
              <a:rPr lang="ru-RU" sz="1600" b="1" i="1" dirty="0" err="1" smtClean="0">
                <a:solidFill>
                  <a:srgbClr val="C00000"/>
                </a:solidFill>
                <a:latin typeface="Century Gothic" pitchFamily="34" charset="0"/>
              </a:rPr>
              <a:t>иянзина</a:t>
            </a:r>
            <a:r>
              <a:rPr lang="ru-RU" sz="1600" b="1" i="1" dirty="0" smtClean="0">
                <a:solidFill>
                  <a:srgbClr val="C00000"/>
                </a:solidFill>
                <a:latin typeface="Century Gothic" pitchFamily="34" charset="0"/>
              </a:rPr>
              <a:t> О.В.</a:t>
            </a:r>
            <a:endParaRPr lang="ru-RU" sz="1600" b="1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Например, существительное ученик имеет три значения:</a:t>
            </a: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24274"/>
          </a:xfrm>
        </p:spPr>
        <p:txBody>
          <a:bodyPr>
            <a:normAutofit lnSpcReduction="10000"/>
          </a:bodyPr>
          <a:lstStyle/>
          <a:p>
            <a:pPr marL="596646" indent="-514350"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учащийся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начального или среднего учебного заведения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</a:t>
            </a:r>
          </a:p>
          <a:p>
            <a:pPr marL="596646" indent="-514350"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тот, кто обучается у другого какой-либо профессии (ученик токаря),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marL="596646" indent="-514350"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последователь, соратник чьего-либо учения, взглядов.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C:\Documents and Settings\Администратор\Мои документы\Мои рисунки\45.jpg"/>
          <p:cNvPicPr/>
          <p:nvPr/>
        </p:nvPicPr>
        <p:blipFill>
          <a:blip r:embed="rId2"/>
          <a:srcRect l="2693" t="12697" r="87229" b="84203"/>
          <a:stretch>
            <a:fillRect/>
          </a:stretch>
        </p:blipFill>
        <p:spPr bwMode="auto">
          <a:xfrm>
            <a:off x="6286512" y="4857760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В чём отличие синонимов</a:t>
            </a:r>
            <a:endParaRPr lang="ru-RU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Синонимы языка отличаются друг от друга употребительностью. Более употребительное слово обладает более общим значением. Вокруг него объединяются его синонимы, имеющие более частное значение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400" i="1" dirty="0" smtClean="0">
                <a:solidFill>
                  <a:srgbClr val="C00000"/>
                </a:solidFill>
                <a:latin typeface="Comic Sans MS" pitchFamily="66" charset="0"/>
              </a:rPr>
              <a:t>Глаза, очи, зеницы, гляделки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– существительные, обозначающие орган зрения, но только слово </a:t>
            </a:r>
            <a:r>
              <a:rPr lang="ru-RU" sz="2400" i="1" dirty="0" smtClean="0">
                <a:solidFill>
                  <a:srgbClr val="C00000"/>
                </a:solidFill>
                <a:latin typeface="Comic Sans MS" pitchFamily="66" charset="0"/>
              </a:rPr>
              <a:t>глаза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сейчас общеупотребительно; </a:t>
            </a:r>
            <a:r>
              <a:rPr lang="ru-RU" sz="2400" i="1" dirty="0" smtClean="0">
                <a:solidFill>
                  <a:srgbClr val="C00000"/>
                </a:solidFill>
                <a:latin typeface="Comic Sans MS" pitchFamily="66" charset="0"/>
              </a:rPr>
              <a:t>очи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– слово поэтическое, </a:t>
            </a:r>
            <a:r>
              <a:rPr lang="ru-RU" sz="2400" i="1" dirty="0" smtClean="0">
                <a:solidFill>
                  <a:srgbClr val="C00000"/>
                </a:solidFill>
                <a:latin typeface="Comic Sans MS" pitchFamily="66" charset="0"/>
              </a:rPr>
              <a:t>зеницы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– старое, а </a:t>
            </a:r>
            <a:r>
              <a:rPr lang="ru-RU" sz="2400" i="1" dirty="0" smtClean="0">
                <a:solidFill>
                  <a:srgbClr val="C00000"/>
                </a:solidFill>
                <a:latin typeface="Comic Sans MS" pitchFamily="66" charset="0"/>
              </a:rPr>
              <a:t>гляделки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</a:rPr>
              <a:t>–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просторечное.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Выводы:</a:t>
            </a:r>
            <a:endParaRPr lang="ru-RU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Внимательное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чтение и изучение произведений мастеров слова – одно из необходимых условий повышения своей собственной культуры.</a:t>
            </a: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Синонимические богатства русского языка огромны. Только тот, кто любит родную речь, кто знает её хорошо, только тот ощутит радость свободного владения ею.</a:t>
            </a: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надо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выбирать такое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слово, которое точнее характеризует явление или действие, предмет или лицо, подчёркивая в нём нужную тебе сторону.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Использованная литература</a:t>
            </a: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242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«Рассказы о синонимах».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В.И.Кодухов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Москва, «Просвещение», 1984</a:t>
            </a:r>
          </a:p>
          <a:p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Вартаньян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Э.А. Путешествие в слово: Кн. для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внеклас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чтения (8-10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кл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.). – 3-е изд.,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испр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– М.: Просвещение, 1987.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Современная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энциклопедия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http://www.gramma.ru/RUS/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http://gramota.ru</a:t>
            </a: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Comic Sans MS" pitchFamily="66" charset="0"/>
              </a:rPr>
              <a:t>Цель проекта</a:t>
            </a:r>
            <a:endParaRPr lang="ru-RU" sz="5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Показать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что выбор нужного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синонима 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правильное его употребление – необходимое условие яркой, выразительной и точной речи.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C:\Documents and Settings\Администратор\Мои документы\Мои рисунки\45.jpg"/>
          <p:cNvPicPr/>
          <p:nvPr/>
        </p:nvPicPr>
        <p:blipFill>
          <a:blip r:embed="rId2"/>
          <a:srcRect l="37412" t="94622" r="56211" b="2089"/>
          <a:stretch>
            <a:fillRect/>
          </a:stretch>
        </p:blipFill>
        <p:spPr bwMode="auto">
          <a:xfrm>
            <a:off x="6215074" y="4572008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59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Задачи 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проекта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4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выяснить, что такое синонимы и почему они возникают;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чем отличаются синонимы друг от друга;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исследовать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роль  синонимов в языке художественных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произведений.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Проблемный вопрос</a:t>
            </a:r>
            <a:b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???</a:t>
            </a:r>
            <a:b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21431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Выбор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нужного синонима и правильное его употребление – необходимое условие яркой, выразительной и точной речи?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C:\Documents and Settings\Администратор\Мои документы\Мои рисунки\45.jpg"/>
          <p:cNvPicPr/>
          <p:nvPr/>
        </p:nvPicPr>
        <p:blipFill>
          <a:blip r:embed="rId2"/>
          <a:srcRect l="83570" t="36050" r="4313" b="61002"/>
          <a:stretch>
            <a:fillRect/>
          </a:stretch>
        </p:blipFill>
        <p:spPr bwMode="auto">
          <a:xfrm>
            <a:off x="2786050" y="4500570"/>
            <a:ext cx="371477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Гипотеза</a:t>
            </a:r>
            <a:endParaRPr lang="ru-RU" sz="4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35729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Чтобы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хорошо говорить, не надо хорошо знать язык, на котором говоришь. Лучше говорит и пишет тот, кто много  не читает, кто внимательно не слушает людей, владеющих культурой речи.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C:\Documents and Settings\Администратор\Мои документы\Мои рисунки\45.jpg"/>
          <p:cNvPicPr/>
          <p:nvPr/>
        </p:nvPicPr>
        <p:blipFill>
          <a:blip r:embed="rId2"/>
          <a:srcRect l="35847" t="36031" r="54889" b="60831"/>
          <a:stretch>
            <a:fillRect/>
          </a:stretch>
        </p:blipFill>
        <p:spPr bwMode="auto">
          <a:xfrm>
            <a:off x="5429256" y="4929198"/>
            <a:ext cx="207170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  <a:t>Что </a:t>
            </a:r>
            <a: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  <a:t>такое синонимы, почему они </a:t>
            </a:r>
            <a: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  <a:t>возникают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sz="1800" dirty="0" smtClean="0"/>
          </a:p>
          <a:p>
            <a:pPr lvl="0"/>
            <a:r>
              <a:rPr lang="ru-RU" sz="1800" b="1" u="sng" dirty="0" smtClean="0">
                <a:solidFill>
                  <a:srgbClr val="7030A0"/>
                </a:solidFill>
                <a:latin typeface="Comic Sans MS" pitchFamily="66" charset="0"/>
              </a:rPr>
              <a:t>Синонимы </a:t>
            </a:r>
            <a:r>
              <a:rPr lang="ru-RU" sz="1800" dirty="0" smtClean="0">
                <a:latin typeface="Comic Sans MS" pitchFamily="66" charset="0"/>
              </a:rPr>
              <a:t>— </a:t>
            </a: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(от греческого </a:t>
            </a:r>
            <a:r>
              <a:rPr lang="ru-RU" sz="1800" dirty="0" err="1" smtClean="0">
                <a:solidFill>
                  <a:srgbClr val="FF0000"/>
                </a:solidFill>
                <a:latin typeface="Comic Sans MS" pitchFamily="66" charset="0"/>
              </a:rPr>
              <a:t>syoymos</a:t>
            </a: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 - одноименный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), слова, различные по звучанию, но тождественные или близкие по смыслу, а также…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(Современная энциклопедия)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1800" b="1" dirty="0" err="1" smtClean="0">
                <a:solidFill>
                  <a:srgbClr val="7030A0"/>
                </a:solidFill>
                <a:latin typeface="Comic Sans MS" pitchFamily="66" charset="0"/>
              </a:rPr>
              <a:t>Сино́нимы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</a:rPr>
              <a:t> 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лингвистике — слова одной части речи, различные по звучанию и написанию, но имеющие одинаковое или очень близкое </a:t>
            </a:r>
            <a:r>
              <a:rPr lang="ru-RU" sz="1800" b="1" u="sng" dirty="0" smtClean="0">
                <a:solidFill>
                  <a:srgbClr val="7030A0"/>
                </a:solidFill>
                <a:latin typeface="Comic Sans MS" pitchFamily="66" charset="0"/>
              </a:rPr>
              <a:t>лексическое</a:t>
            </a:r>
            <a:r>
              <a:rPr lang="ru-RU" sz="1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значение, например: </a:t>
            </a:r>
            <a:r>
              <a:rPr lang="ru-RU" sz="1800" i="1" dirty="0" smtClean="0">
                <a:solidFill>
                  <a:srgbClr val="FF0000"/>
                </a:solidFill>
                <a:latin typeface="Comic Sans MS" pitchFamily="66" charset="0"/>
              </a:rPr>
              <a:t>кавалерия — конница</a:t>
            </a: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ru-RU" sz="1800" i="1" dirty="0" smtClean="0">
                <a:solidFill>
                  <a:srgbClr val="FF0000"/>
                </a:solidFill>
                <a:latin typeface="Comic Sans MS" pitchFamily="66" charset="0"/>
              </a:rPr>
              <a:t>смелый — храбрый</a:t>
            </a: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Синонимы служат для повышения выразительности речи, их использование позволяет избегать однообразия речи. Следует различать синонимы и </a:t>
            </a:r>
            <a:r>
              <a:rPr lang="ru-RU" sz="1800" b="1" u="sng" dirty="0" smtClean="0">
                <a:solidFill>
                  <a:srgbClr val="7030A0"/>
                </a:solidFill>
                <a:latin typeface="Comic Sans MS" pitchFamily="66" charset="0"/>
              </a:rPr>
              <a:t>номинальные </a:t>
            </a:r>
            <a:r>
              <a:rPr lang="ru-RU" sz="1800" b="1" u="sng" dirty="0" smtClean="0">
                <a:solidFill>
                  <a:srgbClr val="7030A0"/>
                </a:solidFill>
                <a:latin typeface="Comic Sans MS" pitchFamily="66" charset="0"/>
              </a:rPr>
              <a:t>определения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—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последние представляют полную тождественность.</a:t>
            </a:r>
          </a:p>
          <a:p>
            <a:endParaRPr lang="ru-RU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Почему у слов 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глаза 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и 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лоб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есть синонимы, а у слов 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уши 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и 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нос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их нет? Слово </a:t>
            </a:r>
            <a:r>
              <a:rPr lang="ru-RU" sz="2000" b="1" i="1" dirty="0" smtClean="0">
                <a:solidFill>
                  <a:srgbClr val="C00000"/>
                </a:solidFill>
                <a:latin typeface="Comic Sans MS" pitchFamily="66" charset="0"/>
              </a:rPr>
              <a:t>дом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является синонимом трёх разных слов:</a:t>
            </a:r>
            <a:b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8126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Жилище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– дом,  жильё,  обитель (обиталище),  логовище (логово) и даже крыша (кров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);</a:t>
            </a: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Здание – дом, строение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;    </a:t>
            </a:r>
          </a:p>
          <a:p>
            <a:pPr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Семья – дом, семейство.</a:t>
            </a:r>
          </a:p>
          <a:p>
            <a:pPr>
              <a:buNone/>
            </a:pPr>
            <a:endParaRPr lang="ru-RU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8" name="Picture 4" descr="C:\Documents and Settings\Администратор\Мои документы\Мои рисунки\РАЗНОЕ\368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928802"/>
            <a:ext cx="1571628" cy="1285884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Мои документы\Мои рисунки\РАЗНОЕ\10075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000372"/>
            <a:ext cx="1206503" cy="1857388"/>
          </a:xfrm>
          <a:prstGeom prst="rect">
            <a:avLst/>
          </a:prstGeom>
          <a:noFill/>
        </p:spPr>
      </p:pic>
      <p:pic>
        <p:nvPicPr>
          <p:cNvPr id="1030" name="Picture 6" descr="C:\Documents and Settings\Администратор\Мои документы\Мои рисунки\РАЗНОЕ\to_2515_0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5000636"/>
            <a:ext cx="135732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Что называют синонимическим рядом?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271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Синонимическим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рядом называется группа синонимов, состоящая из двух и более слов. Синонимический ряд может состоять и из однокоренных слов: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забыт – позабыть, обогнать – перегнать, отчизна – отечество, изгнать – выгнать, тишь – тишина и т. д.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24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</a:rPr>
              <a:t>Чтобы понять, почему и зачем употребляются синонимы, надо чётко уяснить, для чего людям нужны слова.</a:t>
            </a:r>
            <a:endParaRPr lang="ru-RU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Слово является названием какого-либо предмета, лица, явления, качества, действия. Слова указывают на один из их признаков. Через этот признак слово представляет весь предмет целиком. </a:t>
            </a:r>
            <a:r>
              <a:rPr lang="ru-RU" sz="2400" b="1" i="1" dirty="0" smtClean="0">
                <a:solidFill>
                  <a:srgbClr val="C00000"/>
                </a:solidFill>
                <a:latin typeface="Comic Sans MS" pitchFamily="66" charset="0"/>
              </a:rPr>
              <a:t>Учитель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–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тот, кто учит; </a:t>
            </a:r>
            <a:r>
              <a:rPr lang="ru-RU" sz="2400" b="1" i="1" dirty="0" smtClean="0">
                <a:solidFill>
                  <a:srgbClr val="C00000"/>
                </a:solidFill>
                <a:latin typeface="Comic Sans MS" pitchFamily="66" charset="0"/>
              </a:rPr>
              <a:t>ученик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– тот, кто учится, кого учат. Эти слова называют лица, указывая на их отличительную деятельность.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581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В мире синонимов</vt:lpstr>
      <vt:lpstr>Цель проекта</vt:lpstr>
      <vt:lpstr>Задачи проекта </vt:lpstr>
      <vt:lpstr> Проблемный вопрос ??? </vt:lpstr>
      <vt:lpstr>Гипотеза</vt:lpstr>
      <vt:lpstr>  Что такое синонимы, почему они возникают </vt:lpstr>
      <vt:lpstr>Почему у слов глаза и лоб есть синонимы, а у слов уши и нос их нет? Слово дом является синонимом трёх разных слов: </vt:lpstr>
      <vt:lpstr>Что называют синонимическим рядом?</vt:lpstr>
      <vt:lpstr>Чтобы понять, почему и зачем употребляются синонимы, надо чётко уяснить, для чего людям нужны слова.</vt:lpstr>
      <vt:lpstr>Например, существительное ученик имеет три значения:</vt:lpstr>
      <vt:lpstr>В чём отличие синонимов</vt:lpstr>
      <vt:lpstr>Выводы:</vt:lpstr>
      <vt:lpstr>Использованная литература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2009-01-26T10:15:02Z</dcterms:created>
  <dcterms:modified xsi:type="dcterms:W3CDTF">2009-01-26T12:54:47Z</dcterms:modified>
</cp:coreProperties>
</file>