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8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643B9B8-5245-4670-AA28-E98BC8C0502C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3259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4CE4DE7-257E-440E-AB03-FB4FA2999D4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5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884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7640"/>
          </a:xfrm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884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3977279"/>
          </a:xfrm>
        </p:spPr>
        <p:txBody>
          <a:bodyPr/>
          <a:lstStyle/>
          <a:p>
            <a:endParaRPr lang="ru-RU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884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3977279"/>
          </a:xfrm>
        </p:spPr>
        <p:txBody>
          <a:bodyPr/>
          <a:lstStyle/>
          <a:p>
            <a:endParaRPr lang="ru-RU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884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3977279"/>
          </a:xfrm>
        </p:spPr>
        <p:txBody>
          <a:bodyPr/>
          <a:lstStyle/>
          <a:p>
            <a:endParaRPr lang="ru-RU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884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3977279"/>
          </a:xfrm>
        </p:spPr>
        <p:txBody>
          <a:bodyPr/>
          <a:lstStyle/>
          <a:p>
            <a:endParaRPr lang="ru-RU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884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3977279"/>
          </a:xfrm>
        </p:spPr>
        <p:txBody>
          <a:bodyPr/>
          <a:lstStyle/>
          <a:p>
            <a:endParaRPr lang="ru-RU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884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3977279"/>
          </a:xfrm>
        </p:spPr>
        <p:txBody>
          <a:bodyPr/>
          <a:lstStyle/>
          <a:p>
            <a:endParaRPr lang="ru-RU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884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3977279"/>
          </a:xfrm>
        </p:spPr>
        <p:txBody>
          <a:bodyPr/>
          <a:lstStyle/>
          <a:p>
            <a:endParaRPr lang="ru-RU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884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3977279"/>
          </a:xfrm>
        </p:spPr>
        <p:txBody>
          <a:bodyPr/>
          <a:lstStyle/>
          <a:p>
            <a:endParaRPr lang="ru-RU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884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3977279"/>
          </a:xfrm>
        </p:spPr>
        <p:txBody>
          <a:bodyPr/>
          <a:lstStyle/>
          <a:p>
            <a:endParaRPr lang="ru-RU">
              <a:solidFill>
                <a:srgbClr val="000000"/>
              </a:solidFill>
              <a:latin typeface="Thorndale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D147FB-0309-488B-B24C-4FEFB73322A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3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D99F4E-10A9-4E75-8C26-5AED81DB7D6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7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553689-3B09-4886-8478-B4730271FF1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4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5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733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2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34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132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1C5922-6F4C-495D-9EB9-4B0589FFB30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53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249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7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627063"/>
            <a:ext cx="2151063" cy="6464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3962" cy="6464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1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7D32B1-0767-4202-BBB0-1F25625BF62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9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F29F75-2B0F-4D3F-AE08-EA63920ABE3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3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859016-922F-401E-882F-BFEC3CEBB26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4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B6A633-AECB-4DC4-9955-B61DDE08553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2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B2E641-B7F7-49CF-8E3C-97181D402E9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9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16E3DE-94EC-4A19-9A5C-8A9054608B7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4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F08403-FDE6-4637-B12E-03544EC234A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6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19C691E-EE5A-453C-84F8-142E5D4D8D9B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-360" y="-36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79" y="627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796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ru-RU" sz="3200" b="0" i="0" u="none" strike="noStrike">
          <a:ln>
            <a:noFill/>
          </a:ln>
          <a:solidFill>
            <a:srgbClr val="000000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20000" y="627840"/>
            <a:ext cx="8607960" cy="117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i="1" u="sng">
                <a:solidFill>
                  <a:srgbClr val="800080"/>
                </a:solidFill>
              </a:rPr>
              <a:t>Народы Северного Кавказа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40879" y="2146680"/>
            <a:ext cx="8607960" cy="489960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0" algn="ctr"/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2160000"/>
            <a:ext cx="88200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672120"/>
            <a:ext cx="8607960" cy="117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i="1">
                <a:solidFill>
                  <a:srgbClr val="800000"/>
                </a:solidFill>
              </a:rPr>
              <a:t>Вывод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20000" y="1800000"/>
            <a:ext cx="8607960" cy="489960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i="1">
                <a:solidFill>
                  <a:srgbClr val="800000"/>
                </a:solidFill>
              </a:rPr>
              <a:t>Северный Кавказ — это неотъемлемая часть России, народы которого имеют свою богатую историю, традиции, верования, языки и гордятся своим народным достоянием.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672120"/>
            <a:ext cx="8607960" cy="117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i="1">
                <a:solidFill>
                  <a:srgbClr val="800000"/>
                </a:solidFill>
              </a:rPr>
              <a:t>Цель презентации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52040" y="1800000"/>
            <a:ext cx="8607960" cy="489960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i="1">
                <a:solidFill>
                  <a:srgbClr val="800000"/>
                </a:solidFill>
              </a:rPr>
              <a:t>Узнать больше о народах Северного Кавказа, проживающих на территории Российской Федерации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639360"/>
            <a:ext cx="8607960" cy="123803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40879" y="2146680"/>
            <a:ext cx="8607960" cy="489960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0"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0000" y="635040"/>
            <a:ext cx="6300000" cy="314495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1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MS Gothic" pitchFamily="2"/>
                <a:cs typeface="Tahoma" pitchFamily="2"/>
              </a:rPr>
              <a:t>Хотя, я судьбой на заре моих дней,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1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MS Gothic" pitchFamily="2"/>
                <a:cs typeface="Tahoma" pitchFamily="2"/>
              </a:rPr>
              <a:t>О, южные горы, отторгнут от вас,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1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MS Gothic" pitchFamily="2"/>
                <a:cs typeface="Tahoma" pitchFamily="2"/>
              </a:rPr>
              <a:t>Чтоб вечно их помнить, там надо быть раз: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1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MS Gothic" pitchFamily="2"/>
                <a:cs typeface="Tahoma" pitchFamily="2"/>
              </a:rPr>
              <a:t>Как сладкую песню отчизны моей,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1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MS Gothic" pitchFamily="2"/>
                <a:cs typeface="Tahoma" pitchFamily="2"/>
              </a:rPr>
              <a:t>Люблю я Кавказ.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200" b="1" i="1" u="none" strike="noStrike" kern="1200">
              <a:ln>
                <a:noFill/>
              </a:ln>
              <a:solidFill>
                <a:srgbClr val="800000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1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MS Gothic" pitchFamily="2"/>
                <a:cs typeface="Tahoma" pitchFamily="2"/>
              </a:rPr>
              <a:t>                                           М.Ю. Лермонтов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17240" y="3468239"/>
            <a:ext cx="5522760" cy="371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2040" y="87840"/>
            <a:ext cx="8607960" cy="63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i="1">
                <a:solidFill>
                  <a:srgbClr val="800000"/>
                </a:solidFill>
              </a:rPr>
              <a:t>Адыги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40879" y="2146680"/>
            <a:ext cx="8607960" cy="489960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0"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720000"/>
            <a:ext cx="9900000" cy="14799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u="none" strike="noStrike" kern="1200">
                <a:ln>
                  <a:noFill/>
                </a:ln>
                <a:solidFill>
                  <a:srgbClr val="663300"/>
                </a:solidFill>
                <a:latin typeface="Arial" pitchFamily="18"/>
                <a:ea typeface="MS Gothic" pitchFamily="2"/>
                <a:cs typeface="Tahoma" pitchFamily="2"/>
              </a:rPr>
              <a:t>АДЫГИ -  этническая общность, включающая адыгейцев, кабардинцев, черкесов. Численность в России 559,7 тыс. чел.: адыгейцы - 122,9 тыс. чел., кабардинцы - 386,1 тыс. чел., черкесы - 50,8 тыс.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0" y="2340000"/>
            <a:ext cx="4320000" cy="4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940000" y="7020000"/>
            <a:ext cx="3600000" cy="347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1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Народный костюм адыгов</a:t>
            </a:r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2680" y="2359800"/>
            <a:ext cx="4657320" cy="44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60000" y="7020000"/>
            <a:ext cx="4680000" cy="347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1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Адыгейский сыр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2040" y="-272160"/>
            <a:ext cx="8607960" cy="117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i="1">
                <a:solidFill>
                  <a:srgbClr val="800000"/>
                </a:solidFill>
              </a:rPr>
              <a:t>Ингуши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40879" y="2146680"/>
            <a:ext cx="8607960" cy="489960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0"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763560"/>
            <a:ext cx="9987840" cy="10364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1" u="none" strike="noStrike" kern="1200">
                <a:ln>
                  <a:noFill/>
                </a:ln>
                <a:solidFill>
                  <a:srgbClr val="663300"/>
                </a:solidFill>
                <a:latin typeface="Arial" pitchFamily="18"/>
                <a:ea typeface="MS Gothic" pitchFamily="2"/>
                <a:cs typeface="Tahoma" pitchFamily="2"/>
              </a:rPr>
              <a:t>Ингуши́ — вайнахский народ на Северном Кавказе. Говорят на ингушском языке нахской группы северокавказской семьи, письменность на основе кириллицы.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02799" y="2160000"/>
            <a:ext cx="4057200" cy="48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00000" y="7032960"/>
            <a:ext cx="3960000" cy="347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1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Народный костюм ингушей</a:t>
            </a:r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" y="2160000"/>
            <a:ext cx="4140000" cy="48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20000" y="7032960"/>
            <a:ext cx="4140000" cy="347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1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Лезгинка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2040" y="-272160"/>
            <a:ext cx="8607960" cy="117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i="1">
                <a:solidFill>
                  <a:srgbClr val="800000"/>
                </a:solidFill>
              </a:rPr>
              <a:t>Аварцы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360000" y="7006679"/>
            <a:ext cx="9360000" cy="55332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1800" i="1"/>
              <a:t>     Национальный инструмент - чагана                                             Народный костюм                                                                   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0000" y="2160000"/>
            <a:ext cx="4140000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900000"/>
            <a:ext cx="10020960" cy="4057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1" u="none" strike="noStrike" kern="1200">
                <a:ln>
                  <a:noFill/>
                </a:ln>
                <a:solidFill>
                  <a:srgbClr val="663300"/>
                </a:solidFill>
                <a:latin typeface="Arial" pitchFamily="18"/>
                <a:ea typeface="MS Gothic" pitchFamily="2"/>
                <a:cs typeface="Tahoma" pitchFamily="2"/>
              </a:rPr>
              <a:t>Ава́рцы — самый многочисленный народ современного Дагестана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" y="2160000"/>
            <a:ext cx="4140000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9160" y="360000"/>
            <a:ext cx="5190840" cy="2580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40000" y="3024360"/>
            <a:ext cx="5220000" cy="8539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i="1"/>
            </a:pPr>
            <a:r>
              <a:rPr lang="ru-RU" sz="1800" b="0" i="1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Герб аварских ханов (по грузинскому историку и путешественнику Вахушти Багратиони, XVIII век)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11200" y="3780000"/>
            <a:ext cx="47088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40000" y="6660000"/>
            <a:ext cx="4860000" cy="5994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i="1"/>
            </a:pPr>
            <a:r>
              <a:rPr lang="ru-RU" sz="1800" b="0" i="1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Свастика и кресты мальтийского типа из Аварии. Резьба по камню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-2160000" y="4320"/>
            <a:ext cx="8607960" cy="61920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i="1">
                <a:solidFill>
                  <a:srgbClr val="800000"/>
                </a:solidFill>
              </a:rPr>
              <a:t>Осетины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932040" y="900000"/>
            <a:ext cx="8607960" cy="489960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0"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6600" y="540000"/>
            <a:ext cx="4523400" cy="8455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1" u="none" strike="noStrike" kern="1200">
                <a:ln>
                  <a:noFill/>
                </a:ln>
                <a:solidFill>
                  <a:srgbClr val="663300"/>
                </a:solidFill>
                <a:latin typeface="Arial" pitchFamily="18"/>
                <a:ea typeface="MS Gothic" pitchFamily="2"/>
                <a:cs typeface="Tahoma" pitchFamily="2"/>
              </a:rPr>
              <a:t>Осети́ны  — народ, живущий на Кавказе, потомки алан, основное население Осетии. Осетинский язык принадлежит к иранской группе индоевропейской семьи языков; осетины в основном двуязычны.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1" u="none" strike="noStrike" kern="1200">
                <a:ln>
                  <a:noFill/>
                </a:ln>
                <a:solidFill>
                  <a:srgbClr val="663300"/>
                </a:solidFill>
                <a:latin typeface="Arial" pitchFamily="18"/>
                <a:ea typeface="MS Gothic" pitchFamily="2"/>
                <a:cs typeface="Tahoma" pitchFamily="2"/>
              </a:rPr>
              <a:t>Большинство верующих осетин считаются православными, принявшими христианство из Византии в период с IV-IX вв.Часть осетин исповедуют ислам суннитского толка, воспринятый в XVII—XVIII веках от кабардинцев. Но значительная часть осетин фактически являются приверженцами традиционных осетинских верований, которые имеют дохристианские корни.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1" u="none" strike="noStrike" kern="1200">
                <a:ln>
                  <a:noFill/>
                </a:ln>
                <a:solidFill>
                  <a:srgbClr val="663300"/>
                </a:solidFill>
                <a:latin typeface="Arial" pitchFamily="18"/>
                <a:ea typeface="MS Gothic" pitchFamily="2"/>
                <a:cs typeface="Tahoma" pitchFamily="2"/>
              </a:rPr>
              <a:t>Основными блюдами осетинской кухни являются осетинские пироги. Из напитков можно выделить пиво. Как и на всем Кавказе осетины любят шашлык.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0" y="540000"/>
            <a:ext cx="4320000" cy="66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-2160000" y="0"/>
            <a:ext cx="8607960" cy="72000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i="1">
                <a:solidFill>
                  <a:srgbClr val="800000"/>
                </a:solidFill>
              </a:rPr>
              <a:t>Чеченцы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6300000" y="7020000"/>
            <a:ext cx="2700000" cy="25956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1800" i="1"/>
              <a:t>Народный костюм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560" y="720000"/>
            <a:ext cx="4915440" cy="79153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1" u="none" strike="noStrike" kern="1200">
                <a:ln>
                  <a:noFill/>
                </a:ln>
                <a:solidFill>
                  <a:srgbClr val="663300"/>
                </a:solidFill>
                <a:latin typeface="Arial" pitchFamily="18"/>
                <a:ea typeface="MS Gothic" pitchFamily="2"/>
                <a:cs typeface="Tahoma" pitchFamily="2"/>
              </a:rPr>
              <a:t>Чече́нцы — северокавказский народ, проживающий на Северном Кавказе, основное население Чечни.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1" u="none" strike="noStrike" kern="1200">
                <a:ln>
                  <a:noFill/>
                </a:ln>
                <a:solidFill>
                  <a:srgbClr val="663300"/>
                </a:solidFill>
                <a:latin typeface="Arial" pitchFamily="18"/>
                <a:ea typeface="MS Gothic" pitchFamily="2"/>
                <a:cs typeface="Tahoma" pitchFamily="2"/>
              </a:rPr>
              <a:t>Чеченский язык относится к нахской ветви нахско-дагестанских языков, включаемой в гипотетическую синокавказскую макросемью.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1" u="none" strike="noStrike" kern="1200">
                <a:ln>
                  <a:noFill/>
                </a:ln>
                <a:solidFill>
                  <a:srgbClr val="663300"/>
                </a:solidFill>
                <a:latin typeface="Arial" pitchFamily="18"/>
                <a:ea typeface="MS Gothic" pitchFamily="2"/>
                <a:cs typeface="Tahoma" pitchFamily="2"/>
              </a:rPr>
              <a:t>Большинство чеченцев принадлежат к шафиитскому мазхабу суннизма. Суфийский ислам среди чеченцев представлен двумя тарикатами.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1" u="none" strike="noStrike" kern="1200">
              <a:ln>
                <a:noFill/>
              </a:ln>
              <a:solidFill>
                <a:srgbClr val="663300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1" u="none" strike="noStrike" kern="1200">
                <a:ln>
                  <a:noFill/>
                </a:ln>
                <a:solidFill>
                  <a:srgbClr val="663300"/>
                </a:solidFill>
                <a:latin typeface="Arial" pitchFamily="18"/>
                <a:ea typeface="MS Gothic" pitchFamily="2"/>
                <a:cs typeface="Tahoma" pitchFamily="2"/>
              </a:rPr>
              <a:t>Кроме религии для чеченцев огромное значение имеет этический кодекс чести «Къонахалла». По убеждению самих чеченцев, «Къонахалла» — это универсальный кодекс поведения для любого мужчины, независимо от того мусульманин он или нет. Практически в нём отражены все нравственные нормы, которыми обладает верующий человек и достойные сын своего народа.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1" u="none" strike="noStrike" kern="1200">
              <a:ln>
                <a:noFill/>
              </a:ln>
              <a:solidFill>
                <a:srgbClr val="663300"/>
              </a:solidFill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00840" y="900000"/>
            <a:ext cx="4619160" cy="60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nburs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401</Words>
  <Application>Microsoft Office PowerPoint</Application>
  <PresentationFormat>Экран (4:3)</PresentationFormat>
  <Paragraphs>41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Обычный</vt:lpstr>
      <vt:lpstr>Sunburst</vt:lpstr>
      <vt:lpstr>Народы Северного Кавказа</vt:lpstr>
      <vt:lpstr>Цель презентации</vt:lpstr>
      <vt:lpstr>Презентация PowerPoint</vt:lpstr>
      <vt:lpstr>Адыги</vt:lpstr>
      <vt:lpstr>Ингуши</vt:lpstr>
      <vt:lpstr>Аварцы</vt:lpstr>
      <vt:lpstr>Презентация PowerPoint</vt:lpstr>
      <vt:lpstr>Осетины</vt:lpstr>
      <vt:lpstr>Чеченцы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Народы Северного Кавказа</dc:title>
  <dc:creator>Пользователь</dc:creator>
  <cp:lastModifiedBy>Пользователь</cp:lastModifiedBy>
  <cp:revision>5</cp:revision>
  <dcterms:created xsi:type="dcterms:W3CDTF">2012-11-28T19:25:13Z</dcterms:created>
  <dcterms:modified xsi:type="dcterms:W3CDTF">2014-02-15T16:47:54Z</dcterms:modified>
</cp:coreProperties>
</file>