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8"/>
  </p:notesMasterIdLst>
  <p:handoutMasterIdLst>
    <p:handoutMasterId r:id="rId59"/>
  </p:handoutMasterIdLst>
  <p:sldIdLst>
    <p:sldId id="256" r:id="rId2"/>
    <p:sldId id="318" r:id="rId3"/>
    <p:sldId id="272" r:id="rId4"/>
    <p:sldId id="275" r:id="rId5"/>
    <p:sldId id="274" r:id="rId6"/>
    <p:sldId id="269" r:id="rId7"/>
    <p:sldId id="258" r:id="rId8"/>
    <p:sldId id="261" r:id="rId9"/>
    <p:sldId id="262" r:id="rId10"/>
    <p:sldId id="266" r:id="rId11"/>
    <p:sldId id="263" r:id="rId12"/>
    <p:sldId id="277" r:id="rId13"/>
    <p:sldId id="278" r:id="rId14"/>
    <p:sldId id="279" r:id="rId15"/>
    <p:sldId id="280" r:id="rId16"/>
    <p:sldId id="281" r:id="rId17"/>
    <p:sldId id="264" r:id="rId18"/>
    <p:sldId id="265" r:id="rId19"/>
    <p:sldId id="270" r:id="rId20"/>
    <p:sldId id="283" r:id="rId21"/>
    <p:sldId id="285" r:id="rId22"/>
    <p:sldId id="287" r:id="rId23"/>
    <p:sldId id="284" r:id="rId24"/>
    <p:sldId id="286" r:id="rId25"/>
    <p:sldId id="288" r:id="rId26"/>
    <p:sldId id="289" r:id="rId27"/>
    <p:sldId id="290" r:id="rId28"/>
    <p:sldId id="292" r:id="rId29"/>
    <p:sldId id="291" r:id="rId30"/>
    <p:sldId id="293" r:id="rId31"/>
    <p:sldId id="294" r:id="rId32"/>
    <p:sldId id="296" r:id="rId33"/>
    <p:sldId id="297" r:id="rId34"/>
    <p:sldId id="305" r:id="rId35"/>
    <p:sldId id="299" r:id="rId36"/>
    <p:sldId id="304" r:id="rId37"/>
    <p:sldId id="300" r:id="rId38"/>
    <p:sldId id="301" r:id="rId39"/>
    <p:sldId id="303" r:id="rId40"/>
    <p:sldId id="295" r:id="rId41"/>
    <p:sldId id="276" r:id="rId42"/>
    <p:sldId id="260" r:id="rId43"/>
    <p:sldId id="316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257" r:id="rId55"/>
    <p:sldId id="259" r:id="rId56"/>
    <p:sldId id="317" r:id="rId5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54" autoAdjust="0"/>
  </p:normalViewPr>
  <p:slideViewPr>
    <p:cSldViewPr>
      <p:cViewPr varScale="1">
        <p:scale>
          <a:sx n="87" d="100"/>
          <a:sy n="87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0703E2-3AF2-4E7C-BF84-E99EF0AAD4DF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4C2C61-716D-4AA1-9C1B-DDEC6CF95DA9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/>
            <a:t>Пациенты, прошедшие менее 150 м   и/или  пациенты с кахексией</a:t>
          </a:r>
        </a:p>
      </dgm:t>
    </dgm:pt>
    <dgm:pt modelId="{D1527DFC-5F9E-402F-A5A6-FF9B8A30DE15}" type="parTrans" cxnId="{00E1023E-1D87-4BB6-8284-8471138A8932}">
      <dgm:prSet/>
      <dgm:spPr/>
      <dgm:t>
        <a:bodyPr/>
        <a:lstStyle/>
        <a:p>
          <a:endParaRPr lang="ru-RU" sz="1400"/>
        </a:p>
      </dgm:t>
    </dgm:pt>
    <dgm:pt modelId="{F1A1BEAD-92C5-40EA-9E9A-C99721D07161}" type="sibTrans" cxnId="{00E1023E-1D87-4BB6-8284-8471138A8932}">
      <dgm:prSet custT="1"/>
      <dgm:spPr/>
      <dgm:t>
        <a:bodyPr/>
        <a:lstStyle/>
        <a:p>
          <a:endParaRPr lang="ru-RU" sz="1400"/>
        </a:p>
      </dgm:t>
    </dgm:pt>
    <dgm:pt modelId="{012205FC-89AF-45B4-B68E-22BA936D929C}">
      <dgm:prSet phldrT="[Текст]" custT="1"/>
      <dgm:spPr/>
      <dgm:t>
        <a:bodyPr/>
        <a:lstStyle/>
        <a:p>
          <a:r>
            <a:rPr lang="ru-RU" sz="1400" dirty="0" smtClean="0"/>
            <a:t>Физические нагрузки не показаны</a:t>
          </a:r>
          <a:endParaRPr lang="ru-RU" sz="1400" dirty="0"/>
        </a:p>
      </dgm:t>
    </dgm:pt>
    <dgm:pt modelId="{1EF42CEF-DCEC-4699-8E52-7825F823333A}" type="parTrans" cxnId="{ECF89106-4330-42B2-9C64-5AC6DA9266BE}">
      <dgm:prSet/>
      <dgm:spPr/>
      <dgm:t>
        <a:bodyPr/>
        <a:lstStyle/>
        <a:p>
          <a:endParaRPr lang="ru-RU" sz="1400"/>
        </a:p>
      </dgm:t>
    </dgm:pt>
    <dgm:pt modelId="{FD3EFA73-DC1D-4623-AA1A-86EC50C50C73}" type="sibTrans" cxnId="{ECF89106-4330-42B2-9C64-5AC6DA9266BE}">
      <dgm:prSet custT="1"/>
      <dgm:spPr/>
      <dgm:t>
        <a:bodyPr/>
        <a:lstStyle/>
        <a:p>
          <a:endParaRPr lang="ru-RU" sz="1400"/>
        </a:p>
      </dgm:t>
    </dgm:pt>
    <dgm:pt modelId="{3EBFBA29-8640-4AB3-9F90-76EFF4015864}">
      <dgm:prSet phldrT="[Текст]" custT="1"/>
      <dgm:spPr/>
      <dgm:t>
        <a:bodyPr/>
        <a:lstStyle/>
        <a:p>
          <a:r>
            <a:rPr lang="ru-RU" sz="1200" dirty="0" smtClean="0"/>
            <a:t>упражнения для тренировки мышц вдоха и выдоха. Раздувание шарика или резиновой игрушки в зависимости от самочувствия по нескольку раз в день. При возможности проводится тренировка вдоха и выдоха с помощью специальных спирометров</a:t>
          </a:r>
          <a:endParaRPr lang="ru-RU" sz="1200" dirty="0"/>
        </a:p>
      </dgm:t>
    </dgm:pt>
    <dgm:pt modelId="{4BE23428-3FF9-4F5B-B631-065EAB2E8F02}" type="parTrans" cxnId="{E4C01FB5-552C-4AB9-B025-8DBDD3E5EBDA}">
      <dgm:prSet/>
      <dgm:spPr/>
      <dgm:t>
        <a:bodyPr/>
        <a:lstStyle/>
        <a:p>
          <a:endParaRPr lang="ru-RU" sz="1400"/>
        </a:p>
      </dgm:t>
    </dgm:pt>
    <dgm:pt modelId="{A17F49EF-FFF7-46D3-AC66-0570E797A2B1}" type="sibTrans" cxnId="{E4C01FB5-552C-4AB9-B025-8DBDD3E5EBDA}">
      <dgm:prSet custT="1"/>
      <dgm:spPr/>
      <dgm:t>
        <a:bodyPr/>
        <a:lstStyle/>
        <a:p>
          <a:endParaRPr lang="ru-RU" sz="1400"/>
        </a:p>
      </dgm:t>
    </dgm:pt>
    <dgm:pt modelId="{75E1C4CB-7754-4988-A5B7-64BBABBD128D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/>
            <a:t>расстояние менее 200 м,</a:t>
          </a:r>
          <a:endParaRPr lang="ru-RU" sz="1400" dirty="0"/>
        </a:p>
      </dgm:t>
    </dgm:pt>
    <dgm:pt modelId="{1C26526D-75F4-45F8-B5E2-235AAD3F4A0C}" type="parTrans" cxnId="{5F39E904-3D4A-4EC8-8D82-B3AA1448091C}">
      <dgm:prSet/>
      <dgm:spPr/>
      <dgm:t>
        <a:bodyPr/>
        <a:lstStyle/>
        <a:p>
          <a:endParaRPr lang="ru-RU" sz="1400"/>
        </a:p>
      </dgm:t>
    </dgm:pt>
    <dgm:pt modelId="{54C24DC4-A922-4EDA-9DBB-3141AA72FFB5}" type="sibTrans" cxnId="{5F39E904-3D4A-4EC8-8D82-B3AA1448091C}">
      <dgm:prSet custT="1"/>
      <dgm:spPr/>
      <dgm:t>
        <a:bodyPr/>
        <a:lstStyle/>
        <a:p>
          <a:endParaRPr lang="ru-RU" sz="1400"/>
        </a:p>
      </dgm:t>
    </dgm:pt>
    <dgm:pt modelId="{9A0E99CE-4421-4E65-AA1B-524DFA9D4947}">
      <dgm:prSet phldrT="[Текст]" custT="1"/>
      <dgm:spPr/>
      <dgm:t>
        <a:bodyPr/>
        <a:lstStyle/>
        <a:p>
          <a:r>
            <a:rPr lang="ru-RU" sz="1400" dirty="0" smtClean="0"/>
            <a:t>провести 6–мин тест. </a:t>
          </a:r>
          <a:endParaRPr lang="ru-RU" sz="1400" dirty="0"/>
        </a:p>
      </dgm:t>
    </dgm:pt>
    <dgm:pt modelId="{A26CB0E5-7DDA-4D34-9835-BF490BD0DFA3}" type="sibTrans" cxnId="{633F96AD-7E89-444B-ADCD-E5E54AC655ED}">
      <dgm:prSet custT="1"/>
      <dgm:spPr/>
      <dgm:t>
        <a:bodyPr/>
        <a:lstStyle/>
        <a:p>
          <a:endParaRPr lang="ru-RU" sz="1400"/>
        </a:p>
      </dgm:t>
    </dgm:pt>
    <dgm:pt modelId="{293A9067-7BC2-455B-8BF3-524D7DB75A53}" type="parTrans" cxnId="{633F96AD-7E89-444B-ADCD-E5E54AC655ED}">
      <dgm:prSet/>
      <dgm:spPr/>
      <dgm:t>
        <a:bodyPr/>
        <a:lstStyle/>
        <a:p>
          <a:endParaRPr lang="ru-RU" sz="1400"/>
        </a:p>
      </dgm:t>
    </dgm:pt>
    <dgm:pt modelId="{F2AED86D-849D-4B34-BA92-DEDFC0A62408}">
      <dgm:prSet phldrT="[Текст]" custT="1"/>
      <dgm:spPr/>
      <dgm:t>
        <a:bodyPr/>
        <a:lstStyle/>
        <a:p>
          <a:r>
            <a:rPr lang="ru-RU" sz="1400" dirty="0" smtClean="0"/>
            <a:t>пациентам рекомендуется продолжить дыхательные упражнения. </a:t>
          </a:r>
        </a:p>
        <a:p>
          <a:endParaRPr lang="ru-RU" sz="1400" dirty="0"/>
        </a:p>
      </dgm:t>
    </dgm:pt>
    <dgm:pt modelId="{F5B2A5C7-BD86-4DC4-B08F-8F2EADCD52F0}" type="parTrans" cxnId="{B6CC5FEB-B947-4307-B2B6-3025FA3465AC}">
      <dgm:prSet/>
      <dgm:spPr/>
      <dgm:t>
        <a:bodyPr/>
        <a:lstStyle/>
        <a:p>
          <a:endParaRPr lang="ru-RU" sz="1400"/>
        </a:p>
      </dgm:t>
    </dgm:pt>
    <dgm:pt modelId="{CB764CF7-C319-4332-B8B4-C089ACE46B42}" type="sibTrans" cxnId="{B6CC5FEB-B947-4307-B2B6-3025FA3465AC}">
      <dgm:prSet/>
      <dgm:spPr/>
      <dgm:t>
        <a:bodyPr/>
        <a:lstStyle/>
        <a:p>
          <a:endParaRPr lang="ru-RU" sz="1400"/>
        </a:p>
      </dgm:t>
    </dgm:pt>
    <dgm:pt modelId="{A363C7A9-587A-4A21-A1C8-C7D84E5A0AF2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/>
            <a:t>расстояние более 200 м,</a:t>
          </a:r>
          <a:endParaRPr lang="ru-RU" sz="1400" dirty="0"/>
        </a:p>
      </dgm:t>
    </dgm:pt>
    <dgm:pt modelId="{FFDA1F5D-65B1-41CB-821F-6F17183BAC9B}" type="parTrans" cxnId="{B4D8807B-A4B4-4019-8F4C-4D666BCF2C90}">
      <dgm:prSet/>
      <dgm:spPr/>
      <dgm:t>
        <a:bodyPr/>
        <a:lstStyle/>
        <a:p>
          <a:endParaRPr lang="ru-RU"/>
        </a:p>
      </dgm:t>
    </dgm:pt>
    <dgm:pt modelId="{6B027C23-8D67-4D0E-8D12-FC417FE46477}" type="sibTrans" cxnId="{B4D8807B-A4B4-4019-8F4C-4D666BCF2C90}">
      <dgm:prSet/>
      <dgm:spPr/>
      <dgm:t>
        <a:bodyPr/>
        <a:lstStyle/>
        <a:p>
          <a:endParaRPr lang="ru-RU"/>
        </a:p>
      </dgm:t>
    </dgm:pt>
    <dgm:pt modelId="{78CC2E6C-34B7-492C-A2C8-070757F7C9FF}" type="pres">
      <dgm:prSet presAssocID="{820703E2-3AF2-4E7C-BF84-E99EF0AAD4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192142-CD5D-43CC-B47E-5C524D215056}" type="pres">
      <dgm:prSet presAssocID="{024C2C61-716D-4AA1-9C1B-DDEC6CF95DA9}" presName="node" presStyleLbl="node1" presStyleIdx="0" presStyleCnt="7" custScaleX="176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38B34-9D63-4E46-AE0C-BE34F2F66406}" type="pres">
      <dgm:prSet presAssocID="{F1A1BEAD-92C5-40EA-9E9A-C99721D07161}" presName="sibTrans" presStyleLbl="sibTrans1D1" presStyleIdx="0" presStyleCnt="6"/>
      <dgm:spPr/>
      <dgm:t>
        <a:bodyPr/>
        <a:lstStyle/>
        <a:p>
          <a:endParaRPr lang="ru-RU"/>
        </a:p>
      </dgm:t>
    </dgm:pt>
    <dgm:pt modelId="{C078AE05-1992-4426-9355-BD6AF9B9DD8A}" type="pres">
      <dgm:prSet presAssocID="{F1A1BEAD-92C5-40EA-9E9A-C99721D07161}" presName="connectorText" presStyleLbl="sibTrans1D1" presStyleIdx="0" presStyleCnt="6"/>
      <dgm:spPr/>
      <dgm:t>
        <a:bodyPr/>
        <a:lstStyle/>
        <a:p>
          <a:endParaRPr lang="ru-RU"/>
        </a:p>
      </dgm:t>
    </dgm:pt>
    <dgm:pt modelId="{0080D5E2-3FEA-4897-803C-CC1233F7680F}" type="pres">
      <dgm:prSet presAssocID="{012205FC-89AF-45B4-B68E-22BA936D929C}" presName="node" presStyleLbl="node1" presStyleIdx="1" presStyleCnt="7" custLinFactNeighborX="-3420" custLinFactNeighborY="-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C172E-6FDC-4C32-9F5F-81B2CF949DE3}" type="pres">
      <dgm:prSet presAssocID="{FD3EFA73-DC1D-4623-AA1A-86EC50C50C73}" presName="sibTrans" presStyleLbl="sibTrans1D1" presStyleIdx="1" presStyleCnt="6"/>
      <dgm:spPr/>
      <dgm:t>
        <a:bodyPr/>
        <a:lstStyle/>
        <a:p>
          <a:endParaRPr lang="ru-RU"/>
        </a:p>
      </dgm:t>
    </dgm:pt>
    <dgm:pt modelId="{98B8F254-D642-4ED8-9259-C7E2813E71F3}" type="pres">
      <dgm:prSet presAssocID="{FD3EFA73-DC1D-4623-AA1A-86EC50C50C73}" presName="connectorText" presStyleLbl="sibTrans1D1" presStyleIdx="1" presStyleCnt="6"/>
      <dgm:spPr/>
      <dgm:t>
        <a:bodyPr/>
        <a:lstStyle/>
        <a:p>
          <a:endParaRPr lang="ru-RU"/>
        </a:p>
      </dgm:t>
    </dgm:pt>
    <dgm:pt modelId="{E2BE5097-196C-40AD-8D52-35C30EB6A6CA}" type="pres">
      <dgm:prSet presAssocID="{3EBFBA29-8640-4AB3-9F90-76EFF4015864}" presName="node" presStyleLbl="node1" presStyleIdx="2" presStyleCnt="7" custScaleX="165262" custScaleY="117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4558D-6208-493B-8308-CEB8DE271783}" type="pres">
      <dgm:prSet presAssocID="{A17F49EF-FFF7-46D3-AC66-0570E797A2B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57B80433-2523-4498-80D7-B037440203BE}" type="pres">
      <dgm:prSet presAssocID="{A17F49EF-FFF7-46D3-AC66-0570E797A2B1}" presName="connectorText" presStyleLbl="sibTrans1D1" presStyleIdx="2" presStyleCnt="6"/>
      <dgm:spPr/>
      <dgm:t>
        <a:bodyPr/>
        <a:lstStyle/>
        <a:p>
          <a:endParaRPr lang="ru-RU"/>
        </a:p>
      </dgm:t>
    </dgm:pt>
    <dgm:pt modelId="{59C436AD-0A4E-4E81-B87B-C16819F14408}" type="pres">
      <dgm:prSet presAssocID="{9A0E99CE-4421-4E65-AA1B-524DFA9D4947}" presName="node" presStyleLbl="node1" presStyleIdx="3" presStyleCnt="7" custScaleX="7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94676-7208-4AB0-BDAB-D3FE0297D919}" type="pres">
      <dgm:prSet presAssocID="{A26CB0E5-7DDA-4D34-9835-BF490BD0DFA3}" presName="sibTrans" presStyleLbl="sibTrans1D1" presStyleIdx="3" presStyleCnt="6"/>
      <dgm:spPr/>
      <dgm:t>
        <a:bodyPr/>
        <a:lstStyle/>
        <a:p>
          <a:endParaRPr lang="ru-RU"/>
        </a:p>
      </dgm:t>
    </dgm:pt>
    <dgm:pt modelId="{9C0338AD-40BD-4C75-B868-BBCE16473EB0}" type="pres">
      <dgm:prSet presAssocID="{A26CB0E5-7DDA-4D34-9835-BF490BD0DFA3}" presName="connectorText" presStyleLbl="sibTrans1D1" presStyleIdx="3" presStyleCnt="6"/>
      <dgm:spPr/>
      <dgm:t>
        <a:bodyPr/>
        <a:lstStyle/>
        <a:p>
          <a:endParaRPr lang="ru-RU"/>
        </a:p>
      </dgm:t>
    </dgm:pt>
    <dgm:pt modelId="{3662EAFC-DA4C-4313-B853-67847E566630}" type="pres">
      <dgm:prSet presAssocID="{75E1C4CB-7754-4988-A5B7-64BBABBD128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725D6-6ABA-4E09-AB0C-3B92C812E9D7}" type="pres">
      <dgm:prSet presAssocID="{54C24DC4-A922-4EDA-9DBB-3141AA72FFB5}" presName="sibTrans" presStyleLbl="sibTrans1D1" presStyleIdx="4" presStyleCnt="6"/>
      <dgm:spPr/>
      <dgm:t>
        <a:bodyPr/>
        <a:lstStyle/>
        <a:p>
          <a:endParaRPr lang="ru-RU"/>
        </a:p>
      </dgm:t>
    </dgm:pt>
    <dgm:pt modelId="{21322229-7315-479B-BED7-5506CB0E4C29}" type="pres">
      <dgm:prSet presAssocID="{54C24DC4-A922-4EDA-9DBB-3141AA72FFB5}" presName="connectorText" presStyleLbl="sibTrans1D1" presStyleIdx="4" presStyleCnt="6"/>
      <dgm:spPr/>
      <dgm:t>
        <a:bodyPr/>
        <a:lstStyle/>
        <a:p>
          <a:endParaRPr lang="ru-RU"/>
        </a:p>
      </dgm:t>
    </dgm:pt>
    <dgm:pt modelId="{2572ED27-D905-4BBC-9F44-A59AC65DF604}" type="pres">
      <dgm:prSet presAssocID="{F2AED86D-849D-4B34-BA92-DEDFC0A62408}" presName="node" presStyleLbl="node1" presStyleIdx="5" presStyleCnt="7" custScaleX="144326" custLinFactX="100000" custLinFactNeighborX="191337" custLinFactNeighborY="66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82103-7B86-4F99-A1EA-B664CCEFF903}" type="pres">
      <dgm:prSet presAssocID="{CB764CF7-C319-4332-B8B4-C089ACE46B42}" presName="sibTrans" presStyleLbl="sibTrans1D1" presStyleIdx="5" presStyleCnt="6"/>
      <dgm:spPr/>
      <dgm:t>
        <a:bodyPr/>
        <a:lstStyle/>
        <a:p>
          <a:endParaRPr lang="ru-RU"/>
        </a:p>
      </dgm:t>
    </dgm:pt>
    <dgm:pt modelId="{51D18A20-8112-4C71-BF74-1B134B82392E}" type="pres">
      <dgm:prSet presAssocID="{CB764CF7-C319-4332-B8B4-C089ACE46B42}" presName="connectorText" presStyleLbl="sibTrans1D1" presStyleIdx="5" presStyleCnt="6"/>
      <dgm:spPr/>
      <dgm:t>
        <a:bodyPr/>
        <a:lstStyle/>
        <a:p>
          <a:endParaRPr lang="ru-RU"/>
        </a:p>
      </dgm:t>
    </dgm:pt>
    <dgm:pt modelId="{629BD1AD-B1E4-485B-B73B-B0ECC343271D}" type="pres">
      <dgm:prSet presAssocID="{A363C7A9-587A-4A21-A1C8-C7D84E5A0AF2}" presName="node" presStyleLbl="node1" presStyleIdx="6" presStyleCnt="7" custScaleX="91451" custScaleY="52605" custLinFactNeighborX="-21658" custLinFactNeighborY="-33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39E904-3D4A-4EC8-8D82-B3AA1448091C}" srcId="{820703E2-3AF2-4E7C-BF84-E99EF0AAD4DF}" destId="{75E1C4CB-7754-4988-A5B7-64BBABBD128D}" srcOrd="4" destOrd="0" parTransId="{1C26526D-75F4-45F8-B5E2-235AAD3F4A0C}" sibTransId="{54C24DC4-A922-4EDA-9DBB-3141AA72FFB5}"/>
    <dgm:cxn modelId="{AD4B2260-55CA-414F-81E3-B03F2445F8C8}" type="presOf" srcId="{024C2C61-716D-4AA1-9C1B-DDEC6CF95DA9}" destId="{B0192142-CD5D-43CC-B47E-5C524D215056}" srcOrd="0" destOrd="0" presId="urn:microsoft.com/office/officeart/2005/8/layout/bProcess3"/>
    <dgm:cxn modelId="{633F96AD-7E89-444B-ADCD-E5E54AC655ED}" srcId="{820703E2-3AF2-4E7C-BF84-E99EF0AAD4DF}" destId="{9A0E99CE-4421-4E65-AA1B-524DFA9D4947}" srcOrd="3" destOrd="0" parTransId="{293A9067-7BC2-455B-8BF3-524D7DB75A53}" sibTransId="{A26CB0E5-7DDA-4D34-9835-BF490BD0DFA3}"/>
    <dgm:cxn modelId="{BF40C37C-7B90-4341-97E1-D40495DDCC41}" type="presOf" srcId="{A363C7A9-587A-4A21-A1C8-C7D84E5A0AF2}" destId="{629BD1AD-B1E4-485B-B73B-B0ECC343271D}" srcOrd="0" destOrd="0" presId="urn:microsoft.com/office/officeart/2005/8/layout/bProcess3"/>
    <dgm:cxn modelId="{E4C01FB5-552C-4AB9-B025-8DBDD3E5EBDA}" srcId="{820703E2-3AF2-4E7C-BF84-E99EF0AAD4DF}" destId="{3EBFBA29-8640-4AB3-9F90-76EFF4015864}" srcOrd="2" destOrd="0" parTransId="{4BE23428-3FF9-4F5B-B631-065EAB2E8F02}" sibTransId="{A17F49EF-FFF7-46D3-AC66-0570E797A2B1}"/>
    <dgm:cxn modelId="{2529C9C6-9375-466C-940B-AC1D56EE3C10}" type="presOf" srcId="{012205FC-89AF-45B4-B68E-22BA936D929C}" destId="{0080D5E2-3FEA-4897-803C-CC1233F7680F}" srcOrd="0" destOrd="0" presId="urn:microsoft.com/office/officeart/2005/8/layout/bProcess3"/>
    <dgm:cxn modelId="{B4D8807B-A4B4-4019-8F4C-4D666BCF2C90}" srcId="{820703E2-3AF2-4E7C-BF84-E99EF0AAD4DF}" destId="{A363C7A9-587A-4A21-A1C8-C7D84E5A0AF2}" srcOrd="6" destOrd="0" parTransId="{FFDA1F5D-65B1-41CB-821F-6F17183BAC9B}" sibTransId="{6B027C23-8D67-4D0E-8D12-FC417FE46477}"/>
    <dgm:cxn modelId="{073809ED-1ACD-4326-8393-7A9E391A2298}" type="presOf" srcId="{F1A1BEAD-92C5-40EA-9E9A-C99721D07161}" destId="{C078AE05-1992-4426-9355-BD6AF9B9DD8A}" srcOrd="1" destOrd="0" presId="urn:microsoft.com/office/officeart/2005/8/layout/bProcess3"/>
    <dgm:cxn modelId="{8D4CE507-DD9A-4804-88CC-C3ACB26C8AA0}" type="presOf" srcId="{FD3EFA73-DC1D-4623-AA1A-86EC50C50C73}" destId="{98B8F254-D642-4ED8-9259-C7E2813E71F3}" srcOrd="1" destOrd="0" presId="urn:microsoft.com/office/officeart/2005/8/layout/bProcess3"/>
    <dgm:cxn modelId="{DD061BA3-323C-4365-B327-F79AFB1EDC29}" type="presOf" srcId="{75E1C4CB-7754-4988-A5B7-64BBABBD128D}" destId="{3662EAFC-DA4C-4313-B853-67847E566630}" srcOrd="0" destOrd="0" presId="urn:microsoft.com/office/officeart/2005/8/layout/bProcess3"/>
    <dgm:cxn modelId="{B6CC5FEB-B947-4307-B2B6-3025FA3465AC}" srcId="{820703E2-3AF2-4E7C-BF84-E99EF0AAD4DF}" destId="{F2AED86D-849D-4B34-BA92-DEDFC0A62408}" srcOrd="5" destOrd="0" parTransId="{F5B2A5C7-BD86-4DC4-B08F-8F2EADCD52F0}" sibTransId="{CB764CF7-C319-4332-B8B4-C089ACE46B42}"/>
    <dgm:cxn modelId="{ECF89106-4330-42B2-9C64-5AC6DA9266BE}" srcId="{820703E2-3AF2-4E7C-BF84-E99EF0AAD4DF}" destId="{012205FC-89AF-45B4-B68E-22BA936D929C}" srcOrd="1" destOrd="0" parTransId="{1EF42CEF-DCEC-4699-8E52-7825F823333A}" sibTransId="{FD3EFA73-DC1D-4623-AA1A-86EC50C50C73}"/>
    <dgm:cxn modelId="{35722734-44EA-4574-BB45-FFEC92315518}" type="presOf" srcId="{F2AED86D-849D-4B34-BA92-DEDFC0A62408}" destId="{2572ED27-D905-4BBC-9F44-A59AC65DF604}" srcOrd="0" destOrd="0" presId="urn:microsoft.com/office/officeart/2005/8/layout/bProcess3"/>
    <dgm:cxn modelId="{D9897ACB-6088-42B3-B683-BB2DAEC1B030}" type="presOf" srcId="{820703E2-3AF2-4E7C-BF84-E99EF0AAD4DF}" destId="{78CC2E6C-34B7-492C-A2C8-070757F7C9FF}" srcOrd="0" destOrd="0" presId="urn:microsoft.com/office/officeart/2005/8/layout/bProcess3"/>
    <dgm:cxn modelId="{C3B4B43E-F10A-4FA0-BCA4-5B3EFA34250B}" type="presOf" srcId="{CB764CF7-C319-4332-B8B4-C089ACE46B42}" destId="{3FB82103-7B86-4F99-A1EA-B664CCEFF903}" srcOrd="0" destOrd="0" presId="urn:microsoft.com/office/officeart/2005/8/layout/bProcess3"/>
    <dgm:cxn modelId="{0B528644-DCC7-48CF-B9E8-3BD0A5BFDB4A}" type="presOf" srcId="{A17F49EF-FFF7-46D3-AC66-0570E797A2B1}" destId="{ECF4558D-6208-493B-8308-CEB8DE271783}" srcOrd="0" destOrd="0" presId="urn:microsoft.com/office/officeart/2005/8/layout/bProcess3"/>
    <dgm:cxn modelId="{75832164-4AEC-41B7-BB6D-466EC1E4EA7D}" type="presOf" srcId="{A26CB0E5-7DDA-4D34-9835-BF490BD0DFA3}" destId="{9C0338AD-40BD-4C75-B868-BBCE16473EB0}" srcOrd="1" destOrd="0" presId="urn:microsoft.com/office/officeart/2005/8/layout/bProcess3"/>
    <dgm:cxn modelId="{98093966-C98B-40D9-A53C-0F6646FE11B5}" type="presOf" srcId="{3EBFBA29-8640-4AB3-9F90-76EFF4015864}" destId="{E2BE5097-196C-40AD-8D52-35C30EB6A6CA}" srcOrd="0" destOrd="0" presId="urn:microsoft.com/office/officeart/2005/8/layout/bProcess3"/>
    <dgm:cxn modelId="{D950FD30-FEF8-44A3-BAA9-52BCEB807CAA}" type="presOf" srcId="{54C24DC4-A922-4EDA-9DBB-3141AA72FFB5}" destId="{1AC725D6-6ABA-4E09-AB0C-3B92C812E9D7}" srcOrd="0" destOrd="0" presId="urn:microsoft.com/office/officeart/2005/8/layout/bProcess3"/>
    <dgm:cxn modelId="{28C23128-B0B2-4B0F-8E40-C84BBCC9CD39}" type="presOf" srcId="{54C24DC4-A922-4EDA-9DBB-3141AA72FFB5}" destId="{21322229-7315-479B-BED7-5506CB0E4C29}" srcOrd="1" destOrd="0" presId="urn:microsoft.com/office/officeart/2005/8/layout/bProcess3"/>
    <dgm:cxn modelId="{00E1023E-1D87-4BB6-8284-8471138A8932}" srcId="{820703E2-3AF2-4E7C-BF84-E99EF0AAD4DF}" destId="{024C2C61-716D-4AA1-9C1B-DDEC6CF95DA9}" srcOrd="0" destOrd="0" parTransId="{D1527DFC-5F9E-402F-A5A6-FF9B8A30DE15}" sibTransId="{F1A1BEAD-92C5-40EA-9E9A-C99721D07161}"/>
    <dgm:cxn modelId="{133B0EF9-0E28-4AD5-A323-0E2130977456}" type="presOf" srcId="{A17F49EF-FFF7-46D3-AC66-0570E797A2B1}" destId="{57B80433-2523-4498-80D7-B037440203BE}" srcOrd="1" destOrd="0" presId="urn:microsoft.com/office/officeart/2005/8/layout/bProcess3"/>
    <dgm:cxn modelId="{C111D8DC-3E01-40B0-A745-6B24BA8D3069}" type="presOf" srcId="{9A0E99CE-4421-4E65-AA1B-524DFA9D4947}" destId="{59C436AD-0A4E-4E81-B87B-C16819F14408}" srcOrd="0" destOrd="0" presId="urn:microsoft.com/office/officeart/2005/8/layout/bProcess3"/>
    <dgm:cxn modelId="{A3CFC50F-C251-42F6-A357-5A84C3B2DFE5}" type="presOf" srcId="{A26CB0E5-7DDA-4D34-9835-BF490BD0DFA3}" destId="{CF294676-7208-4AB0-BDAB-D3FE0297D919}" srcOrd="0" destOrd="0" presId="urn:microsoft.com/office/officeart/2005/8/layout/bProcess3"/>
    <dgm:cxn modelId="{D65EE8E6-DB73-46B0-93DB-594AB27B6578}" type="presOf" srcId="{CB764CF7-C319-4332-B8B4-C089ACE46B42}" destId="{51D18A20-8112-4C71-BF74-1B134B82392E}" srcOrd="1" destOrd="0" presId="urn:microsoft.com/office/officeart/2005/8/layout/bProcess3"/>
    <dgm:cxn modelId="{3CFA8E59-C36B-43F8-989D-F82AA3A0B393}" type="presOf" srcId="{FD3EFA73-DC1D-4623-AA1A-86EC50C50C73}" destId="{C65C172E-6FDC-4C32-9F5F-81B2CF949DE3}" srcOrd="0" destOrd="0" presId="urn:microsoft.com/office/officeart/2005/8/layout/bProcess3"/>
    <dgm:cxn modelId="{0EACADEE-2DED-418B-AC51-32CB497EA1CD}" type="presOf" srcId="{F1A1BEAD-92C5-40EA-9E9A-C99721D07161}" destId="{84938B34-9D63-4E46-AE0C-BE34F2F66406}" srcOrd="0" destOrd="0" presId="urn:microsoft.com/office/officeart/2005/8/layout/bProcess3"/>
    <dgm:cxn modelId="{0A20768E-3A23-4A28-9F8C-0854171FB2FD}" type="presParOf" srcId="{78CC2E6C-34B7-492C-A2C8-070757F7C9FF}" destId="{B0192142-CD5D-43CC-B47E-5C524D215056}" srcOrd="0" destOrd="0" presId="urn:microsoft.com/office/officeart/2005/8/layout/bProcess3"/>
    <dgm:cxn modelId="{A45CCDCA-5714-4FF2-B661-9A191A941846}" type="presParOf" srcId="{78CC2E6C-34B7-492C-A2C8-070757F7C9FF}" destId="{84938B34-9D63-4E46-AE0C-BE34F2F66406}" srcOrd="1" destOrd="0" presId="urn:microsoft.com/office/officeart/2005/8/layout/bProcess3"/>
    <dgm:cxn modelId="{D24C0FC6-B140-4950-B809-AF1D5BB90C12}" type="presParOf" srcId="{84938B34-9D63-4E46-AE0C-BE34F2F66406}" destId="{C078AE05-1992-4426-9355-BD6AF9B9DD8A}" srcOrd="0" destOrd="0" presId="urn:microsoft.com/office/officeart/2005/8/layout/bProcess3"/>
    <dgm:cxn modelId="{E5EB413C-4F92-43D1-9DF1-99CD1D948F9C}" type="presParOf" srcId="{78CC2E6C-34B7-492C-A2C8-070757F7C9FF}" destId="{0080D5E2-3FEA-4897-803C-CC1233F7680F}" srcOrd="2" destOrd="0" presId="urn:microsoft.com/office/officeart/2005/8/layout/bProcess3"/>
    <dgm:cxn modelId="{70C9D46F-F0D9-4B8C-B95F-8FD49B407001}" type="presParOf" srcId="{78CC2E6C-34B7-492C-A2C8-070757F7C9FF}" destId="{C65C172E-6FDC-4C32-9F5F-81B2CF949DE3}" srcOrd="3" destOrd="0" presId="urn:microsoft.com/office/officeart/2005/8/layout/bProcess3"/>
    <dgm:cxn modelId="{3497C7B3-D8A2-42B4-9568-016FF6F256E4}" type="presParOf" srcId="{C65C172E-6FDC-4C32-9F5F-81B2CF949DE3}" destId="{98B8F254-D642-4ED8-9259-C7E2813E71F3}" srcOrd="0" destOrd="0" presId="urn:microsoft.com/office/officeart/2005/8/layout/bProcess3"/>
    <dgm:cxn modelId="{B1E046C7-1F93-4A55-947F-A68122035957}" type="presParOf" srcId="{78CC2E6C-34B7-492C-A2C8-070757F7C9FF}" destId="{E2BE5097-196C-40AD-8D52-35C30EB6A6CA}" srcOrd="4" destOrd="0" presId="urn:microsoft.com/office/officeart/2005/8/layout/bProcess3"/>
    <dgm:cxn modelId="{4041C26C-BC0B-48DB-A66B-11631197DBAE}" type="presParOf" srcId="{78CC2E6C-34B7-492C-A2C8-070757F7C9FF}" destId="{ECF4558D-6208-493B-8308-CEB8DE271783}" srcOrd="5" destOrd="0" presId="urn:microsoft.com/office/officeart/2005/8/layout/bProcess3"/>
    <dgm:cxn modelId="{154725EA-5C81-4D74-A489-0134679CA9E8}" type="presParOf" srcId="{ECF4558D-6208-493B-8308-CEB8DE271783}" destId="{57B80433-2523-4498-80D7-B037440203BE}" srcOrd="0" destOrd="0" presId="urn:microsoft.com/office/officeart/2005/8/layout/bProcess3"/>
    <dgm:cxn modelId="{693844AA-C889-4E27-A800-208047B1F37E}" type="presParOf" srcId="{78CC2E6C-34B7-492C-A2C8-070757F7C9FF}" destId="{59C436AD-0A4E-4E81-B87B-C16819F14408}" srcOrd="6" destOrd="0" presId="urn:microsoft.com/office/officeart/2005/8/layout/bProcess3"/>
    <dgm:cxn modelId="{CF9E9B13-E6CB-41AB-97D3-4846AD775F37}" type="presParOf" srcId="{78CC2E6C-34B7-492C-A2C8-070757F7C9FF}" destId="{CF294676-7208-4AB0-BDAB-D3FE0297D919}" srcOrd="7" destOrd="0" presId="urn:microsoft.com/office/officeart/2005/8/layout/bProcess3"/>
    <dgm:cxn modelId="{90834C7F-271F-47E7-85F3-6460A52070A1}" type="presParOf" srcId="{CF294676-7208-4AB0-BDAB-D3FE0297D919}" destId="{9C0338AD-40BD-4C75-B868-BBCE16473EB0}" srcOrd="0" destOrd="0" presId="urn:microsoft.com/office/officeart/2005/8/layout/bProcess3"/>
    <dgm:cxn modelId="{5860416D-1EA7-46B0-AAE5-EA4140152415}" type="presParOf" srcId="{78CC2E6C-34B7-492C-A2C8-070757F7C9FF}" destId="{3662EAFC-DA4C-4313-B853-67847E566630}" srcOrd="8" destOrd="0" presId="urn:microsoft.com/office/officeart/2005/8/layout/bProcess3"/>
    <dgm:cxn modelId="{4D8E32DD-49EE-43B5-A89D-D47F0883F970}" type="presParOf" srcId="{78CC2E6C-34B7-492C-A2C8-070757F7C9FF}" destId="{1AC725D6-6ABA-4E09-AB0C-3B92C812E9D7}" srcOrd="9" destOrd="0" presId="urn:microsoft.com/office/officeart/2005/8/layout/bProcess3"/>
    <dgm:cxn modelId="{873AF69F-E463-434E-BABC-0D5B69E5C59F}" type="presParOf" srcId="{1AC725D6-6ABA-4E09-AB0C-3B92C812E9D7}" destId="{21322229-7315-479B-BED7-5506CB0E4C29}" srcOrd="0" destOrd="0" presId="urn:microsoft.com/office/officeart/2005/8/layout/bProcess3"/>
    <dgm:cxn modelId="{6A655CB7-1D3B-48A8-9F2D-E415E42BF953}" type="presParOf" srcId="{78CC2E6C-34B7-492C-A2C8-070757F7C9FF}" destId="{2572ED27-D905-4BBC-9F44-A59AC65DF604}" srcOrd="10" destOrd="0" presId="urn:microsoft.com/office/officeart/2005/8/layout/bProcess3"/>
    <dgm:cxn modelId="{0489C443-2E06-4B02-B49D-3A28E50D8C4C}" type="presParOf" srcId="{78CC2E6C-34B7-492C-A2C8-070757F7C9FF}" destId="{3FB82103-7B86-4F99-A1EA-B664CCEFF903}" srcOrd="11" destOrd="0" presId="urn:microsoft.com/office/officeart/2005/8/layout/bProcess3"/>
    <dgm:cxn modelId="{8324CB3A-4C80-482D-9246-504D5A57169E}" type="presParOf" srcId="{3FB82103-7B86-4F99-A1EA-B664CCEFF903}" destId="{51D18A20-8112-4C71-BF74-1B134B82392E}" srcOrd="0" destOrd="0" presId="urn:microsoft.com/office/officeart/2005/8/layout/bProcess3"/>
    <dgm:cxn modelId="{15D56CEE-2195-4E03-B5B6-24AB08A930A9}" type="presParOf" srcId="{78CC2E6C-34B7-492C-A2C8-070757F7C9FF}" destId="{629BD1AD-B1E4-485B-B73B-B0ECC343271D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938B34-9D63-4E46-AE0C-BE34F2F66406}">
      <dsp:nvSpPr>
        <dsp:cNvPr id="0" name=""/>
        <dsp:cNvSpPr/>
      </dsp:nvSpPr>
      <dsp:spPr>
        <a:xfrm>
          <a:off x="3101408" y="470387"/>
          <a:ext cx="3054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655"/>
              </a:moveTo>
              <a:lnTo>
                <a:pt x="169840" y="48655"/>
              </a:lnTo>
              <a:lnTo>
                <a:pt x="169840" y="45720"/>
              </a:lnTo>
              <a:lnTo>
                <a:pt x="30548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245747" y="514131"/>
        <a:ext cx="16804" cy="3951"/>
      </dsp:txXfrm>
    </dsp:sp>
    <dsp:sp modelId="{B0192142-CD5D-43CC-B47E-5C524D215056}">
      <dsp:nvSpPr>
        <dsp:cNvPr id="0" name=""/>
        <dsp:cNvSpPr/>
      </dsp:nvSpPr>
      <dsp:spPr>
        <a:xfrm>
          <a:off x="71436" y="4106"/>
          <a:ext cx="3031772" cy="1029872"/>
        </a:xfrm>
        <a:prstGeom prst="rect">
          <a:avLst/>
        </a:prstGeom>
        <a:solidFill>
          <a:schemeClr val="accent2"/>
        </a:solidFill>
        <a:ln w="10000" cap="flat" cmpd="sng" algn="ctr">
          <a:solidFill>
            <a:schemeClr val="accent2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Пациенты, прошедшие менее 150 м   и/или  пациенты с кахексией</a:t>
          </a:r>
        </a:p>
      </dsp:txBody>
      <dsp:txXfrm>
        <a:off x="71436" y="4106"/>
        <a:ext cx="3031772" cy="1029872"/>
      </dsp:txXfrm>
    </dsp:sp>
    <dsp:sp modelId="{C65C172E-6FDC-4C32-9F5F-81B2CF949DE3}">
      <dsp:nvSpPr>
        <dsp:cNvPr id="0" name=""/>
        <dsp:cNvSpPr/>
      </dsp:nvSpPr>
      <dsp:spPr>
        <a:xfrm>
          <a:off x="1489759" y="1029243"/>
          <a:ext cx="2807757" cy="367119"/>
        </a:xfrm>
        <a:custGeom>
          <a:avLst/>
          <a:gdLst/>
          <a:ahLst/>
          <a:cxnLst/>
          <a:rect l="0" t="0" r="0" b="0"/>
          <a:pathLst>
            <a:path>
              <a:moveTo>
                <a:pt x="2807757" y="0"/>
              </a:moveTo>
              <a:lnTo>
                <a:pt x="2807757" y="200659"/>
              </a:lnTo>
              <a:lnTo>
                <a:pt x="0" y="200659"/>
              </a:lnTo>
              <a:lnTo>
                <a:pt x="0" y="367119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822743" y="1210827"/>
        <a:ext cx="141789" cy="3951"/>
      </dsp:txXfrm>
    </dsp:sp>
    <dsp:sp modelId="{0080D5E2-3FEA-4897-803C-CC1233F7680F}">
      <dsp:nvSpPr>
        <dsp:cNvPr id="0" name=""/>
        <dsp:cNvSpPr/>
      </dsp:nvSpPr>
      <dsp:spPr>
        <a:xfrm>
          <a:off x="3439290" y="1170"/>
          <a:ext cx="1716453" cy="1029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Физические нагрузки не показаны</a:t>
          </a:r>
          <a:endParaRPr lang="ru-RU" sz="1400" kern="1200" dirty="0"/>
        </a:p>
      </dsp:txBody>
      <dsp:txXfrm>
        <a:off x="3439290" y="1170"/>
        <a:ext cx="1716453" cy="1029872"/>
      </dsp:txXfrm>
    </dsp:sp>
    <dsp:sp modelId="{ECF4558D-6208-493B-8308-CEB8DE271783}">
      <dsp:nvSpPr>
        <dsp:cNvPr id="0" name=""/>
        <dsp:cNvSpPr/>
      </dsp:nvSpPr>
      <dsp:spPr>
        <a:xfrm>
          <a:off x="2906282" y="1986279"/>
          <a:ext cx="3641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184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078504" y="2030024"/>
        <a:ext cx="19739" cy="3951"/>
      </dsp:txXfrm>
    </dsp:sp>
    <dsp:sp modelId="{E2BE5097-196C-40AD-8D52-35C30EB6A6CA}">
      <dsp:nvSpPr>
        <dsp:cNvPr id="0" name=""/>
        <dsp:cNvSpPr/>
      </dsp:nvSpPr>
      <dsp:spPr>
        <a:xfrm>
          <a:off x="71436" y="1428762"/>
          <a:ext cx="2836645" cy="12064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упражнения для тренировки мышц вдоха и выдоха. Раздувание шарика или резиновой игрушки в зависимости от самочувствия по нескольку раз в день. При возможности проводится тренировка вдоха и выдоха с помощью специальных спирометров</a:t>
          </a:r>
          <a:endParaRPr lang="ru-RU" sz="1200" kern="1200" dirty="0"/>
        </a:p>
      </dsp:txBody>
      <dsp:txXfrm>
        <a:off x="71436" y="1428762"/>
        <a:ext cx="2836645" cy="1206474"/>
      </dsp:txXfrm>
    </dsp:sp>
    <dsp:sp modelId="{CF294676-7208-4AB0-BDAB-D3FE0297D919}">
      <dsp:nvSpPr>
        <dsp:cNvPr id="0" name=""/>
        <dsp:cNvSpPr/>
      </dsp:nvSpPr>
      <dsp:spPr>
        <a:xfrm>
          <a:off x="4530665" y="1986279"/>
          <a:ext cx="3641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184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702887" y="2030024"/>
        <a:ext cx="19739" cy="3951"/>
      </dsp:txXfrm>
    </dsp:sp>
    <dsp:sp modelId="{59C436AD-0A4E-4E81-B87B-C16819F14408}">
      <dsp:nvSpPr>
        <dsp:cNvPr id="0" name=""/>
        <dsp:cNvSpPr/>
      </dsp:nvSpPr>
      <dsp:spPr>
        <a:xfrm>
          <a:off x="3302866" y="1517063"/>
          <a:ext cx="1229598" cy="1029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провести 6–мин тест. </a:t>
          </a:r>
          <a:endParaRPr lang="ru-RU" sz="1400" kern="1200" dirty="0"/>
        </a:p>
      </dsp:txBody>
      <dsp:txXfrm>
        <a:off x="3302866" y="1517063"/>
        <a:ext cx="1229598" cy="1029872"/>
      </dsp:txXfrm>
    </dsp:sp>
    <dsp:sp modelId="{1AC725D6-6ABA-4E09-AB0C-3B92C812E9D7}">
      <dsp:nvSpPr>
        <dsp:cNvPr id="0" name=""/>
        <dsp:cNvSpPr/>
      </dsp:nvSpPr>
      <dsp:spPr>
        <a:xfrm>
          <a:off x="5476495" y="2545136"/>
          <a:ext cx="308980" cy="456591"/>
        </a:xfrm>
        <a:custGeom>
          <a:avLst/>
          <a:gdLst/>
          <a:ahLst/>
          <a:cxnLst/>
          <a:rect l="0" t="0" r="0" b="0"/>
          <a:pathLst>
            <a:path>
              <a:moveTo>
                <a:pt x="308980" y="0"/>
              </a:moveTo>
              <a:lnTo>
                <a:pt x="308980" y="245395"/>
              </a:lnTo>
              <a:lnTo>
                <a:pt x="0" y="245395"/>
              </a:lnTo>
              <a:lnTo>
                <a:pt x="0" y="456591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616563" y="2771456"/>
        <a:ext cx="28845" cy="3951"/>
      </dsp:txXfrm>
    </dsp:sp>
    <dsp:sp modelId="{3662EAFC-DA4C-4313-B853-67847E566630}">
      <dsp:nvSpPr>
        <dsp:cNvPr id="0" name=""/>
        <dsp:cNvSpPr/>
      </dsp:nvSpPr>
      <dsp:spPr>
        <a:xfrm>
          <a:off x="4927249" y="1517063"/>
          <a:ext cx="1716453" cy="1029872"/>
        </a:xfrm>
        <a:prstGeom prst="rect">
          <a:avLst/>
        </a:prstGeom>
        <a:solidFill>
          <a:schemeClr val="accent2"/>
        </a:solidFill>
        <a:ln w="10000" cap="flat" cmpd="sng" algn="ctr">
          <a:solidFill>
            <a:schemeClr val="accent2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расстояние менее 200 м,</a:t>
          </a:r>
          <a:endParaRPr lang="ru-RU" sz="1400" kern="1200" dirty="0"/>
        </a:p>
      </dsp:txBody>
      <dsp:txXfrm>
        <a:off x="4927249" y="1517063"/>
        <a:ext cx="1716453" cy="1029872"/>
      </dsp:txXfrm>
    </dsp:sp>
    <dsp:sp modelId="{3FB82103-7B86-4F99-A1EA-B664CCEFF903}">
      <dsp:nvSpPr>
        <dsp:cNvPr id="0" name=""/>
        <dsp:cNvSpPr/>
      </dsp:nvSpPr>
      <dsp:spPr>
        <a:xfrm>
          <a:off x="3385180" y="2944248"/>
          <a:ext cx="2092901" cy="1120600"/>
        </a:xfrm>
        <a:custGeom>
          <a:avLst/>
          <a:gdLst/>
          <a:ahLst/>
          <a:cxnLst/>
          <a:rect l="0" t="0" r="0" b="0"/>
          <a:pathLst>
            <a:path>
              <a:moveTo>
                <a:pt x="2092901" y="1120600"/>
              </a:moveTo>
              <a:lnTo>
                <a:pt x="0" y="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71515" y="3502573"/>
        <a:ext cx="120231" cy="3951"/>
      </dsp:txXfrm>
    </dsp:sp>
    <dsp:sp modelId="{2572ED27-D905-4BBC-9F44-A59AC65DF604}">
      <dsp:nvSpPr>
        <dsp:cNvPr id="0" name=""/>
        <dsp:cNvSpPr/>
      </dsp:nvSpPr>
      <dsp:spPr>
        <a:xfrm>
          <a:off x="4237851" y="3034127"/>
          <a:ext cx="2477288" cy="1029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пациентам рекомендуется продолжить дыхательные упражнения.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237851" y="3034127"/>
        <a:ext cx="2477288" cy="1029872"/>
      </dsp:txXfrm>
    </dsp:sp>
    <dsp:sp modelId="{629BD1AD-B1E4-485B-B73B-B0ECC343271D}">
      <dsp:nvSpPr>
        <dsp:cNvPr id="0" name=""/>
        <dsp:cNvSpPr/>
      </dsp:nvSpPr>
      <dsp:spPr>
        <a:xfrm>
          <a:off x="2571760" y="2928955"/>
          <a:ext cx="1569714" cy="541764"/>
        </a:xfrm>
        <a:prstGeom prst="rect">
          <a:avLst/>
        </a:prstGeom>
        <a:solidFill>
          <a:schemeClr val="accent2"/>
        </a:solidFill>
        <a:ln w="10000" cap="flat" cmpd="sng" algn="ctr">
          <a:solidFill>
            <a:schemeClr val="accent2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расстояние более 200 м,</a:t>
          </a:r>
          <a:endParaRPr lang="ru-RU" sz="1400" kern="1200" dirty="0"/>
        </a:p>
      </dsp:txBody>
      <dsp:txXfrm>
        <a:off x="2571760" y="2928955"/>
        <a:ext cx="1569714" cy="541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7D9033-11F6-4BC6-B465-B90DB41C1659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2189CD-E634-4105-957A-83BFC1487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097A74-9744-422A-ACF9-D9CEAB218EAA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6399CCA-0B3A-4DFF-A710-57062C424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98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83C776-E621-470D-86F2-EB6C5196E6F3}" type="slidenum">
              <a:rPr lang="ru-RU" smtClean="0"/>
              <a:pPr/>
              <a:t>49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DE0379-04B2-4DBB-8E30-7209BC1AF636}" type="slidenum">
              <a:rPr lang="ru-RU" smtClean="0"/>
              <a:pPr/>
              <a:t>50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60B3E3-CEC0-4E31-A1A8-2FF5FBE0F5E3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0F12D4-9E4D-4589-A237-3585EA4F38E4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62E8A5-610B-4E25-B274-BD1120529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EF74-1EEC-4C11-B34C-009547DA09A6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16B9-7F6C-44AC-BE7F-6F384C99B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5A8A5-7055-4988-9627-BF4A447E9FF6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3C8E1-2C25-416F-9C9B-C9C10617E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FEA2-66C5-43C8-850F-573DF803F096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878E4-A0BA-463E-9835-B8CF70A15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9F9CF-50F8-41D8-9D88-553253980522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5EFD1A-16DD-437D-BE7D-DB376055A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E14358-A885-4349-9A63-2CEC66007DD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E7EAE9-B4AB-4562-8452-CC8966D26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8EF445-5CE6-4603-AACB-B0CB41643A8A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240935-8158-480C-8B8C-BF31A230C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4F38-020C-4601-A311-3908F45D0D99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DA362-E42A-47DC-8EE1-84A4C352D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A980-95C5-4A06-9923-320108A7B9E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096504-FCD0-4B1B-9DB9-6C5707997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3A25-CCC7-4E92-8097-F3D621533B8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0462-0C97-4C1C-AE5F-9A5338338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DDAD2C-A98D-4A50-9289-56DDAE550F13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E465050-DA0C-463C-ABDB-6317B9ED4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500C6C-D397-4821-91D9-DC1B250B8724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6783CC-0660-40B7-851F-9CBB213E3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28" r:id="rId2"/>
    <p:sldLayoutId id="2147483930" r:id="rId3"/>
    <p:sldLayoutId id="2147483931" r:id="rId4"/>
    <p:sldLayoutId id="2147483932" r:id="rId5"/>
    <p:sldLayoutId id="2147483927" r:id="rId6"/>
    <p:sldLayoutId id="2147483933" r:id="rId7"/>
    <p:sldLayoutId id="2147483926" r:id="rId8"/>
    <p:sldLayoutId id="2147483934" r:id="rId9"/>
    <p:sldLayoutId id="2147483925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rtfailurematters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e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7158" y="3429000"/>
            <a:ext cx="8624918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dirty="0" smtClean="0"/>
              <a:t>сердечная недостаточность </a:t>
            </a: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mtClean="0"/>
              <a:t>Пособие для медицинских работников</a:t>
            </a:r>
          </a:p>
        </p:txBody>
      </p:sp>
      <p:pic>
        <p:nvPicPr>
          <p:cNvPr id="9220" name="Picture 4" descr="C:\Users\VAIO\Pictur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28625"/>
            <a:ext cx="85725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2428860" y="928670"/>
            <a:ext cx="4105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ОБЩЕСТВО СПЕЦИАЛИСТОВ ПО </a:t>
            </a:r>
          </a:p>
          <a:p>
            <a:r>
              <a:rPr lang="ru-RU" dirty="0"/>
              <a:t>СЕРДЕЧНОЙ НЕДОСТАТОЧНОСТИ</a:t>
            </a:r>
          </a:p>
        </p:txBody>
      </p:sp>
      <p:pic>
        <p:nvPicPr>
          <p:cNvPr id="9222" name="Picture 6" descr="G:\HFA images\Lea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714375"/>
            <a:ext cx="4714875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G:\HFA images\HF-day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0"/>
            <a:ext cx="21383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Рамка 7"/>
          <p:cNvSpPr/>
          <p:nvPr/>
        </p:nvSpPr>
        <p:spPr>
          <a:xfrm>
            <a:off x="3571868" y="0"/>
            <a:ext cx="2428892" cy="3571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Prezentacii.com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6530975" cy="990600"/>
          </a:xfrm>
        </p:spPr>
        <p:txBody>
          <a:bodyPr/>
          <a:lstStyle/>
          <a:p>
            <a:pPr eaLnBrk="1" hangingPunct="1"/>
            <a:r>
              <a:rPr lang="ru-RU" sz="4000" b="1" smtClean="0"/>
              <a:t>Клинические признаки ХСН</a:t>
            </a:r>
            <a:r>
              <a:rPr lang="ru-RU" sz="2800" b="1" baseline="30000" smtClean="0"/>
              <a:t>1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328988"/>
          </a:xfrm>
        </p:spPr>
        <p:txBody>
          <a:bodyPr/>
          <a:lstStyle/>
          <a:p>
            <a:pPr eaLnBrk="1" hangingPunct="1"/>
            <a:r>
              <a:rPr lang="ru-RU" smtClean="0"/>
              <a:t>Слабость, утомляемость и ограничение активности.</a:t>
            </a:r>
          </a:p>
          <a:p>
            <a:pPr eaLnBrk="1" hangingPunct="1"/>
            <a:r>
              <a:rPr lang="ru-RU" smtClean="0"/>
              <a:t>Одышка.</a:t>
            </a:r>
          </a:p>
          <a:p>
            <a:pPr eaLnBrk="1" hangingPunct="1"/>
            <a:r>
              <a:rPr lang="ru-RU" smtClean="0"/>
              <a:t>Сердцебиение.</a:t>
            </a:r>
          </a:p>
          <a:p>
            <a:pPr eaLnBrk="1" hangingPunct="1"/>
            <a:r>
              <a:rPr lang="ru-RU" smtClean="0"/>
              <a:t>Застой в легких.</a:t>
            </a:r>
          </a:p>
          <a:p>
            <a:pPr eaLnBrk="1" hangingPunct="1"/>
            <a:r>
              <a:rPr lang="ru-RU" smtClean="0"/>
              <a:t>Отеки.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3713" y="0"/>
            <a:ext cx="2300287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0" y="62865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Tw Cen MT" pitchFamily="34" charset="0"/>
              <a:buAutoNum type="arabicPeriod"/>
            </a:pPr>
            <a:r>
              <a:rPr lang="ru-RU" sz="1000"/>
              <a:t>Национальные рекомендации по диагностике и лечению ХСН (Утверждены съездом кардиологов РФ в октябре 2003 г.) Журнал Сердечная Недостаточность. 2003;4(6):276–297.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Цели при лечении ХСН</a:t>
            </a:r>
            <a:r>
              <a:rPr lang="ru-RU" sz="3220" b="1" baseline="30000" dirty="0" smtClean="0"/>
              <a:t>1,2</a:t>
            </a:r>
            <a:endParaRPr lang="ru-RU" sz="4000" b="1" dirty="0" smtClean="0"/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ru-RU" smtClean="0"/>
              <a:t>Улучшение прогноза (продление жизни).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mtClean="0"/>
              <a:t>Устранение симптомов заболевания - одышки, сердцебиения, повышенной утомляемости и задержки жидкости в организме.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mtClean="0"/>
              <a:t>Защита органов-мишеней (сердце, почки, мозг, сосуды, мускулатура) от поражения.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mtClean="0"/>
              <a:t>Уменьшение числа госпитализаций</a:t>
            </a:r>
            <a:r>
              <a:rPr lang="en-US" smtClean="0">
                <a:latin typeface="Calibri" pitchFamily="34" charset="0"/>
              </a:rPr>
              <a:t>.</a:t>
            </a:r>
            <a:endParaRPr lang="ru-RU" smtClean="0"/>
          </a:p>
          <a:p>
            <a:pPr eaLnBrk="1" hangingPunct="1">
              <a:buFont typeface="Arial" pitchFamily="34" charset="0"/>
              <a:buChar char="•"/>
            </a:pPr>
            <a:r>
              <a:rPr lang="ru-RU" smtClean="0"/>
              <a:t>Улучшение "качества жизни".</a:t>
            </a:r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  <a:p>
            <a:pPr>
              <a:buFont typeface="Tw Cen MT" pitchFamily="34" charset="0"/>
              <a:buAutoNum type="arabicPeriod"/>
            </a:pPr>
            <a:r>
              <a:rPr lang="ru-RU" sz="800" smtClean="0"/>
              <a:t>Национальные рекомендации по диагностике и лечению ХСН (Утверждены съездом кардиологов РФ в октябре 2003 г.) Журнал Сердечная Недостаточность. 2003;4(6):276–297.</a:t>
            </a:r>
          </a:p>
          <a:p>
            <a:pPr>
              <a:buFont typeface="Tw Cen MT" pitchFamily="34" charset="0"/>
              <a:buAutoNum type="arabicPeriod"/>
            </a:pPr>
            <a:r>
              <a:rPr lang="en-US" sz="800" smtClean="0"/>
              <a:t>Cleland JG, Swedberg K, Follath F et al. The EuroHeart Failure survey programme a survey on the quality of care among</a:t>
            </a:r>
            <a:r>
              <a:rPr lang="ru-RU" sz="800" smtClean="0"/>
              <a:t> </a:t>
            </a:r>
            <a:r>
              <a:rPr lang="en-US" sz="800" smtClean="0"/>
              <a:t>patients with heart failure in Europe. Part 1: patient characteristics and diagnosis. Eur Heart J. 2003;24(5):442–463.</a:t>
            </a:r>
          </a:p>
          <a:p>
            <a:pPr eaLnBrk="1" hangingPunct="1">
              <a:buFont typeface="Arial" pitchFamily="34" charset="0"/>
              <a:buChar char="•"/>
            </a:pPr>
            <a:endParaRPr 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8324850" cy="869950"/>
          </a:xfrm>
        </p:spPr>
        <p:txBody>
          <a:bodyPr/>
          <a:lstStyle/>
          <a:p>
            <a:pPr eaLnBrk="1" hangingPunct="1"/>
            <a:r>
              <a:rPr lang="ru-RU" sz="3600" b="1" smtClean="0"/>
              <a:t>Патогенез сердечной недостаточности при различных заболеваниях</a:t>
            </a:r>
            <a:r>
              <a:rPr lang="ru-RU" sz="3600" b="1" baseline="30000" smtClean="0"/>
              <a:t>1,2</a:t>
            </a:r>
          </a:p>
        </p:txBody>
      </p:sp>
      <p:sp>
        <p:nvSpPr>
          <p:cNvPr id="20483" name="Содержимое 5"/>
          <p:cNvSpPr>
            <a:spLocks noGrp="1"/>
          </p:cNvSpPr>
          <p:nvPr>
            <p:ph sz="quarter" idx="2"/>
          </p:nvPr>
        </p:nvSpPr>
        <p:spPr>
          <a:xfrm>
            <a:off x="285750" y="2438400"/>
            <a:ext cx="4286250" cy="3581400"/>
          </a:xfrm>
        </p:spPr>
        <p:txBody>
          <a:bodyPr/>
          <a:lstStyle/>
          <a:p>
            <a:pPr eaLnBrk="1" hangingPunct="1"/>
            <a:r>
              <a:rPr lang="ru-RU" sz="1800" smtClean="0"/>
              <a:t>Развитие острого инфаркта миокарда (ОИМ) с последующим очаговым снижением сократимости миокарда и дилатацией полости ЛЖ (ремоделирование) является наиболее частой причиной ХСН. При длительно существующей коронарной недостаточности без инфаркта миокарда может прогрессировать потеря жизнеспособности миокарда, диффузное снижение сократимости ("спящий" миокард), дилатация камер сердца и развитие симптомов ХСН. </a:t>
            </a:r>
          </a:p>
          <a:p>
            <a:pPr eaLnBrk="1" hangingPunct="1"/>
            <a:endParaRPr lang="ru-RU" sz="1800" smtClean="0"/>
          </a:p>
        </p:txBody>
      </p:sp>
      <p:sp>
        <p:nvSpPr>
          <p:cNvPr id="20484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Изменения миокарда ЛЖ, получившие название гипертонического сердца, также могут быть причиной ХСН. Причем у многих таких больных долгое время сохраняются нормальными сократимость миокарда и ФВ ЛЖ, а причиной декомпенсации могут быть нарушения наполнения сердца кровью в диастолу.</a:t>
            </a:r>
          </a:p>
          <a:p>
            <a:pPr eaLnBrk="1" hangingPunct="1"/>
            <a:endParaRPr lang="ru-RU" sz="1800" smtClean="0"/>
          </a:p>
        </p:txBody>
      </p:sp>
      <p:sp>
        <p:nvSpPr>
          <p:cNvPr id="20485" name="Текст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pPr eaLnBrk="1" hangingPunct="1"/>
            <a:r>
              <a:rPr lang="ru-RU" smtClean="0"/>
              <a:t>Ишемическая Болезнь Сердца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Артериальная Гипертония</a:t>
            </a:r>
          </a:p>
        </p:txBody>
      </p:sp>
      <p:sp>
        <p:nvSpPr>
          <p:cNvPr id="20487" name="Прямоугольник 7"/>
          <p:cNvSpPr>
            <a:spLocks noChangeArrowheads="1"/>
          </p:cNvSpPr>
          <p:nvPr/>
        </p:nvSpPr>
        <p:spPr bwMode="auto">
          <a:xfrm>
            <a:off x="0" y="6273800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Tw Cen MT" pitchFamily="34" charset="0"/>
              <a:buAutoNum type="arabicPeriod"/>
            </a:pPr>
            <a:r>
              <a:rPr lang="ru-RU" sz="800"/>
              <a:t>Национальные рекомендации по диагностике и лечению ХСН (Утверждены съездом кардиологов РФ в октябре 2003 г.) Журнал Сердечная Недостаточность. 2003;4(6):276–297.</a:t>
            </a:r>
          </a:p>
          <a:p>
            <a:pPr marL="342900" indent="-342900">
              <a:buFont typeface="Tw Cen MT" pitchFamily="34" charset="0"/>
              <a:buAutoNum type="arabicPeriod"/>
            </a:pPr>
            <a:r>
              <a:rPr lang="en-US" sz="800"/>
              <a:t>Cleland JG, Swedberg K, Follath F et al. The EuroHeart Failure survey programme a survey on the quality of care among</a:t>
            </a:r>
            <a:r>
              <a:rPr lang="ru-RU" sz="800"/>
              <a:t> </a:t>
            </a:r>
            <a:r>
              <a:rPr lang="en-US" sz="800"/>
              <a:t>patients with heart failure in Europe. Part 1: patient </a:t>
            </a:r>
            <a:r>
              <a:rPr lang="en-US" sz="800" baseline="30000"/>
              <a:t>characteristics</a:t>
            </a:r>
            <a:r>
              <a:rPr lang="en-US" sz="800"/>
              <a:t> and diagnosis. Eur Heart J. 2003;24(5):442–463.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6391275" cy="990600"/>
          </a:xfrm>
        </p:spPr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</a:rPr>
              <a:t>Классификация ХСН ОССН 2002</a:t>
            </a:r>
            <a:r>
              <a:rPr lang="ru-RU" sz="3600" b="1" baseline="30000" smtClean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21507" name="Рисунок 7" descr="C:\Users\julia\AppData\Local\Temp\msohtmlclip1\01\clip_image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0"/>
            <a:ext cx="11430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8" descr="C:\Users\julia\AppData\Local\Temp\msohtmlclip1\01\clip_image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0"/>
            <a:ext cx="1214437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22" name="Group 42"/>
          <p:cNvGraphicFramePr>
            <a:graphicFrameLocks noGrp="1"/>
          </p:cNvGraphicFramePr>
          <p:nvPr>
            <p:ph sz="quarter" idx="1"/>
          </p:nvPr>
        </p:nvGraphicFramePr>
        <p:xfrm>
          <a:off x="179388" y="1700213"/>
          <a:ext cx="8569325" cy="4537075"/>
        </p:xfrm>
        <a:graphic>
          <a:graphicData uri="http://schemas.openxmlformats.org/drawingml/2006/table">
            <a:tbl>
              <a:tblPr/>
              <a:tblGrid>
                <a:gridCol w="379412"/>
                <a:gridCol w="3168650"/>
                <a:gridCol w="601663"/>
                <a:gridCol w="4419600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Стадии ХСН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(могут ухудшаться, несмотря на лечение)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Функциональные классы ХСН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(могут изменяться на фоне лечения как в одну, так и в другую сторону)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I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ЛЖ.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Начальная стадия заболевания (поражения) сердца. Гемодинамика 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нарушена. Скрытая сердечная недостаточность. Бессимптомная дисфункция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I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ФК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Ограничения физической активности отсутствуют: привычная физическая активность не сопровождается быстрой утомляемостью, появлением одышки или сердцебиения.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II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А ст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Клинически выраженная стадия заболевания (поражения) сердца. Нарушения гемодинамики в одном из кругов кровообращения, выраженные умеренно. Адаптивное ремоделирование сердца и сосудов.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II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ФК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Незначительное ограничение физической активности: в покое симптомы отсутствуют, привычная физическая активность сопровождается утомляемостью, одышкой или сердцебиением.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II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Б ст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Тяжелая стадия заболевания (поражения) сердца. Выраженные изменения гемодинамики в обоих кругах кровообращения. Дезадаптивное ремоделирование сердца и сосудов.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III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ФК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Заметное ограничение физической активности: в покое симптомы отсутствуют, физическая активность меньшей интенсивности по сравнению с привычными нагрузками сопровождается появлением симптомов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III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Конечная стадия поражения сердца. Выраженные изменения гемодинамики и тяжелые (необратимые) структурные изменения органов–мишеней (сердца, легких, сосудов, головного мозга, почек). Финальная стадия ремоделирования органов.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IV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ФК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Невозможность выполнить какую–либо физическую нагрузку без появления дискомфорта; симптомы СН присутствуют в покое и усиливаются при минимальной физической активности. Повышенную нагрузку больной переносит, но она может сопровождаться одышкой и/или замедленным восстановлением сил.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pic>
        <p:nvPicPr>
          <p:cNvPr id="21539" name="Рисунок 9" descr="C:\Users\julia\AppData\Local\Temp\msohtmlclip1\01\clip_image0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39063" y="857250"/>
            <a:ext cx="14049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4000" b="1" smtClean="0"/>
              <a:t>Методы оценки тяжести ХСН</a:t>
            </a:r>
            <a:r>
              <a:rPr lang="ru-RU" sz="4000" b="1" baseline="30000" smtClean="0"/>
              <a:t>1,2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700" smtClean="0"/>
              <a:t>Оценка тяжести состояния больного и особенно эффективности проводимого лечения является насущной задачей.  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/>
              <a:t>Именно динамика ФК при лечении позволяет объективно решить, правильны и успешны ли терапевтические мероприятия. 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/>
              <a:t> Использование простого и доступного 6-минутного теста коридорной ходьбы дает возможность количественно измерить тяжесть и динамику состояния больного с ХСН при лечении и его толерантность к физическим нагрузкам.</a:t>
            </a:r>
          </a:p>
          <a:p>
            <a:pPr eaLnBrk="1" hangingPunct="1">
              <a:lnSpc>
                <a:spcPct val="90000"/>
              </a:lnSpc>
            </a:pPr>
            <a:endParaRPr lang="ru-RU" sz="2700" smtClean="0"/>
          </a:p>
        </p:txBody>
      </p:sp>
      <p:sp>
        <p:nvSpPr>
          <p:cNvPr id="22532" name="Прямоугольник 3"/>
          <p:cNvSpPr>
            <a:spLocks noChangeArrowheads="1"/>
          </p:cNvSpPr>
          <p:nvPr/>
        </p:nvSpPr>
        <p:spPr bwMode="auto">
          <a:xfrm>
            <a:off x="214313" y="6027738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Tw Cen MT" pitchFamily="34" charset="0"/>
              <a:buAutoNum type="arabicPeriod"/>
            </a:pPr>
            <a:r>
              <a:rPr lang="ru-RU" sz="800"/>
              <a:t>Национальные рекомендации по диагностике и лечению ХСН (Утверждены съездом кардиологов РФ в октябре 2003 г.) Журнал Сердечная Недостаточность. 2003;4(6):276–297.</a:t>
            </a:r>
          </a:p>
          <a:p>
            <a:pPr marL="342900" indent="-342900">
              <a:buFont typeface="Tw Cen MT" pitchFamily="34" charset="0"/>
              <a:buAutoNum type="arabicPeriod"/>
            </a:pPr>
            <a:r>
              <a:rPr lang="en-US" sz="800"/>
              <a:t>Cleland JG, Swedberg K, Follath F et al. The EuroHeart Failure survey programme a survey on the quality of care among</a:t>
            </a:r>
            <a:r>
              <a:rPr lang="ru-RU" sz="800"/>
              <a:t> </a:t>
            </a:r>
            <a:r>
              <a:rPr lang="en-US" sz="800"/>
              <a:t>patients with heart failure in Europe. Part 1: patient characteristics and diagnosis. Eur Heart J. 2003;24(5):442–463.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Определение дистанции шестиминутной ходьбы</a:t>
            </a:r>
            <a:r>
              <a:rPr lang="ru-RU" b="1" baseline="30000" dirty="0" smtClean="0"/>
              <a:t>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589088"/>
            <a:ext cx="4429125" cy="4572000"/>
          </a:xfrm>
        </p:spPr>
        <p:txBody>
          <a:bodyPr>
            <a:normAutofit fontScale="5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Этот метод широко используется в последние 4–5 лет в международной  практике и позволяет оценить толерантность пациента к физическим нагрузкам, используя минимальные технические средства.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Суть метода заключается в том, что нужно измерить, какую дистанцию в состоянии пройти пациент в течение 6 минут.  Для этого требуются лишь часы с секундной стрелкой и рулетка. Проще всего заранее разметить больничный или поликлинический коридор и попросить пациента двигаться по нему в течение 6 минут. Если пациент пойдет слишком быстро и вынужден будет остановиться, эта пауза, естественно, включается в 6 минут. В итоге вы определите физическую толерантность вашего больного к нагрузкам. Каждому ФК ХСН соответствует определенная дистанция 6–минутной ходьбы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714875" y="2071688"/>
          <a:ext cx="4143375" cy="284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</a:tblGrid>
              <a:tr h="711518">
                <a:tc>
                  <a:txBody>
                    <a:bodyPr/>
                    <a:lstStyle/>
                    <a:p>
                      <a:r>
                        <a:rPr lang="ru-RU" dirty="0" smtClean="0"/>
                        <a:t>Выраженность ХСН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Дистанция</a:t>
                      </a:r>
                      <a:r>
                        <a:rPr lang="ru-RU" baseline="0" dirty="0" smtClean="0"/>
                        <a:t> 6-ти минутной ходьбы</a:t>
                      </a:r>
                      <a:endParaRPr lang="ru-RU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MyriadPro-Cond"/>
                          <a:ea typeface="+mn-ea"/>
                          <a:cs typeface="+mn-cs"/>
                        </a:rPr>
                        <a:t>Нет ХСН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&gt;551 м</a:t>
                      </a:r>
                    </a:p>
                  </a:txBody>
                  <a:tcPr/>
                </a:tc>
              </a:tr>
              <a:tr h="346401"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MyriadPro-Cond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MyriadPro-Cond"/>
                          <a:ea typeface="+mn-ea"/>
                          <a:cs typeface="+mn-cs"/>
                        </a:rPr>
                        <a:t>ФК ХСН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426–550 м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MyriadPro-Cond"/>
                        </a:rPr>
                        <a:t>II </a:t>
                      </a:r>
                      <a:r>
                        <a:rPr lang="ru-RU" sz="1800" baseline="0" dirty="0" smtClean="0">
                          <a:latin typeface="MyriadPro-Cond"/>
                        </a:rPr>
                        <a:t>ФК ХСН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301-425 </a:t>
                      </a: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</a:t>
                      </a:r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MyriadPro-Cond"/>
                        </a:rPr>
                        <a:t>III </a:t>
                      </a:r>
                      <a:r>
                        <a:rPr lang="ru-RU" sz="1800" baseline="0" dirty="0" smtClean="0">
                          <a:latin typeface="MyriadPro-Cond"/>
                        </a:rPr>
                        <a:t>ФК ХСН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151-300 м</a:t>
                      </a:r>
                      <a:endParaRPr lang="ru-RU" dirty="0"/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MyriadPro-Cond"/>
                        </a:rPr>
                        <a:t>IV </a:t>
                      </a:r>
                      <a:r>
                        <a:rPr lang="ru-RU" sz="1800" baseline="0" dirty="0" smtClean="0">
                          <a:latin typeface="MyriadPro-Cond"/>
                        </a:rPr>
                        <a:t>ФК ХСН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&lt;150 м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5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214313"/>
            <a:ext cx="144303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80" name="Прямоугольник 5"/>
          <p:cNvSpPr>
            <a:spLocks noChangeArrowheads="1"/>
          </p:cNvSpPr>
          <p:nvPr/>
        </p:nvSpPr>
        <p:spPr bwMode="auto">
          <a:xfrm>
            <a:off x="4000500" y="57150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Tw Cen MT" pitchFamily="34" charset="0"/>
              <a:buAutoNum type="arabicPeriod"/>
            </a:pPr>
            <a:r>
              <a:rPr lang="ru-RU" sz="800"/>
              <a:t>Национальные рекомендации по диагностике и лечению ХСН (Утверждены съездом кардиологов РФ в октябре 2003 г.) Журнал Сердечная Недостаточность. 2003;4(6):276–297.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b="1" smtClean="0"/>
              <a:t>Другие способы оценки клинического состояния больных ХСН</a:t>
            </a:r>
            <a:r>
              <a:rPr lang="ru-RU" sz="3200" b="1" baseline="30000" smtClean="0"/>
              <a:t>4</a:t>
            </a:r>
          </a:p>
        </p:txBody>
      </p:sp>
      <p:sp>
        <p:nvSpPr>
          <p:cNvPr id="24579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smtClean="0"/>
              <a:t>Кроме динамики ФК и толерантности к нагрузкам для контроля за состоянием больных с ХСН применяются: </a:t>
            </a:r>
          </a:p>
          <a:p>
            <a:pPr eaLnBrk="1" hangingPunct="1">
              <a:lnSpc>
                <a:spcPct val="90000"/>
              </a:lnSpc>
            </a:pPr>
            <a:r>
              <a:rPr lang="ru-RU" sz="2500" smtClean="0"/>
              <a:t>Оценка клинического состояния пациента (выраженность одышки, диурез, изменения массы тела, степень застойных явлений и т.п.);</a:t>
            </a:r>
          </a:p>
          <a:p>
            <a:pPr eaLnBrk="1" hangingPunct="1">
              <a:lnSpc>
                <a:spcPct val="90000"/>
              </a:lnSpc>
            </a:pPr>
            <a:r>
              <a:rPr lang="ru-RU" sz="2500" smtClean="0"/>
              <a:t>Динамика ФВ ЛЖ (в большинстве случаев по результатам эхокардиографии);</a:t>
            </a:r>
          </a:p>
          <a:p>
            <a:pPr eaLnBrk="1" hangingPunct="1">
              <a:lnSpc>
                <a:spcPct val="90000"/>
              </a:lnSpc>
            </a:pPr>
            <a:r>
              <a:rPr lang="ru-RU" sz="2500" smtClean="0"/>
              <a:t>Оценка качества жизни больного, измеряемая в баллах при использовании специальных опросников, наиболее известным из которых является опросник Миннесотского университета, разработанный специально для больных с ХСН.</a:t>
            </a:r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</p:txBody>
      </p:sp>
      <p:sp>
        <p:nvSpPr>
          <p:cNvPr id="24580" name="Прямоугольник 3"/>
          <p:cNvSpPr>
            <a:spLocks noChangeArrowheads="1"/>
          </p:cNvSpPr>
          <p:nvPr/>
        </p:nvSpPr>
        <p:spPr bwMode="auto">
          <a:xfrm>
            <a:off x="1714500" y="6215063"/>
            <a:ext cx="742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9088" indent="-319088">
              <a:buFont typeface="Wingdings" pitchFamily="2" charset="2"/>
              <a:buChar char=""/>
            </a:pPr>
            <a:r>
              <a:rPr lang="ru-RU" sz="800"/>
              <a:t>Мареев В.Ю., Даниелян М.О., Беленков Ю.Н. От имени рабочей группы исследования ЭПОХА–О–ХСН. Сравнительная характеристика больных с ХСН в зависимости от величины ФВ по результатам Российского многоцентрового исследования ЭПОХА–О–ХСН. Журнал Сердечная Недостаточность. 2006.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Понятие «качество жизни»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589088"/>
            <a:ext cx="5000625" cy="476885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ru-RU" sz="1600" smtClean="0"/>
              <a:t>Способность больного жить такой же полноценной жизнью, как его здоровые сверстники, находящиеся в аналогичных экономических, климатических, политических и национальных условиях.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1600" smtClean="0"/>
              <a:t>Иными словами, врач должен помнить о желании своего пациента с ХСН, который и так обречен на прием лекарств, нередко достаточно неприятных, жить полноценной жизнью. В это понятие входит физическая, творческая, социальная, эмоциональная, сексуальная, политическая активность. Необходимо помнить, что изменения "качества жизни" не всегда параллельны клиническому улучшению. К примеру, назначение мочегонных, как правило, сопровождается клиническим улучшением, но необходимость быть "привязанным" к туалету, многочисленные побочные реакции, свойственные этой группе лекарств, определенно ухудшают "качество жизни". </a:t>
            </a:r>
          </a:p>
        </p:txBody>
      </p:sp>
      <p:pic>
        <p:nvPicPr>
          <p:cNvPr id="25604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0688" y="2667000"/>
            <a:ext cx="3230562" cy="2176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smtClean="0"/>
              <a:t>Шесть путей достижения поставленных</a:t>
            </a:r>
            <a:br>
              <a:rPr lang="ru-RU" sz="2800" i="1" smtClean="0"/>
            </a:br>
            <a:r>
              <a:rPr lang="ru-RU" sz="2800" i="1" smtClean="0"/>
              <a:t>целей при лечении декомпенсации:</a:t>
            </a:r>
            <a:br>
              <a:rPr lang="ru-RU" sz="2800" i="1" smtClean="0"/>
            </a:b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fontScale="70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• </a:t>
            </a:r>
            <a:r>
              <a:rPr lang="ru-RU" dirty="0" smtClean="0"/>
              <a:t>Диета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Режим физической активности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Психологическая реабилитация, организация врачебного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контроля, школ для больных с ХСН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Медикаментозная терапия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Электрофизиологические методы терапии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 Хирургические, механические методы лечения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marL="320040" indent="-32004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	Как видно, медикаментозное лечение представляет собой хотя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	и очень важную составляющую, но находящуюся в этом списке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	на четвертой позиции.  </a:t>
            </a:r>
            <a:r>
              <a:rPr lang="ru-RU" i="1" dirty="0" smtClean="0">
                <a:solidFill>
                  <a:srgbClr val="FF0000"/>
                </a:solidFill>
              </a:rPr>
              <a:t>Игнорирование </a:t>
            </a:r>
            <a:r>
              <a:rPr lang="ru-RU" i="1" dirty="0" err="1" smtClean="0">
                <a:solidFill>
                  <a:srgbClr val="FF0000"/>
                </a:solidFill>
              </a:rPr>
              <a:t>немедикаментозных</a:t>
            </a:r>
            <a:r>
              <a:rPr lang="ru-RU" i="1" dirty="0" smtClean="0">
                <a:solidFill>
                  <a:srgbClr val="FF0000"/>
                </a:solidFill>
              </a:rPr>
              <a:t> методов борьбы с ХСН затрудняет достижение конечного успеха и снижает эффективность лечебных (медикаментозных) воздействий.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Диета больных ХСН1</a:t>
            </a:r>
          </a:p>
        </p:txBody>
      </p:sp>
      <p:sp>
        <p:nvSpPr>
          <p:cNvPr id="27651" name="Содержимое 4"/>
          <p:cNvSpPr>
            <a:spLocks noGrp="1"/>
          </p:cNvSpPr>
          <p:nvPr>
            <p:ph sz="quarter" idx="2"/>
          </p:nvPr>
        </p:nvSpPr>
        <p:spPr>
          <a:xfrm>
            <a:off x="428625" y="2438400"/>
            <a:ext cx="3714750" cy="3133725"/>
          </a:xfrm>
        </p:spPr>
        <p:txBody>
          <a:bodyPr/>
          <a:lstStyle/>
          <a:p>
            <a:pPr eaLnBrk="1" hangingPunct="1"/>
            <a:r>
              <a:rPr lang="ru-RU" sz="1600" smtClean="0"/>
              <a:t>Диета больных при ХСН должна быть калорийной, легко усвояемой. Оптимальным вариантом является использование в питании нутритивных смесей. В пище максимально должно быть ограничено количество соли - это намного эффективнее, чем ограничение приема жидкости. Больной должен принимать не менее 750 мл жидкости при любой стадии ХСН.</a:t>
            </a:r>
          </a:p>
        </p:txBody>
      </p:sp>
      <p:sp>
        <p:nvSpPr>
          <p:cNvPr id="27652" name="Содержимое 6"/>
          <p:cNvSpPr>
            <a:spLocks noGrp="1"/>
          </p:cNvSpPr>
          <p:nvPr>
            <p:ph sz="quarter" idx="4"/>
          </p:nvPr>
        </p:nvSpPr>
        <p:spPr>
          <a:xfrm>
            <a:off x="4214813" y="2438400"/>
            <a:ext cx="4786312" cy="3062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600" smtClean="0"/>
              <a:t>Ограничение соли имеет 3 уровня:</a:t>
            </a:r>
          </a:p>
          <a:p>
            <a:pPr eaLnBrk="1" hangingPunct="1"/>
            <a:r>
              <a:rPr lang="ru-RU" sz="1600" smtClean="0"/>
              <a:t> </a:t>
            </a:r>
            <a:r>
              <a:rPr lang="ru-RU" sz="1400" smtClean="0"/>
              <a:t>1-й - ограничение продуктов, содержащих большое количество соли, суточное потребление хлорида натрия менее 3 г/сут (при </a:t>
            </a:r>
            <a:r>
              <a:rPr lang="en-GB" sz="1400" smtClean="0"/>
              <a:t>I </a:t>
            </a:r>
            <a:r>
              <a:rPr lang="ru-RU" sz="1400" smtClean="0"/>
              <a:t>ФК ХСН)</a:t>
            </a:r>
          </a:p>
          <a:p>
            <a:pPr eaLnBrk="1" hangingPunct="1"/>
            <a:r>
              <a:rPr lang="ru-RU" sz="1400" smtClean="0"/>
              <a:t>2-й - плюс не подсаливание пищи и использование при ее приготовлении соли с низким содержанием натрия, суточное потребление хлорида натрия 1,2 -1,8 г/сут (</a:t>
            </a:r>
            <a:r>
              <a:rPr lang="en-GB" sz="1400" smtClean="0"/>
              <a:t>II</a:t>
            </a:r>
            <a:r>
              <a:rPr lang="ru-RU" sz="1400" smtClean="0"/>
              <a:t> - Ш ФК ХСН);</a:t>
            </a:r>
          </a:p>
          <a:p>
            <a:pPr eaLnBrk="1" hangingPunct="1"/>
            <a:r>
              <a:rPr lang="ru-RU" sz="1400" smtClean="0"/>
              <a:t> 3-й - плюс приготовление пищи без соли, суточное потребление хлорида натрия менее 1 г/сут (</a:t>
            </a:r>
            <a:r>
              <a:rPr lang="en-GB" sz="1400" smtClean="0"/>
              <a:t>IV </a:t>
            </a:r>
            <a:r>
              <a:rPr lang="ru-RU" sz="1400" smtClean="0"/>
              <a:t>ФК). </a:t>
            </a:r>
          </a:p>
          <a:p>
            <a:pPr eaLnBrk="1" hangingPunct="1"/>
            <a:endParaRPr lang="ru-RU" sz="1600" smtClean="0"/>
          </a:p>
        </p:txBody>
      </p:sp>
      <p:sp>
        <p:nvSpPr>
          <p:cNvPr id="27653" name="Текст 3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pPr eaLnBrk="1" hangingPunct="1"/>
            <a:r>
              <a:rPr lang="ru-RU" smtClean="0"/>
              <a:t>Общие рекомендации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Ограничение соли</a:t>
            </a:r>
            <a:endParaRPr lang="ru-RU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14313" y="5286375"/>
            <a:ext cx="8643937" cy="128587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Важно!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если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пациент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с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ХСН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жалуется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на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постоянную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жажду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 причиной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этого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может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быть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альдостеронемия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,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что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приводит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к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избыточной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продукции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антидиуретического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гормона. В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таких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случаях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кроме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назначения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альдактона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приходится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временно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разрешать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пациенту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прием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жидкости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и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идти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на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внутривенное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введение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электролитных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ヒラギノ明朝 Pro W3" charset="-128"/>
                <a:cs typeface="Arial" pitchFamily="34" charset="0"/>
              </a:rPr>
              <a:t>растворов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2765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688" y="1500188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Прямоугольник 8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Tw Cen MT" pitchFamily="34" charset="0"/>
              <a:buAutoNum type="arabicPeriod"/>
            </a:pPr>
            <a:r>
              <a:rPr lang="ru-RU" sz="800"/>
              <a:t>Национальные рекомендации по диагностике и лечению ХСН (Утверждены съездом кардиологов РФ в октябре 2003 г.) Журнал Сердечная Недостаточность. 2003;4(6):276–297.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G:\HFA images\HFM-site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3714750"/>
            <a:ext cx="26003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z="2800" smtClean="0"/>
              <a:t>Помогите пациентам воспользоваться интернетом для получения знаний о своем состоянии</a:t>
            </a:r>
          </a:p>
        </p:txBody>
      </p:sp>
      <p:sp>
        <p:nvSpPr>
          <p:cNvPr id="10244" name="Содержимое 3"/>
          <p:cNvSpPr>
            <a:spLocks noGrp="1"/>
          </p:cNvSpPr>
          <p:nvPr>
            <p:ph idx="1"/>
          </p:nvPr>
        </p:nvSpPr>
        <p:spPr>
          <a:xfrm>
            <a:off x="714375" y="1428750"/>
            <a:ext cx="8229600" cy="5429250"/>
          </a:xfrm>
        </p:spPr>
        <p:txBody>
          <a:bodyPr/>
          <a:lstStyle/>
          <a:p>
            <a:r>
              <a:rPr lang="ru-RU" sz="1800" smtClean="0"/>
              <a:t>Уважаемые друзья, теперь российским пациентам, страдающим сердечной недостаточностью доступен уникальный источник информации, которым пользуются пациенты в Англии, Германии, Франции и Испании</a:t>
            </a:r>
          </a:p>
          <a:p>
            <a:r>
              <a:rPr lang="ru-RU" sz="1800" smtClean="0"/>
              <a:t> Совместно с Европейской Ассоциацией по Сердечной недостаточности  Общество Специалистов по Сердечной Недостаточности России перевело и адаптировало общеевропейский сайт для пациентов. </a:t>
            </a:r>
          </a:p>
          <a:p>
            <a:r>
              <a:rPr lang="en-US" sz="1800" smtClean="0">
                <a:hlinkClick r:id="rId3"/>
              </a:rPr>
              <a:t>www.heartfailurematters.org</a:t>
            </a:r>
            <a:r>
              <a:rPr lang="en-US" sz="1800" smtClean="0"/>
              <a:t>,</a:t>
            </a:r>
            <a:endParaRPr lang="ru-RU" sz="1800" smtClean="0"/>
          </a:p>
          <a:p>
            <a:endParaRPr lang="ru-RU" sz="1800" smtClean="0"/>
          </a:p>
          <a:p>
            <a:pPr>
              <a:buFont typeface="Arial" pitchFamily="34" charset="0"/>
              <a:buNone/>
            </a:pPr>
            <a:endParaRPr lang="en-US" sz="1800" smtClean="0"/>
          </a:p>
          <a:p>
            <a:r>
              <a:rPr lang="ru-RU" sz="1800" smtClean="0"/>
              <a:t>Это уникальный источник информации, которым пользуются более 10 млн. европейских пациентов.</a:t>
            </a:r>
          </a:p>
          <a:p>
            <a:r>
              <a:rPr lang="ru-RU" sz="1800" smtClean="0"/>
              <a:t>Если пациент «не дружит» с интернетом, посоветуйте ему попросить о помощи близких . </a:t>
            </a:r>
          </a:p>
          <a:p>
            <a:r>
              <a:rPr lang="ru-RU" sz="1800" smtClean="0"/>
              <a:t>Роль медицинской сестры в образовании больных трудно переоценить. Нам необходима ваша помощь, для того, чтобы привлечь пациентов на сайт. </a:t>
            </a:r>
          </a:p>
          <a:p>
            <a:r>
              <a:rPr lang="ru-RU" sz="1800" smtClean="0"/>
              <a:t>Кстати, вы тоже найдете там много интересного!!!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6"/>
          <p:cNvSpPr>
            <a:spLocks noGrp="1"/>
          </p:cNvSpPr>
          <p:nvPr>
            <p:ph type="title"/>
          </p:nvPr>
        </p:nvSpPr>
        <p:spPr>
          <a:xfrm>
            <a:off x="142875" y="142875"/>
            <a:ext cx="6357938" cy="990600"/>
          </a:xfrm>
        </p:spPr>
        <p:txBody>
          <a:bodyPr/>
          <a:lstStyle/>
          <a:p>
            <a:pPr eaLnBrk="1" hangingPunct="1"/>
            <a:r>
              <a:rPr lang="ru-RU" smtClean="0"/>
              <a:t>Трофологический статус</a:t>
            </a:r>
            <a:r>
              <a:rPr lang="ru-RU" baseline="30000" smtClean="0"/>
              <a:t>1</a:t>
            </a:r>
            <a:r>
              <a:rPr lang="ru-RU" smtClean="0"/>
              <a:t> </a:t>
            </a:r>
          </a:p>
        </p:txBody>
      </p:sp>
      <p:sp>
        <p:nvSpPr>
          <p:cNvPr id="28675" name="Содержимое 7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sz="1800" smtClean="0"/>
              <a:t> Понятие, характеризующее состояние здоровья и физического развития организма, связанное с питанием. </a:t>
            </a:r>
          </a:p>
          <a:p>
            <a:pPr eaLnBrk="1" hangingPunct="1"/>
            <a:r>
              <a:rPr lang="ru-RU" sz="1800" smtClean="0"/>
              <a:t>Необходимо различать следующие патологические состояния у пациента с ХСН: </a:t>
            </a:r>
          </a:p>
          <a:p>
            <a:pPr lvl="1" eaLnBrk="1" hangingPunct="1"/>
            <a:r>
              <a:rPr lang="ru-RU" sz="1800" smtClean="0"/>
              <a:t>ожирение</a:t>
            </a:r>
          </a:p>
          <a:p>
            <a:pPr lvl="1" eaLnBrk="1" hangingPunct="1"/>
            <a:r>
              <a:rPr lang="ru-RU" sz="1800" smtClean="0"/>
              <a:t>избыточный вес</a:t>
            </a:r>
          </a:p>
          <a:p>
            <a:pPr lvl="1" eaLnBrk="1" hangingPunct="1"/>
            <a:r>
              <a:rPr lang="ru-RU" sz="1800" smtClean="0"/>
              <a:t> нормальный вес</a:t>
            </a:r>
          </a:p>
          <a:p>
            <a:pPr lvl="1" eaLnBrk="1" hangingPunct="1"/>
            <a:r>
              <a:rPr lang="ru-RU" sz="1800" smtClean="0"/>
              <a:t> кахексия.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0"/>
            <a:ext cx="1571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482600"/>
            <a:ext cx="1571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Прямоугольник 5"/>
          <p:cNvSpPr>
            <a:spLocks noChangeArrowheads="1"/>
          </p:cNvSpPr>
          <p:nvPr/>
        </p:nvSpPr>
        <p:spPr bwMode="auto">
          <a:xfrm>
            <a:off x="357188" y="6143625"/>
            <a:ext cx="85010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Tw Cen MT" pitchFamily="34" charset="0"/>
              <a:buAutoNum type="arabicPeriod"/>
            </a:pPr>
            <a:r>
              <a:rPr lang="ru-RU" sz="800"/>
              <a:t>Арутюнов Г.П., Костюкевич О.И. Питание больных с хронической сердечной недостаточностью, проблемы нутритивной поддержки, решенные и нерешенные аспекты. Журнал Сердечная Недостаточность. 2002;3(5):245–248.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sz="1400" smtClean="0"/>
              <a:t>Ожирение или избыточный вес ухудшает прогноз больного с ХСН и во всех случаях индекса массы тела (ИМТ) более 25 кг / м </a:t>
            </a:r>
            <a:r>
              <a:rPr lang="en-US" sz="1400" smtClean="0">
                <a:latin typeface="Calibri" pitchFamily="34" charset="0"/>
              </a:rPr>
              <a:t>2</a:t>
            </a:r>
            <a:r>
              <a:rPr lang="ru-RU" sz="1400" smtClean="0"/>
              <a:t> требует специальных мер и ограничения калорийности питания.</a:t>
            </a:r>
          </a:p>
          <a:p>
            <a:pPr eaLnBrk="1" hangingPunct="1"/>
            <a:r>
              <a:rPr lang="ru-RU" sz="1400" smtClean="0"/>
              <a:t>Патологическая потеря массы тела , явные или субклинические признаки которой  обнаруживаются у 50 % больных с ХСН.</a:t>
            </a:r>
          </a:p>
          <a:p>
            <a:pPr eaLnBrk="1" hangingPunct="1"/>
            <a:r>
              <a:rPr lang="ru-RU" sz="1400" smtClean="0"/>
              <a:t>Прогрессивное уменьшение массы тела, обусловленное потерей как жировой ткани, так и мышечной массы, называется сердечной кахексией. Клиницист верифицирует патологическую потерю массы тела во всех случаях:</a:t>
            </a:r>
          </a:p>
          <a:p>
            <a:pPr lvl="1" eaLnBrk="1" hangingPunct="1"/>
            <a:r>
              <a:rPr lang="ru-RU" sz="1400" smtClean="0"/>
              <a:t>документированной непреднамеренной потери массы тела на 5 кг и более или более чем на 7,5 % от исходной (вес без отеков, т. е. вес пациента в компенсированном состоянии) </a:t>
            </a:r>
          </a:p>
          <a:p>
            <a:pPr lvl="1" eaLnBrk="1" hangingPunct="1"/>
            <a:r>
              <a:rPr lang="ru-RU" sz="1400" smtClean="0"/>
              <a:t>массы тела за 6 месяцев  при исходном ИМТ менее 19 кг / м2.</a:t>
            </a:r>
          </a:p>
          <a:p>
            <a:pPr eaLnBrk="1" hangingPunct="1"/>
            <a:r>
              <a:rPr lang="ru-RU" sz="1400" smtClean="0"/>
              <a:t>[Индекс массы тела рассчитывается как: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smtClean="0"/>
              <a:t>                                     ИМТ = масса тела (кг) / рост (м2)]</a:t>
            </a:r>
          </a:p>
          <a:p>
            <a:pPr eaLnBrk="1" hangingPunct="1"/>
            <a:r>
              <a:rPr lang="ru-RU" sz="1400" smtClean="0"/>
              <a:t>Развитие кахексии, как правило, свидетельствует о критической активации нейрогормональных систем (прежде всего ренин–ангиотензин–альдостероновой), задействованных в прогрессировании декомпенсации и неадекватном росте активности цитокинов (прежде всего фактора некроза опухоли–α). В лечении таких больных необходимым является сочетание медикаментозной коррекции нейрогормональных расстройств (степень доказательности А), блокады цитокинов (степень доказанности С) и нутритивной поддержки. </a:t>
            </a:r>
          </a:p>
        </p:txBody>
      </p:sp>
      <p:sp>
        <p:nvSpPr>
          <p:cNvPr id="29699" name="Заголовок 6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Трофологический статус</a:t>
            </a:r>
            <a:r>
              <a:rPr lang="ru-RU" baseline="30000" smtClean="0"/>
              <a:t>1,5</a:t>
            </a:r>
            <a:r>
              <a:rPr lang="ru-RU" smtClean="0"/>
              <a:t> 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1571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714375"/>
            <a:ext cx="1571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Кахексия</a:t>
            </a:r>
            <a:r>
              <a:rPr lang="ru-RU" sz="3200" baseline="30000" smtClean="0"/>
              <a:t>1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642938" y="1571625"/>
            <a:ext cx="8153400" cy="3286125"/>
          </a:xfrm>
        </p:spPr>
        <p:txBody>
          <a:bodyPr/>
          <a:lstStyle/>
          <a:p>
            <a:r>
              <a:rPr lang="ru-RU" sz="2000" smtClean="0"/>
              <a:t>Потеря мышечной массы является серьезной проблемой для больных сердечной недостаточностью. Важно понимать, что часто потеря мышечной массы может быть незаметна на глаз, из-за избыточного количества подкожно-жировой клетчатки или наличия отеков. При сердечной недостаточности, особенно у пациентов </a:t>
            </a:r>
            <a:r>
              <a:rPr lang="en-US" sz="2000" smtClean="0"/>
              <a:t>III</a:t>
            </a:r>
            <a:r>
              <a:rPr lang="ru-RU" sz="2000" smtClean="0"/>
              <a:t> и </a:t>
            </a:r>
            <a:r>
              <a:rPr lang="en-US" sz="2000" smtClean="0"/>
              <a:t>IV </a:t>
            </a:r>
            <a:r>
              <a:rPr lang="ru-RU" sz="2000" smtClean="0"/>
              <a:t>функционального класса часто происходит выраженная потеря мышечной массы, которая ухудшает прогноз их жизни, качество жизни и усугубляет течение заболевания.</a:t>
            </a:r>
          </a:p>
        </p:txBody>
      </p:sp>
      <p:sp>
        <p:nvSpPr>
          <p:cNvPr id="30724" name="Прямоугольник 3"/>
          <p:cNvSpPr>
            <a:spLocks noChangeArrowheads="1"/>
          </p:cNvSpPr>
          <p:nvPr/>
        </p:nvSpPr>
        <p:spPr bwMode="auto">
          <a:xfrm>
            <a:off x="2428875" y="6000750"/>
            <a:ext cx="6286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Tw Cen MT" pitchFamily="34" charset="0"/>
              <a:buAutoNum type="arabicPeriod"/>
            </a:pPr>
            <a:r>
              <a:rPr lang="ru-RU" sz="800"/>
              <a:t>Арутюнов Г.П., Костюкевич О.И. Питание больных с хронической сердечной недостаточностью, проблемы нутритивной поддержки, решенные и нерешенные аспекты. Журнал Сердечная Недостаточность. 2002;3(5):245–248.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Нутритивная поддержка больных ХСН</a:t>
            </a:r>
            <a:r>
              <a:rPr lang="ru-RU" sz="3200" baseline="30000" smtClean="0"/>
              <a:t>1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600200"/>
            <a:ext cx="8358187" cy="4495800"/>
          </a:xfrm>
        </p:spPr>
        <p:txBody>
          <a:bodyPr/>
          <a:lstStyle/>
          <a:p>
            <a:pPr eaLnBrk="1" hangingPunct="1"/>
            <a:r>
              <a:rPr lang="ru-RU" sz="2000" smtClean="0"/>
              <a:t>Перед назначением нутритивной поддержки необходимо произвести расчет истинной потребности в энергии (ИПЭ).</a:t>
            </a:r>
          </a:p>
          <a:p>
            <a:pPr eaLnBrk="1" hangingPunct="1"/>
            <a:r>
              <a:rPr lang="ru-RU" sz="2000" smtClean="0"/>
              <a:t>ИПЭ определяется, как произведение величины основного обмена (ООЭ) и фактора активности пациента. ООЭ рассчитывается по уравнению </a:t>
            </a:r>
            <a:r>
              <a:rPr lang="ru-RU" sz="2000" b="1" smtClean="0"/>
              <a:t>Харриса–Бенедикта</a:t>
            </a:r>
            <a:r>
              <a:rPr lang="ru-RU" sz="2000" smtClean="0"/>
              <a:t> :</a:t>
            </a:r>
          </a:p>
          <a:p>
            <a:pPr lvl="1" eaLnBrk="1" hangingPunct="1"/>
            <a:r>
              <a:rPr lang="ru-RU" sz="1800" smtClean="0"/>
              <a:t>Мужчины: ООЭ = 66,47 + 13,75 Ч вес (кг) + 5 Ч рост (м) – 6,77 Ч возраст (годы)</a:t>
            </a:r>
          </a:p>
          <a:p>
            <a:pPr eaLnBrk="1" hangingPunct="1"/>
            <a:r>
              <a:rPr lang="ru-RU" sz="1800" smtClean="0"/>
              <a:t>Женщины: ООЭ = 66,51 + 9,56 Ч вес (кг) + 1,85 Ч рост (м) – 4,67 Ч возраст (годы</a:t>
            </a:r>
            <a:r>
              <a:rPr lang="ru-RU" sz="2000" smtClean="0"/>
              <a:t>)</a:t>
            </a:r>
            <a:r>
              <a:rPr lang="ru-RU" sz="3200" smtClean="0"/>
              <a:t> </a:t>
            </a:r>
          </a:p>
          <a:p>
            <a:pPr eaLnBrk="1" hangingPunct="1"/>
            <a:r>
              <a:rPr lang="ru-RU" sz="1600" smtClean="0"/>
              <a:t>Фактор активности (ФА) определяется в зависимости от физической активности больного: постельный режим – 1,2, умеренная физическая активность – 1,3, значительная физическая активность – 1,4.</a:t>
            </a:r>
          </a:p>
          <a:p>
            <a:pPr eaLnBrk="1" hangingPunct="1"/>
            <a:r>
              <a:rPr lang="ru-RU" sz="1600" smtClean="0"/>
              <a:t>При массе тела менее 10–20 % от нормы дефицит массы тела (ДМТ) равен 1,1, 20–30 % – 1,2, больше 30 % – 1,3.</a:t>
            </a:r>
          </a:p>
          <a:p>
            <a:pPr eaLnBrk="1" hangingPunct="1"/>
            <a:r>
              <a:rPr lang="ru-RU" sz="1600" b="1" smtClean="0"/>
              <a:t>ИПЭ = ООЭ Ч ФА Ч ДМТ</a:t>
            </a:r>
          </a:p>
          <a:p>
            <a:pPr lvl="1" eaLnBrk="1" hangingPunct="1"/>
            <a:endParaRPr lang="ru-RU" sz="1600" smtClean="0"/>
          </a:p>
          <a:p>
            <a:pPr lvl="1" eaLnBrk="1" hangingPunct="1">
              <a:buFont typeface="Wingdings 2" pitchFamily="18" charset="2"/>
              <a:buNone/>
            </a:pPr>
            <a:r>
              <a:rPr lang="ru-RU" sz="800" smtClean="0"/>
              <a:t>1. Арутюнов Г.П., Костюкевич О.И. Питание больных с хронической сердечной недостаточностью, проблемы нутритивной поддержки, решенные и нерешенные аспекты. Журнал Сердечная Недостаточность. 2002;3(5):245–248.</a:t>
            </a:r>
          </a:p>
          <a:p>
            <a:pPr lvl="1" eaLnBrk="1" hangingPunct="1"/>
            <a:endParaRPr lang="ru-RU" sz="1600" smtClean="0"/>
          </a:p>
          <a:p>
            <a:pPr eaLnBrk="1" hangingPunct="1"/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sz="quarter" idx="1"/>
          </p:nvPr>
        </p:nvSpPr>
        <p:spPr>
          <a:xfrm>
            <a:off x="642938" y="1643063"/>
            <a:ext cx="7500937" cy="4495800"/>
          </a:xfrm>
        </p:spPr>
        <p:txBody>
          <a:bodyPr/>
          <a:lstStyle/>
          <a:p>
            <a:r>
              <a:rPr lang="ru-RU" sz="1600" smtClean="0"/>
              <a:t>1. Начинать нутритивную поддержку с малых доз (не более 5–10 % от уровня истинной энергопотребности).</a:t>
            </a:r>
          </a:p>
          <a:p>
            <a:r>
              <a:rPr lang="ru-RU" sz="1600" smtClean="0"/>
              <a:t> 2. Обязательно добавлять ферментные препараты (1–2 таблетки/ сут).</a:t>
            </a:r>
          </a:p>
          <a:p>
            <a:r>
              <a:rPr lang="ru-RU" sz="1600" smtClean="0"/>
              <a:t>3. Постепенно увеличивать объем энерговосполнения за счет питательной смеси (объем вводимой смеси увеличивать 1 раз в 5–7 дней).</a:t>
            </a:r>
          </a:p>
          <a:p>
            <a:r>
              <a:rPr lang="ru-RU" sz="1600" smtClean="0"/>
              <a:t>Рекомендуется следующая процедура титрации дозы:</a:t>
            </a:r>
          </a:p>
          <a:p>
            <a:pPr lvl="1"/>
            <a:r>
              <a:rPr lang="ru-RU" sz="1600" smtClean="0"/>
              <a:t>1–я неделя – 5–10 % энергопотребности</a:t>
            </a:r>
          </a:p>
          <a:p>
            <a:pPr lvl="1"/>
            <a:r>
              <a:rPr lang="ru-RU" sz="1600" smtClean="0"/>
              <a:t>2–я неделя – 10–20 % энергопотребности</a:t>
            </a:r>
          </a:p>
          <a:p>
            <a:pPr lvl="1"/>
            <a:r>
              <a:rPr lang="ru-RU" sz="1600" smtClean="0"/>
              <a:t>3–я неделя – 20–30 % энергопотребности</a:t>
            </a:r>
          </a:p>
          <a:p>
            <a:r>
              <a:rPr lang="ru-RU" sz="1600" smtClean="0"/>
              <a:t>Контроль эффективности нутритивной поддержки должен осуществляться уже с первой недели терапии и включать в себя динамику антропометрических показателей (ИМТ, ТМТ, окружность мышц плеча), лабораторный контроль и оценку переносимости питательных смесей.</a:t>
            </a:r>
          </a:p>
          <a:p>
            <a:r>
              <a:rPr lang="ru-RU" sz="1600" smtClean="0"/>
              <a:t>У больных с декомпенсацией кровообращения, когда резко ухудшаются показатели всасывания, оптимальным является применение олигомерных питательных смесей (</a:t>
            </a:r>
            <a:r>
              <a:rPr lang="ru-RU" sz="1600" b="1" smtClean="0"/>
              <a:t>Peptamen,</a:t>
            </a:r>
            <a:r>
              <a:rPr lang="ru-RU" sz="1600" smtClean="0"/>
              <a:t> уровень доказательности С) </a:t>
            </a:r>
          </a:p>
        </p:txBody>
      </p:sp>
      <p:sp>
        <p:nvSpPr>
          <p:cNvPr id="32771" name="Заголовок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8153400" cy="990600"/>
          </a:xfrm>
        </p:spPr>
        <p:txBody>
          <a:bodyPr/>
          <a:lstStyle/>
          <a:p>
            <a:pPr eaLnBrk="1" hangingPunct="1"/>
            <a:r>
              <a:rPr lang="ru-RU" sz="4000" smtClean="0"/>
              <a:t>Принципы введения энтерального питания в рацион</a:t>
            </a:r>
            <a:r>
              <a:rPr lang="ru-RU" sz="3200" baseline="30000" smtClean="0"/>
              <a:t>1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32772" name="Рисунок 5" descr="Рисунок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2786063"/>
            <a:ext cx="14922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4"/>
          <p:cNvSpPr>
            <a:spLocks noChangeArrowheads="1"/>
          </p:cNvSpPr>
          <p:nvPr/>
        </p:nvSpPr>
        <p:spPr bwMode="auto">
          <a:xfrm>
            <a:off x="357188" y="6357938"/>
            <a:ext cx="8429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Tw Cen MT" pitchFamily="34" charset="0"/>
              <a:buAutoNum type="arabicPeriod"/>
            </a:pPr>
            <a:r>
              <a:rPr lang="ru-RU" sz="800"/>
              <a:t>Арутюнов Г.П., Костюкевич О.И. Питание больных с хронической сердечной недостаточностью, проблемы нутритивной поддержки, решенные и нерешенные аспекты. Журнал Сердечная Недостаточность. 2002;3(5):245–248.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Алкоголь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3795" name="Текст 4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4105275" cy="4343400"/>
          </a:xfrm>
        </p:spPr>
        <p:txBody>
          <a:bodyPr/>
          <a:lstStyle/>
          <a:p>
            <a:r>
              <a:rPr lang="ru-RU" sz="1600" smtClean="0">
                <a:solidFill>
                  <a:srgbClr val="FFFFFF"/>
                </a:solidFill>
              </a:rPr>
              <a:t>Алкоголь строго запрещен для больных с алкогольной  и дилатационной кардиомиопатией.</a:t>
            </a:r>
          </a:p>
          <a:p>
            <a:r>
              <a:rPr lang="ru-RU" sz="1600" smtClean="0">
                <a:solidFill>
                  <a:srgbClr val="FFFFFF"/>
                </a:solidFill>
              </a:rPr>
              <a:t>У пациентов с ишемическим генезом ХСН употребление до 200 мл вина или  60 мл крепких напитков  в сутки  может способствовать улучшению прогноза. </a:t>
            </a:r>
          </a:p>
          <a:p>
            <a:r>
              <a:rPr lang="ru-RU" sz="1600" smtClean="0">
                <a:solidFill>
                  <a:srgbClr val="FFFFFF"/>
                </a:solidFill>
              </a:rPr>
              <a:t>Для всех остальных больных с ХСН ограничение приема алкоголя имеет вид обычных рекомендаций, хотя по возможности следует ограничивать применение больших объемов (например, пива).</a:t>
            </a:r>
          </a:p>
          <a:p>
            <a:endParaRPr lang="ru-RU" sz="1600" smtClean="0">
              <a:solidFill>
                <a:srgbClr val="FFFFFF"/>
              </a:solidFill>
            </a:endParaRPr>
          </a:p>
        </p:txBody>
      </p:sp>
      <p:pic>
        <p:nvPicPr>
          <p:cNvPr id="33796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57750" y="2643188"/>
            <a:ext cx="3409950" cy="2125662"/>
          </a:xfr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786313" y="2500313"/>
            <a:ext cx="3500437" cy="2571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081588" y="2366963"/>
            <a:ext cx="3357562" cy="27146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7388225" cy="990600"/>
          </a:xfrm>
        </p:spPr>
        <p:txBody>
          <a:bodyPr/>
          <a:lstStyle/>
          <a:p>
            <a:r>
              <a:rPr lang="ru-RU" smtClean="0"/>
              <a:t>Режим физической активности</a:t>
            </a:r>
          </a:p>
        </p:txBody>
      </p:sp>
      <p:sp>
        <p:nvSpPr>
          <p:cNvPr id="34819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2000" i="1" smtClean="0"/>
              <a:t>Физическая реабилитация</a:t>
            </a:r>
            <a:r>
              <a:rPr lang="ru-RU" sz="2000" smtClean="0"/>
              <a:t> пациентов занимает важное место в комплексном лечении больных с ХСН. Подразумевается ходьба, или тредмил, или велотренинг  5 раз в неделю по 20 - 30 мин. При достижении 80% от максимальной частоты сердечных сокращений (ЧСС) или при достижении 50-70% от максимального потребления кислорода. Продолжительность такого курса тренировок в контролируемых исследованиях достигала 1 года, хотя в практике возможно и более длительное применение. При проведении длительных тренировок может </a:t>
            </a:r>
            <a:r>
              <a:rPr lang="ru-RU" sz="2000" smtClean="0">
                <a:latin typeface="Arial" pitchFamily="34" charset="0"/>
              </a:rPr>
              <a:t>восстанавливаться нормальная активность </a:t>
            </a:r>
            <a:r>
              <a:rPr lang="ru-RU" sz="2000" smtClean="0"/>
              <a:t>снижаться активность нейрогормонов и </a:t>
            </a:r>
            <a:r>
              <a:rPr lang="ru-RU" sz="2000" smtClean="0">
                <a:latin typeface="Arial" pitchFamily="34" charset="0"/>
              </a:rPr>
              <a:t>повышаться </a:t>
            </a:r>
            <a:r>
              <a:rPr lang="ru-RU" sz="2000" smtClean="0"/>
              <a:t>восстанавливаться чувствительность к медикаментозной терапии. </a:t>
            </a:r>
          </a:p>
          <a:p>
            <a:endParaRPr lang="ru-RU" sz="2000" smtClean="0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0"/>
            <a:ext cx="2054225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Методика организации тренировок</a:t>
            </a:r>
            <a:r>
              <a:rPr lang="ru-RU" sz="3600" baseline="30000" smtClean="0"/>
              <a:t>1</a:t>
            </a:r>
          </a:p>
        </p:txBody>
      </p:sp>
      <p:sp>
        <p:nvSpPr>
          <p:cNvPr id="35843" name="Текст 17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747838" cy="4343400"/>
          </a:xfrm>
        </p:spPr>
        <p:txBody>
          <a:bodyPr/>
          <a:lstStyle/>
          <a:p>
            <a:r>
              <a:rPr lang="ru-RU" sz="1200" smtClean="0">
                <a:solidFill>
                  <a:srgbClr val="FFFFFF"/>
                </a:solidFill>
              </a:rPr>
              <a:t>Ухудшение состояния – усиление одышки, тахикардия, прогрессия усталости, снижение общей массы тела – является основанием для перехода на предыдущую ступень, либо возврата к дыхательным упражнениям.</a:t>
            </a:r>
          </a:p>
          <a:p>
            <a:r>
              <a:rPr lang="ru-RU" sz="1200" smtClean="0">
                <a:solidFill>
                  <a:srgbClr val="FFFFFF"/>
                </a:solidFill>
              </a:rPr>
              <a:t>Полный отказ от физических нагрузок нежелателен и должен рассматриваться как крайняя мера.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428860" y="1928802"/>
          <a:ext cx="67151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845" name="Прямоугольник 4"/>
          <p:cNvSpPr>
            <a:spLocks noChangeArrowheads="1"/>
          </p:cNvSpPr>
          <p:nvPr/>
        </p:nvSpPr>
        <p:spPr bwMode="auto">
          <a:xfrm>
            <a:off x="0" y="6215063"/>
            <a:ext cx="4572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/>
              <a:t>Основным для выбора режима нагрузок является определение</a:t>
            </a:r>
          </a:p>
          <a:p>
            <a:r>
              <a:rPr lang="ru-RU" sz="1100"/>
              <a:t>исходной толерантности при помощи 6–минутного теста</a:t>
            </a:r>
          </a:p>
        </p:txBody>
      </p:sp>
      <p:cxnSp>
        <p:nvCxnSpPr>
          <p:cNvPr id="9" name="Соединительная линия уступом 8"/>
          <p:cNvCxnSpPr>
            <a:endCxn id="13" idx="3"/>
          </p:cNvCxnSpPr>
          <p:nvPr/>
        </p:nvCxnSpPr>
        <p:spPr>
          <a:xfrm rot="5400000">
            <a:off x="4618038" y="5154612"/>
            <a:ext cx="393700" cy="3714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428875" y="5000625"/>
            <a:ext cx="2200275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рекомендовать физические</a:t>
            </a:r>
          </a:p>
          <a:p>
            <a:pPr>
              <a:defRPr/>
            </a:pPr>
            <a:r>
              <a:rPr lang="ru-RU" sz="1400" dirty="0"/>
              <a:t>нагрузки в форме ходьбы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5857875" y="4500563"/>
            <a:ext cx="500063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6888163" cy="990600"/>
          </a:xfrm>
        </p:spPr>
        <p:txBody>
          <a:bodyPr/>
          <a:lstStyle/>
          <a:p>
            <a:r>
              <a:rPr lang="ru-RU" sz="3200" b="1" i="1" smtClean="0"/>
              <a:t>Методика проведения физических нагрузок в форме  ходьбы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6867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1800" b="1" smtClean="0"/>
              <a:t>I этап. </a:t>
            </a:r>
          </a:p>
          <a:p>
            <a:pPr lvl="1"/>
            <a:r>
              <a:rPr lang="ru-RU" sz="1500" smtClean="0"/>
              <a:t>Вхождение. Продолжительность этапа – 6–10 недель. Частота занятий 5 раз в неделю. Скорость движения – 25 мин / 1 км. Расстояние – 1 км.  При стабильной клинической картине возможен переход  ко II этапу.</a:t>
            </a:r>
          </a:p>
          <a:p>
            <a:r>
              <a:rPr lang="ru-RU" sz="1800" b="1" smtClean="0"/>
              <a:t>II этап. </a:t>
            </a:r>
          </a:p>
          <a:p>
            <a:pPr lvl="1"/>
            <a:r>
              <a:rPr lang="ru-RU" sz="1500" smtClean="0"/>
              <a:t>Продолжительность этапа 12 недель. Частота занятий  5 раз в неделю. Скорость движения – 20 мин / 1 км. Расстояние – 2 км. При стабильном клиническом состоянии – переход на постоянную форму занятий. Для пациентов, прошедших 500 и более метров за 6 минут, показаны динамические физические нагрузки, например, ходьба  с прогрессивным повышением нагрузки до скорости 6 км / ч  и продолжительностью до 40 минут в день. Титрация нагрузки  до 6–8 месяцев.</a:t>
            </a:r>
          </a:p>
          <a:p>
            <a:endParaRPr lang="ru-RU" sz="1800" smtClean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9775" y="0"/>
            <a:ext cx="2054225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5959475" cy="990600"/>
          </a:xfrm>
        </p:spPr>
        <p:txBody>
          <a:bodyPr/>
          <a:lstStyle/>
          <a:p>
            <a:r>
              <a:rPr lang="ru-RU" smtClean="0"/>
              <a:t>Лекарственная терапия пациентов с ХСН</a:t>
            </a:r>
            <a:r>
              <a:rPr lang="ru-RU" sz="3200" baseline="30000" smtClean="0"/>
              <a:t>1,2,4</a:t>
            </a:r>
          </a:p>
        </p:txBody>
      </p:sp>
      <p:sp>
        <p:nvSpPr>
          <p:cNvPr id="37891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600" smtClean="0"/>
              <a:t>Все лекарственные средства для лечения ХСН можно разделить на 3 категории.</a:t>
            </a:r>
          </a:p>
          <a:p>
            <a:pPr>
              <a:buFont typeface="Wingdings" pitchFamily="2" charset="2"/>
              <a:buNone/>
            </a:pPr>
            <a:r>
              <a:rPr lang="ru-RU" sz="1600" smtClean="0"/>
              <a:t>1. Основные, эффект которых доказан, не вызывает сомнений и которые рекомендованы во всем мире это:</a:t>
            </a:r>
          </a:p>
          <a:p>
            <a:r>
              <a:rPr lang="ru-RU" sz="1600" b="1" smtClean="0"/>
              <a:t> ИАПФ </a:t>
            </a:r>
            <a:r>
              <a:rPr lang="ru-RU" sz="1600" smtClean="0"/>
              <a:t>– показаны всем больным с ХСН вне зависимости от этиологии, стадии процесса и типа декомпенсации;</a:t>
            </a:r>
          </a:p>
          <a:p>
            <a:r>
              <a:rPr lang="ru-RU" sz="1600" smtClean="0"/>
              <a:t> </a:t>
            </a:r>
            <a:r>
              <a:rPr lang="ru-RU" sz="1600" b="1" smtClean="0"/>
              <a:t>Диуретики </a:t>
            </a:r>
            <a:r>
              <a:rPr lang="ru-RU" sz="1600" smtClean="0"/>
              <a:t>– показаны всем больным при клинических симптомах ХСН, связанных с избыточной задержкой натрия и воды в организме;</a:t>
            </a:r>
          </a:p>
          <a:p>
            <a:r>
              <a:rPr lang="ru-RU" sz="1600" smtClean="0"/>
              <a:t> </a:t>
            </a:r>
            <a:r>
              <a:rPr lang="ru-RU" sz="1600" b="1" smtClean="0"/>
              <a:t>Сердечные гликозиды </a:t>
            </a:r>
            <a:r>
              <a:rPr lang="ru-RU" sz="1600" smtClean="0"/>
              <a:t>- в малых дозах и с осторожностью при синусовом ритме, хотя при мерцательной аритмии они остаются средством выбора;</a:t>
            </a:r>
          </a:p>
          <a:p>
            <a:r>
              <a:rPr lang="ru-RU" sz="1600" b="1" smtClean="0"/>
              <a:t> Бета-адреноблокаторы </a:t>
            </a:r>
            <a:r>
              <a:rPr lang="ru-RU" sz="1600" smtClean="0"/>
              <a:t>- "сверху" (дополнительно) на ИАПФ.</a:t>
            </a:r>
          </a:p>
          <a:p>
            <a:pPr>
              <a:buFont typeface="Wingdings" pitchFamily="2" charset="2"/>
              <a:buNone/>
            </a:pPr>
            <a:endParaRPr lang="ru-RU" sz="1600" smtClean="0"/>
          </a:p>
          <a:p>
            <a:pPr>
              <a:buFont typeface="Wingdings" pitchFamily="2" charset="2"/>
              <a:buNone/>
            </a:pPr>
            <a:r>
              <a:rPr lang="ru-RU" sz="1600" smtClean="0"/>
              <a:t>Как видно, к основным средствам лечения ХСН относятся лишь 4 класса лекарственных средств. </a:t>
            </a:r>
          </a:p>
          <a:p>
            <a:endParaRPr lang="ru-RU" sz="1600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Основы анатомии и физиологии сердечно-сосудистой системы</a:t>
            </a:r>
          </a:p>
        </p:txBody>
      </p:sp>
      <p:sp>
        <p:nvSpPr>
          <p:cNvPr id="1126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ЧАСТЬ </a:t>
            </a:r>
            <a:r>
              <a:rPr lang="en-US" smtClean="0"/>
              <a:t>I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5959475" cy="990600"/>
          </a:xfrm>
        </p:spPr>
        <p:txBody>
          <a:bodyPr/>
          <a:lstStyle/>
          <a:p>
            <a:r>
              <a:rPr lang="ru-RU" smtClean="0"/>
              <a:t>Лекарственная терапия пациентов с ХСН</a:t>
            </a:r>
            <a:r>
              <a:rPr lang="ru-RU" baseline="30000" smtClean="0"/>
              <a:t>1,2,3,4</a:t>
            </a:r>
            <a:endParaRPr lang="ru-RU" smtClean="0"/>
          </a:p>
        </p:txBody>
      </p:sp>
      <p:sp>
        <p:nvSpPr>
          <p:cNvPr id="38915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600" smtClean="0"/>
              <a:t>2. Дополнительные, эффективность и безопасность которых показана в крупных исследованиях, но требует уточнения:</a:t>
            </a:r>
          </a:p>
          <a:p>
            <a:r>
              <a:rPr lang="ru-RU" sz="1600" smtClean="0"/>
              <a:t> антагонисты рецепторов к АЛД (альдактон), применяемые вместе с ИАПФ больным с выраженной ХСН;</a:t>
            </a:r>
          </a:p>
          <a:p>
            <a:r>
              <a:rPr lang="ru-RU" sz="1600" smtClean="0"/>
              <a:t> АРА </a:t>
            </a:r>
            <a:r>
              <a:rPr lang="en-GB" sz="1600" smtClean="0"/>
              <a:t>II</a:t>
            </a:r>
            <a:r>
              <a:rPr lang="ru-RU" sz="1600" smtClean="0"/>
              <a:t> (лосартан и другие), используемые у больных, плохо переносящих ИАПФ;</a:t>
            </a:r>
          </a:p>
          <a:p>
            <a:r>
              <a:rPr lang="ru-RU" sz="1600" smtClean="0"/>
              <a:t> блокаторы медленных кальциевых каналов (амлодипин), применяемые "сверху" на ИАПФ при клапанной регургитации и неишемической этиологии ХСН.</a:t>
            </a:r>
          </a:p>
          <a:p>
            <a:endParaRPr lang="ru-RU" sz="1600" smtClean="0"/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5959475" cy="990600"/>
          </a:xfrm>
        </p:spPr>
        <p:txBody>
          <a:bodyPr/>
          <a:lstStyle/>
          <a:p>
            <a:r>
              <a:rPr lang="ru-RU" smtClean="0"/>
              <a:t>Лекарственная терапия пациентов с ХСН</a:t>
            </a:r>
            <a:r>
              <a:rPr lang="ru-RU" baseline="30000" smtClean="0"/>
              <a:t>1,2,3,4</a:t>
            </a:r>
            <a:endParaRPr lang="ru-RU" smtClean="0"/>
          </a:p>
        </p:txBody>
      </p:sp>
      <p:sp>
        <p:nvSpPr>
          <p:cNvPr id="39939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600" smtClean="0"/>
              <a:t>3. Вспомогательные, эффект которых и влияние на прогноз больных с ХСН не известны (не доказаны), но их применение диктуется определенными клиническими ситуациями:</a:t>
            </a:r>
          </a:p>
          <a:p>
            <a:r>
              <a:rPr lang="ru-RU" sz="1600" smtClean="0"/>
              <a:t> периферические вазодилататоры - (нитраты) при сопутствующей стенокардии;</a:t>
            </a:r>
          </a:p>
          <a:p>
            <a:r>
              <a:rPr lang="ru-RU" sz="1600" smtClean="0"/>
              <a:t> антиаритмические средства - при опасных для жизни желудочковых аритмиях;</a:t>
            </a:r>
          </a:p>
          <a:p>
            <a:r>
              <a:rPr lang="ru-RU" sz="1600" smtClean="0"/>
              <a:t> аспирин - у больных после перенесенного ОИМ;</a:t>
            </a:r>
          </a:p>
          <a:p>
            <a:r>
              <a:rPr lang="ru-RU" sz="1600" smtClean="0"/>
              <a:t> кортикостероиды - при упорной гипотонии; негликозидные инотропные стимуляторы - при обострении ХСН, протекающем с упорной гипотонией;</a:t>
            </a:r>
          </a:p>
          <a:p>
            <a:r>
              <a:rPr lang="ru-RU" sz="1600" smtClean="0"/>
              <a:t> непрямые антикоагулянты - при дилатации сердца, внутрисердечных тромбозах, мерцательной аритмии и после операций на клапанах сердца;</a:t>
            </a:r>
          </a:p>
          <a:p>
            <a:r>
              <a:rPr lang="ru-RU" sz="1600" smtClean="0"/>
              <a:t> статины - при гипер- и дислипопротедемиях.  </a:t>
            </a:r>
          </a:p>
          <a:p>
            <a:r>
              <a:rPr lang="ru-RU" sz="1600" smtClean="0"/>
              <a:t>блокаторы медленных кальциевых каналов (амлодипин), применяемые "сверху" на ИАПФ при клапанной регургитации и неишемической этиологии ХСН.</a:t>
            </a:r>
          </a:p>
          <a:p>
            <a:endParaRPr lang="ru-RU" sz="1600" smtClean="0"/>
          </a:p>
          <a:p>
            <a:endParaRPr lang="ru-RU" sz="1600" smtClean="0"/>
          </a:p>
          <a:p>
            <a:endParaRPr lang="ru-RU" sz="1600" smtClean="0"/>
          </a:p>
          <a:p>
            <a:endParaRPr lang="ru-RU" sz="1600" smtClean="0"/>
          </a:p>
          <a:p>
            <a:pPr>
              <a:buFont typeface="Wingdings" pitchFamily="2" charset="2"/>
              <a:buNone/>
            </a:pPr>
            <a:r>
              <a:rPr lang="ru-RU" sz="1600" smtClean="0"/>
              <a:t> </a:t>
            </a:r>
          </a:p>
          <a:p>
            <a:endParaRPr lang="ru-RU" sz="1600" smtClean="0"/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Лекарственная терапия пациентов с ХСН</a:t>
            </a:r>
            <a:r>
              <a:rPr lang="ru-RU" baseline="30000" smtClean="0"/>
              <a:t>1,2,3,4</a:t>
            </a:r>
            <a:endParaRPr lang="ru-RU" smtClean="0"/>
          </a:p>
        </p:txBody>
      </p:sp>
      <p:sp>
        <p:nvSpPr>
          <p:cNvPr id="40963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2000" b="1" smtClean="0"/>
              <a:t>Ингибиторы ангиотензинпревращающего фермента </a:t>
            </a:r>
          </a:p>
          <a:p>
            <a:pPr lvl="1"/>
            <a:r>
              <a:rPr lang="ru-RU" sz="1700" smtClean="0"/>
              <a:t>Впервые появившиеся в клинической практике в середине 70-х годов ИАПФ (первым был каптоприл) остаются самым большим достижением в лечении сердечно-сосудистых заболеваний в последнюю четверть </a:t>
            </a:r>
            <a:r>
              <a:rPr lang="en-GB" sz="1700" smtClean="0"/>
              <a:t>XX </a:t>
            </a:r>
            <a:r>
              <a:rPr lang="ru-RU" sz="1700" smtClean="0"/>
              <a:t>в. они были названы и "краеугольным камнем лечения ХСН" (</a:t>
            </a:r>
            <a:r>
              <a:rPr lang="en-GB" sz="1700" smtClean="0"/>
              <a:t>E</a:t>
            </a:r>
            <a:r>
              <a:rPr lang="ru-RU" sz="1700" smtClean="0"/>
              <a:t>.</a:t>
            </a:r>
            <a:r>
              <a:rPr lang="en-GB" sz="1700" smtClean="0"/>
              <a:t>Braunwald</a:t>
            </a:r>
            <a:r>
              <a:rPr lang="ru-RU" sz="1700" smtClean="0"/>
              <a:t>, 1991), и "золотым стандартом терапии" (</a:t>
            </a:r>
            <a:r>
              <a:rPr lang="en-GB" sz="1700" smtClean="0"/>
              <a:t>T</a:t>
            </a:r>
            <a:r>
              <a:rPr lang="ru-RU" sz="1700" smtClean="0"/>
              <a:t>.</a:t>
            </a:r>
            <a:r>
              <a:rPr lang="en-GB" sz="1700" smtClean="0"/>
              <a:t>Cohn</a:t>
            </a:r>
            <a:r>
              <a:rPr lang="ru-RU" sz="1700" smtClean="0"/>
              <a:t>,1998), даже весь последний период в лечении ХСН определен как "эра ИАПФ" (</a:t>
            </a:r>
            <a:r>
              <a:rPr lang="en-GB" sz="1700" smtClean="0"/>
              <a:t>M</a:t>
            </a:r>
            <a:r>
              <a:rPr lang="ru-RU" sz="1700" smtClean="0"/>
              <a:t>.</a:t>
            </a:r>
            <a:r>
              <a:rPr lang="en-GB" sz="1700" smtClean="0"/>
              <a:t>Packer</a:t>
            </a:r>
            <a:r>
              <a:rPr lang="ru-RU" sz="1700" smtClean="0"/>
              <a:t>,1995). В настоящее время наиболее изученные ИАПФ (например, каптоприл и эналаприл) имеют 4 показания к применению, которые включают в себя наряду с ХСН также артериальную гипертонию, ОИМ , диабетическую нефропатию  и ИБС</a:t>
            </a:r>
          </a:p>
          <a:p>
            <a:endParaRPr lang="ru-RU" sz="2000" smtClean="0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Лекарственная терапия пациентов с ХСН</a:t>
            </a:r>
            <a:r>
              <a:rPr lang="ru-RU" baseline="30000" smtClean="0"/>
              <a:t>1,2,3,4</a:t>
            </a:r>
            <a:endParaRPr lang="ru-RU" smtClean="0"/>
          </a:p>
        </p:txBody>
      </p:sp>
      <p:sp>
        <p:nvSpPr>
          <p:cNvPr id="41987" name="Содержимое 5"/>
          <p:cNvSpPr>
            <a:spLocks noGrp="1"/>
          </p:cNvSpPr>
          <p:nvPr>
            <p:ph sz="quarter" idx="2"/>
          </p:nvPr>
        </p:nvSpPr>
        <p:spPr>
          <a:xfrm>
            <a:off x="214313" y="2286000"/>
            <a:ext cx="4314825" cy="3581400"/>
          </a:xfrm>
        </p:spPr>
        <p:txBody>
          <a:bodyPr/>
          <a:lstStyle/>
          <a:p>
            <a:r>
              <a:rPr lang="ru-RU" sz="1400" smtClean="0"/>
              <a:t>ИАПФ блокируют активность </a:t>
            </a:r>
            <a:r>
              <a:rPr lang="ru-RU" sz="1400" b="1" smtClean="0">
                <a:solidFill>
                  <a:srgbClr val="FF0000"/>
                </a:solidFill>
              </a:rPr>
              <a:t>ангиотензинпревращающего фермента (АПФ) или кининазы </a:t>
            </a:r>
            <a:r>
              <a:rPr lang="en-GB" sz="1400" b="1" smtClean="0">
                <a:solidFill>
                  <a:srgbClr val="FF0000"/>
                </a:solidFill>
              </a:rPr>
              <a:t>II</a:t>
            </a:r>
            <a:r>
              <a:rPr lang="ru-RU" sz="1400" b="1" smtClean="0">
                <a:solidFill>
                  <a:srgbClr val="FF0000"/>
                </a:solidFill>
              </a:rPr>
              <a:t>.</a:t>
            </a:r>
            <a:r>
              <a:rPr lang="ru-RU" sz="1400" smtClean="0"/>
              <a:t> В итоге нарушается образование А </a:t>
            </a:r>
            <a:r>
              <a:rPr lang="en-GB" sz="1400" smtClean="0"/>
              <a:t>II </a:t>
            </a:r>
            <a:r>
              <a:rPr lang="ru-RU" sz="1400" smtClean="0"/>
              <a:t>и одновременно  уменьшается разрушение  брадикинина. А </a:t>
            </a:r>
            <a:r>
              <a:rPr lang="en-GB" sz="1400" smtClean="0"/>
              <a:t>II </a:t>
            </a:r>
            <a:r>
              <a:rPr lang="ru-RU" sz="1400" smtClean="0"/>
              <a:t>является мощным вазоконстриктором, стимулятором пролиферации клеток и, кроме того, способствует активации других нейрогормональных систем, таких как АЛД и катехоламины. Поэтому ИАПФ обладают вазодилатирующим, диуретическим, эффектами и позволяют уменьшать пролиферацию клеток в органах-мишенях.</a:t>
            </a:r>
          </a:p>
          <a:p>
            <a:r>
              <a:rPr lang="ru-RU" sz="1400" smtClean="0"/>
              <a:t> Повышение содержания брадикинина как в плазме, так и локально в органах и тканях организма блокирует процессы ремоделирования, необратимых изменений, происходящих при ХСН в миокарде, почках, гладкой мускулатуре сосудов.</a:t>
            </a:r>
          </a:p>
          <a:p>
            <a:endParaRPr lang="ru-RU" sz="1400" smtClean="0"/>
          </a:p>
        </p:txBody>
      </p:sp>
      <p:pic>
        <p:nvPicPr>
          <p:cNvPr id="41988" name="Содержимое 7" descr="dzyak1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0563" y="2071688"/>
            <a:ext cx="4525962" cy="3602037"/>
          </a:xfrm>
        </p:spPr>
      </p:pic>
      <p:sp>
        <p:nvSpPr>
          <p:cNvPr id="41989" name="Текст 8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461963"/>
          </a:xfrm>
        </p:spPr>
        <p:txBody>
          <a:bodyPr/>
          <a:lstStyle/>
          <a:p>
            <a:r>
              <a:rPr lang="ru-RU" smtClean="0"/>
              <a:t>Механизм действия ИАПФ</a:t>
            </a:r>
          </a:p>
        </p:txBody>
      </p:sp>
      <p:pic>
        <p:nvPicPr>
          <p:cNvPr id="419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Лекарственная терапия пациентов с ХСН</a:t>
            </a:r>
            <a:r>
              <a:rPr lang="ru-RU" baseline="30000" smtClean="0"/>
              <a:t>1,2,3,4</a:t>
            </a:r>
            <a:endParaRPr lang="ru-RU" smtClean="0"/>
          </a:p>
        </p:txBody>
      </p:sp>
      <p:sp>
        <p:nvSpPr>
          <p:cNvPr id="43011" name="Текст 8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5391150" cy="747713"/>
          </a:xfrm>
        </p:spPr>
        <p:txBody>
          <a:bodyPr/>
          <a:lstStyle/>
          <a:p>
            <a:r>
              <a:rPr lang="ru-RU" sz="1400" i="1" smtClean="0"/>
              <a:t>Практические вопросы применения иАПФ при ХСН</a:t>
            </a:r>
          </a:p>
          <a:p>
            <a:r>
              <a:rPr lang="ru-RU" sz="1400" i="1" smtClean="0"/>
              <a:t>(дозы, тактика лечения, меры предосторожности)</a:t>
            </a:r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Содержимое 6"/>
          <p:cNvSpPr>
            <a:spLocks noGrp="1"/>
          </p:cNvSpPr>
          <p:nvPr>
            <p:ph sz="quarter" idx="2"/>
          </p:nvPr>
        </p:nvSpPr>
        <p:spPr>
          <a:xfrm>
            <a:off x="428625" y="2571750"/>
            <a:ext cx="5572125" cy="3581400"/>
          </a:xfrm>
        </p:spPr>
        <p:txBody>
          <a:bodyPr/>
          <a:lstStyle/>
          <a:p>
            <a:r>
              <a:rPr lang="ru-RU" sz="1400" smtClean="0"/>
              <a:t>Назначение всех иАПФ начинается с маленьких доз, при их постепенном (не чаще одного раза в 2–3 дня, а при системной гипотонии еще реже – не чаще одного раза в неделю) титровании до оптимальных (средних терапевтических) доз</a:t>
            </a:r>
          </a:p>
          <a:p>
            <a:r>
              <a:rPr lang="ru-RU" sz="1400" smtClean="0"/>
              <a:t>Ингибиторы АПФ можно назначать больным с ХСН при</a:t>
            </a:r>
            <a:r>
              <a:rPr lang="ru-RU" sz="1400" smtClean="0">
                <a:latin typeface="Arial" pitchFamily="34" charset="0"/>
              </a:rPr>
              <a:t> </a:t>
            </a:r>
            <a:r>
              <a:rPr lang="ru-RU" sz="1400" smtClean="0"/>
              <a:t>уровне САД выше 85 мм рт. ст. При исходно низком CАД (85–100 мм. Hg) эффективность иАПФ сохраняется, поэтому их всегда и обязательно следует назначать, снижая стартовую дозу в два раза (для всех иАПФ). Риск гипотонии возрастает у наиболее тяжелых больныхс ХСН IV ФК при сочетании иАПФ с ПВД (нитраты, БМКК) и при назначении после обильного диуреза. Для избежания гипотензии первой дозы иАПФ следует назначать не менее чем через 24 часа после обильного диуреза, предварительно отменив вазодилатирующие средства</a:t>
            </a:r>
          </a:p>
          <a:p>
            <a:endParaRPr lang="ru-RU" sz="1400" smtClean="0"/>
          </a:p>
          <a:p>
            <a:endParaRPr lang="ru-RU" sz="1400" smtClean="0"/>
          </a:p>
        </p:txBody>
      </p:sp>
      <p:sp>
        <p:nvSpPr>
          <p:cNvPr id="43014" name="Содержимое 7"/>
          <p:cNvSpPr>
            <a:spLocks noGrp="1"/>
          </p:cNvSpPr>
          <p:nvPr>
            <p:ph sz="quarter" idx="4"/>
          </p:nvPr>
        </p:nvSpPr>
        <p:spPr>
          <a:xfrm>
            <a:off x="6215063" y="2438400"/>
            <a:ext cx="2471737" cy="3581400"/>
          </a:xfrm>
        </p:spPr>
        <p:txBody>
          <a:bodyPr/>
          <a:lstStyle/>
          <a:p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Лекарственная терапия пациентов с ХСН</a:t>
            </a:r>
            <a:r>
              <a:rPr lang="ru-RU" baseline="30000" smtClean="0"/>
              <a:t>1,2,3,4</a:t>
            </a:r>
            <a:endParaRPr lang="ru-RU" smtClean="0"/>
          </a:p>
        </p:txBody>
      </p:sp>
      <p:sp>
        <p:nvSpPr>
          <p:cNvPr id="44035" name="Содержимое 10"/>
          <p:cNvSpPr>
            <a:spLocks noGrp="1"/>
          </p:cNvSpPr>
          <p:nvPr>
            <p:ph sz="quarter" idx="4"/>
          </p:nvPr>
        </p:nvSpPr>
        <p:spPr>
          <a:xfrm>
            <a:off x="6000750" y="2438400"/>
            <a:ext cx="2686050" cy="3581400"/>
          </a:xfrm>
        </p:spPr>
        <p:txBody>
          <a:bodyPr/>
          <a:lstStyle/>
          <a:p>
            <a:r>
              <a:rPr lang="ru-RU" sz="1400" smtClean="0"/>
              <a:t>Необходимо помнить, что ни гипотония, ни начальные проявления почечной дисфункции не являются противопоказаниями для назначения ИАПФ, а лишь требуют более частого контроля, особенно в первые дни лечения. ИАПФ возможно не назначать лишь 5-7% больных с ХСН, у  которых имеется непереносимость этих лекарственных средств.</a:t>
            </a:r>
          </a:p>
          <a:p>
            <a:endParaRPr lang="ru-RU" sz="2500" smtClean="0"/>
          </a:p>
        </p:txBody>
      </p:sp>
      <p:sp>
        <p:nvSpPr>
          <p:cNvPr id="44036" name="Текст 9"/>
          <p:cNvSpPr>
            <a:spLocks noGrp="1"/>
          </p:cNvSpPr>
          <p:nvPr>
            <p:ph type="body" sz="quarter" idx="1"/>
          </p:nvPr>
        </p:nvSpPr>
        <p:spPr>
          <a:xfrm>
            <a:off x="0" y="1752600"/>
            <a:ext cx="5786438" cy="639763"/>
          </a:xfrm>
        </p:spPr>
        <p:txBody>
          <a:bodyPr/>
          <a:lstStyle/>
          <a:p>
            <a:pPr algn="ctr"/>
            <a:r>
              <a:rPr lang="ru-RU" smtClean="0"/>
              <a:t> Дозировки ИАПФ для лечения ХСН (в мг    х кратность приема)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6000750" y="1752600"/>
            <a:ext cx="2686050" cy="639763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Заключение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440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82" name="Group 74"/>
          <p:cNvGraphicFramePr>
            <a:graphicFrameLocks noGrp="1"/>
          </p:cNvGraphicFramePr>
          <p:nvPr>
            <p:ph sz="quarter" idx="2"/>
          </p:nvPr>
        </p:nvGraphicFramePr>
        <p:xfrm>
          <a:off x="0" y="2570163"/>
          <a:ext cx="6286500" cy="3849687"/>
        </p:xfrm>
        <a:graphic>
          <a:graphicData uri="http://schemas.openxmlformats.org/drawingml/2006/table">
            <a:tbl>
              <a:tblPr/>
              <a:tblGrid>
                <a:gridCol w="1285875"/>
                <a:gridCol w="1125538"/>
                <a:gridCol w="1368425"/>
                <a:gridCol w="1349375"/>
                <a:gridCol w="11572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Стартовая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доза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Терапевти-ческая доза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Макси-мальная доза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Стартовая доза (при гипотонии)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Эналаприл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2,5Х2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10Х2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20Х2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1,25Х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Каптоприл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6,25 Х3 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25Х3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50Х3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3,125Х3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Фозиноприл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5Х1(2)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10Х1(2)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20Х1(2)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2,5х1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Периндоприл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Лизиноприл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2,5Х1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1,25Х1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Рамиприл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2,5Х2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5Х2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50Х2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1,25Х2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Квинаприл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5Х1(2)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10-20Х1(2)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40Х1(2)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2,5х1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Спираприл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1,5х1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Лекарственная терапия пациентов с ХСН</a:t>
            </a:r>
            <a:r>
              <a:rPr lang="ru-RU" baseline="30000" smtClean="0"/>
              <a:t>1,2,3,4</a:t>
            </a:r>
            <a:endParaRPr lang="ru-RU" smtClean="0"/>
          </a:p>
        </p:txBody>
      </p:sp>
      <p:sp>
        <p:nvSpPr>
          <p:cNvPr id="45059" name="Содержимое 5"/>
          <p:cNvSpPr>
            <a:spLocks noGrp="1"/>
          </p:cNvSpPr>
          <p:nvPr>
            <p:ph sz="quarter" idx="2"/>
          </p:nvPr>
        </p:nvSpPr>
        <p:spPr>
          <a:xfrm>
            <a:off x="214313" y="2286000"/>
            <a:ext cx="4314825" cy="3581400"/>
          </a:xfrm>
        </p:spPr>
        <p:txBody>
          <a:bodyPr/>
          <a:lstStyle/>
          <a:p>
            <a:r>
              <a:rPr lang="ru-RU" sz="1400" smtClean="0"/>
              <a:t>Задержка жидкости в организме и формирование отечного синдрома является типичным и наиболее известным проявлением ХСН. Поэтому дегидратационная терапия представляет собой одну из важнейших составляющих успешного лечения больных с ХСН.</a:t>
            </a:r>
          </a:p>
          <a:p>
            <a:r>
              <a:rPr lang="ru-RU" sz="1400" smtClean="0"/>
              <a:t>Однако необходимо помнить, что в развитии отечного синдрома задействованы сложные нейрогормональные механизмы и бездумная дегидратация вызывает лишь побочные эффекты и «рикошетную» задержку жидкости.</a:t>
            </a:r>
          </a:p>
        </p:txBody>
      </p:sp>
      <p:sp>
        <p:nvSpPr>
          <p:cNvPr id="45060" name="Текст 8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461963"/>
          </a:xfrm>
        </p:spPr>
        <p:txBody>
          <a:bodyPr/>
          <a:lstStyle/>
          <a:p>
            <a:r>
              <a:rPr lang="ru-RU" smtClean="0"/>
              <a:t>Диуретическая терапия</a:t>
            </a:r>
          </a:p>
        </p:txBody>
      </p:sp>
      <p:pic>
        <p:nvPicPr>
          <p:cNvPr id="450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Содержимое 6"/>
          <p:cNvSpPr>
            <a:spLocks noGrp="1"/>
          </p:cNvSpPr>
          <p:nvPr>
            <p:ph sz="quarter" idx="4"/>
          </p:nvPr>
        </p:nvSpPr>
        <p:spPr>
          <a:xfrm>
            <a:off x="4786313" y="2286000"/>
            <a:ext cx="4129087" cy="3581400"/>
          </a:xfrm>
        </p:spPr>
        <p:txBody>
          <a:bodyPr/>
          <a:lstStyle/>
          <a:p>
            <a:r>
              <a:rPr lang="ru-RU" sz="1400" b="1" smtClean="0"/>
              <a:t>Диуретики </a:t>
            </a:r>
            <a:r>
              <a:rPr lang="ru-RU" sz="1400" smtClean="0"/>
              <a:t>разделяются на группы, соответственно локализации действия в нефроне. На проксимальные канальцы действуют слабейшие из мочегонных – ингибиторы карбоангидразы (ацетозоламид). На кортикальную часть восходящего колена петли Генле и начальную часть дистальных канальцев – тиазидные и тиазидоподобные диуретики (гипотиазид, индапамид, хлорталидон). На все восходящее колено петли Генле самые мощные петлевые диуретики (фуросемид, этакриновая кислота, буметанид, торасемид**). На дистальные канальцы – конкурентные(спиронолактон) и неконкурентные (триамтерен) антагонисты альдостерона, относящиеся к группе калийсберегающих мочегонных.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313" y="6357938"/>
            <a:ext cx="472757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dirty="0"/>
              <a:t>**</a:t>
            </a:r>
            <a:r>
              <a:rPr lang="ru-RU" sz="1050" dirty="0" err="1"/>
              <a:t>торасемид</a:t>
            </a:r>
            <a:r>
              <a:rPr lang="ru-RU" sz="1050" dirty="0"/>
              <a:t> (</a:t>
            </a:r>
            <a:r>
              <a:rPr lang="ru-RU" sz="1050" dirty="0" err="1"/>
              <a:t>Диувер</a:t>
            </a:r>
            <a:r>
              <a:rPr lang="ru-RU" sz="1050" dirty="0"/>
              <a:t>, </a:t>
            </a:r>
            <a:r>
              <a:rPr lang="ru-RU" sz="1050" dirty="0" err="1"/>
              <a:t>Плива</a:t>
            </a:r>
            <a:r>
              <a:rPr lang="ru-RU" sz="1050" dirty="0"/>
              <a:t>) – препарат, использующийся в программе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Лекарственная терапия пациентов с ХСН</a:t>
            </a:r>
          </a:p>
        </p:txBody>
      </p:sp>
      <p:sp>
        <p:nvSpPr>
          <p:cNvPr id="46083" name="Содержимое 5"/>
          <p:cNvSpPr>
            <a:spLocks noGrp="1"/>
          </p:cNvSpPr>
          <p:nvPr>
            <p:ph sz="quarter" idx="2"/>
          </p:nvPr>
        </p:nvSpPr>
        <p:spPr>
          <a:xfrm>
            <a:off x="214313" y="2286000"/>
            <a:ext cx="4314825" cy="3581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400" smtClean="0"/>
              <a:t>Принципиальными моментами в лечении мочегонными препаратами являются:</a:t>
            </a:r>
          </a:p>
          <a:p>
            <a:r>
              <a:rPr lang="ru-RU" sz="1400" smtClean="0"/>
              <a:t>  применение мочегонных препаратов вместе с ИАПФ;</a:t>
            </a:r>
          </a:p>
          <a:p>
            <a:r>
              <a:rPr lang="ru-RU" sz="1400" smtClean="0"/>
              <a:t>  назначение слабейшего из эффективных у данного больного диуретиков.</a:t>
            </a:r>
          </a:p>
          <a:p>
            <a:r>
              <a:rPr lang="ru-RU" sz="1400" smtClean="0"/>
              <a:t>  назначение мочегонных препаратов должно осуществляться ежедневно в минимальных дозах, позволяющих добиться необходимого положительного диуреза (для активной фазы лечения обычно + 800, + 1000 мл, для поддерживающей + 200 мл с контролем массы тела.</a:t>
            </a:r>
          </a:p>
          <a:p>
            <a:r>
              <a:rPr lang="ru-RU" sz="1400" smtClean="0"/>
              <a:t> Следует помнить, что, несмотря на самый быстрый (из всех основных средств лечения ХСН) клинический эффект, диуретики приводят к гиперактивации нейрогормонов (в частности, РААС) и росту задержки натрия и воды в организме.</a:t>
            </a:r>
          </a:p>
          <a:p>
            <a:endParaRPr lang="ru-RU" sz="1400" smtClean="0"/>
          </a:p>
          <a:p>
            <a:endParaRPr lang="ru-RU" sz="1400" smtClean="0"/>
          </a:p>
        </p:txBody>
      </p:sp>
      <p:sp>
        <p:nvSpPr>
          <p:cNvPr id="46084" name="Текст 8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461963"/>
          </a:xfrm>
        </p:spPr>
        <p:txBody>
          <a:bodyPr/>
          <a:lstStyle/>
          <a:p>
            <a:r>
              <a:rPr lang="ru-RU" smtClean="0"/>
              <a:t>Диуретическая терапия</a:t>
            </a:r>
          </a:p>
        </p:txBody>
      </p:sp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1400" b="1" smtClean="0">
                <a:solidFill>
                  <a:srgbClr val="FF0000"/>
                </a:solidFill>
              </a:rPr>
              <a:t>Торасемид </a:t>
            </a:r>
            <a:r>
              <a:rPr lang="ru-RU" sz="1400" smtClean="0"/>
              <a:t>типичный петлевой диуретик, блокирующий реабсорбцию натрия и воды в восходящей части петли Генле. По фармакокинетическим свойствам он превосходит фуросемид, Торасемид имеет лучшую и предсказуемую всасываемость, по сравнению с фуросемидом причем его биоусвояемость не зависит от приема пищи и почти вдвое выше, чем у фуросемида</a:t>
            </a:r>
          </a:p>
          <a:p>
            <a:r>
              <a:rPr lang="ru-RU" sz="1400" smtClean="0"/>
              <a:t>При почечной недостаточности период полувыведения торасемида не изменяется (метаболизм в печени = 80 %) Главным положительным отличием торасемида от других петлевых диуретиков являются его дополнительные эффекты, в частности связанные с одновременной блокадой РААС.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Лекарственная терапия пациентов с ХСН</a:t>
            </a:r>
          </a:p>
        </p:txBody>
      </p:sp>
      <p:graphicFrame>
        <p:nvGraphicFramePr>
          <p:cNvPr id="46166" name="Group 86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820150" cy="4997450"/>
        </p:xfrm>
        <a:graphic>
          <a:graphicData uri="http://schemas.openxmlformats.org/drawingml/2006/table">
            <a:tbl>
              <a:tblPr/>
              <a:tblGrid>
                <a:gridCol w="1571625"/>
                <a:gridCol w="1350963"/>
                <a:gridCol w="1871662"/>
                <a:gridCol w="1536700"/>
                <a:gridCol w="1304925"/>
                <a:gridCol w="1184275"/>
              </a:tblGrid>
              <a:tr h="37147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Показания. Дозировки и продолжительность действия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диуретиков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при лечении больных с ХСН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Показания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Стартовая доза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Максимальная доза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Длительность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Тиазидные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yriadPro-Cond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Гидрохлоротиазид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II–III ФК (СКФ&gt;30мл/мин)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25 мг Ч 1–2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200 мг/сут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6–12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Индапамид  -СР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II ФК (СКФ&gt;30мл/мин)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1,5 мг Ч 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4,5 мг /сут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36 час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Хлорталидон 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II ФК (СКФ&gt;30мл/мин)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12,5 мг Ч 1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100 мг/сут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yriadPro-Cond"/>
                          <a:cs typeface="Arial" pitchFamily="34" charset="0"/>
                        </a:rPr>
                        <a:t>24–72 часа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Петлевые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Фуросемид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II–IV ФК СКФ&gt;5 мл/мин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20мг Ч 1–2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600 мг/сут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6–8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Буметанид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II–IV ФК СКФ&gt;5 мл/мин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0,5 мг Ч 1–2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 мг/сут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4–6 час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Этакриновая к–та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II–IV ФК СКФ&gt;5 мл/мин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25 мг Ч 1–2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200 мг/сут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6–8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Торасемид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II–IV ФК СКФ&gt;5 мл/мин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 мг Ч 1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200 мг/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сут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12–16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ИКАГ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Ацетазоламид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Легочно–сердечная недостаточность, апноэ сна,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устойчивость к активным диуретикам (алкалоз)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250 мг Ч 1 3–4 дня с пере-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рывами 10–14 дней*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750 мг/сут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Калийсберегающие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Спиронолактон*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Декомпенсация ХСН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50 мг Ч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300 мг/сут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До 72 час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Триамтерен***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Гипокалиемия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50 мг Ч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200 мг/сут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8–10 час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pic>
        <p:nvPicPr>
          <p:cNvPr id="471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Лекарственная терапия пациентов с ХСН</a:t>
            </a:r>
            <a:r>
              <a:rPr lang="ru-RU" baseline="30000" smtClean="0"/>
              <a:t>1,2,3,4</a:t>
            </a:r>
            <a:endParaRPr lang="ru-RU" smtClean="0"/>
          </a:p>
        </p:txBody>
      </p:sp>
      <p:sp>
        <p:nvSpPr>
          <p:cNvPr id="48131" name="Текст 8"/>
          <p:cNvSpPr>
            <a:spLocks noGrp="1"/>
          </p:cNvSpPr>
          <p:nvPr>
            <p:ph type="body" sz="quarter" idx="1"/>
          </p:nvPr>
        </p:nvSpPr>
        <p:spPr>
          <a:xfrm>
            <a:off x="609600" y="1571625"/>
            <a:ext cx="3533775" cy="642938"/>
          </a:xfrm>
        </p:spPr>
        <p:txBody>
          <a:bodyPr/>
          <a:lstStyle/>
          <a:p>
            <a:r>
              <a:rPr lang="ru-RU" sz="1600" smtClean="0"/>
              <a:t>Правила безопасного</a:t>
            </a:r>
          </a:p>
          <a:p>
            <a:r>
              <a:rPr lang="ru-RU" sz="1600" smtClean="0"/>
              <a:t>лечения БАБ больных ХСН</a:t>
            </a:r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Содержимое 6"/>
          <p:cNvSpPr>
            <a:spLocks noGrp="1"/>
          </p:cNvSpPr>
          <p:nvPr>
            <p:ph sz="quarter" idx="2"/>
          </p:nvPr>
        </p:nvSpPr>
        <p:spPr>
          <a:xfrm>
            <a:off x="357188" y="2438400"/>
            <a:ext cx="3929062" cy="3581400"/>
          </a:xfrm>
        </p:spPr>
        <p:txBody>
          <a:bodyPr/>
          <a:lstStyle/>
          <a:p>
            <a:r>
              <a:rPr lang="ru-RU" sz="1400" smtClean="0"/>
              <a:t>Пациенты должны находиться на терапии иАПФ (при отсутствии противопоказаний) или на лечении АРА (первый выбор – кандесартан).</a:t>
            </a:r>
          </a:p>
          <a:p>
            <a:r>
              <a:rPr lang="ru-RU" sz="1400" smtClean="0"/>
              <a:t> Пациенты должны находиться в относительно стабильном состоянии без внутривенной инотропной поддержки, без признаков выраженных застойных явлений на подобранных дозах диуретиков.</a:t>
            </a:r>
          </a:p>
          <a:p>
            <a:r>
              <a:rPr lang="ru-RU" sz="1400" smtClean="0"/>
              <a:t>Лечение следует начинать с небольших доз  с последующим медленным повышением до целевых терапевтических дозировок</a:t>
            </a:r>
          </a:p>
          <a:p>
            <a:r>
              <a:rPr lang="ru-RU" sz="1400" smtClean="0"/>
              <a:t>При условии хорошей переносимости терапии β–блокатором доза препарата удваивается не чаще, чем один раз в 2 недели. Большинство пациентов, получающих БАБ, могут начинать лечение и наблюдаться в амбулаторных условиях.</a:t>
            </a:r>
          </a:p>
          <a:p>
            <a:endParaRPr lang="ru-RU" sz="1400" smtClean="0"/>
          </a:p>
        </p:txBody>
      </p:sp>
      <p:sp>
        <p:nvSpPr>
          <p:cNvPr id="48134" name="Содержимое 7"/>
          <p:cNvSpPr>
            <a:spLocks noGrp="1"/>
          </p:cNvSpPr>
          <p:nvPr>
            <p:ph sz="quarter" idx="4"/>
          </p:nvPr>
        </p:nvSpPr>
        <p:spPr>
          <a:xfrm>
            <a:off x="4500563" y="2438400"/>
            <a:ext cx="4186237" cy="4419600"/>
          </a:xfrm>
        </p:spPr>
        <p:txBody>
          <a:bodyPr/>
          <a:lstStyle/>
          <a:p>
            <a:r>
              <a:rPr lang="ru-RU" sz="1600" smtClean="0"/>
              <a:t> Бронхиальная астма и тяжелая патология бронхов</a:t>
            </a:r>
          </a:p>
          <a:p>
            <a:r>
              <a:rPr lang="ru-RU" sz="1600" smtClean="0"/>
              <a:t> Симптоматическая брадикардия (&lt;50 уд / мин)</a:t>
            </a:r>
          </a:p>
          <a:p>
            <a:r>
              <a:rPr lang="ru-RU" sz="1600" smtClean="0"/>
              <a:t> Симптоматическая гипотония (&lt;85 мм рт. ст.)</a:t>
            </a:r>
          </a:p>
          <a:p>
            <a:r>
              <a:rPr lang="ru-RU" sz="1600" smtClean="0"/>
              <a:t> Блокады II и более степени</a:t>
            </a:r>
          </a:p>
          <a:p>
            <a:r>
              <a:rPr lang="ru-RU" sz="1600" smtClean="0"/>
              <a:t>Тяжелый облитерирующий эндартериит.</a:t>
            </a:r>
          </a:p>
          <a:p>
            <a:pPr>
              <a:buFont typeface="Wingdings" pitchFamily="2" charset="2"/>
              <a:buNone/>
            </a:pPr>
            <a:r>
              <a:rPr lang="ru-RU" sz="1200" smtClean="0"/>
              <a:t>Наличие хронического бронхита, осложняющего течение ХСН, не является абсолютным противопоказанием к назначению БАБ. Во всех случаях необходимо сделать попытку к их назначению, начиная с малых доз и придерживаясь медленного титрования. Лишь при обострении симптомов бронхообструкции на фоне лечения БАБ от их применения придется отказаться. Средством выбора в такой ситуации является использование высокоселективного </a:t>
            </a:r>
            <a:r>
              <a:rPr lang="el-GR" sz="1200" smtClean="0"/>
              <a:t>β1–</a:t>
            </a:r>
            <a:r>
              <a:rPr lang="ru-RU" sz="1200" smtClean="0"/>
              <a:t>блокатора бисопролола</a:t>
            </a:r>
          </a:p>
        </p:txBody>
      </p:sp>
      <p:sp>
        <p:nvSpPr>
          <p:cNvPr id="48135" name="Текст 8"/>
          <p:cNvSpPr>
            <a:spLocks noGrp="1"/>
          </p:cNvSpPr>
          <p:nvPr>
            <p:ph type="body" sz="quarter" idx="1"/>
          </p:nvPr>
        </p:nvSpPr>
        <p:spPr>
          <a:xfrm>
            <a:off x="4500563" y="1571625"/>
            <a:ext cx="4143375" cy="642938"/>
          </a:xfrm>
        </p:spPr>
        <p:txBody>
          <a:bodyPr/>
          <a:lstStyle/>
          <a:p>
            <a:endParaRPr lang="ru-RU" sz="1600" smtClean="0"/>
          </a:p>
          <a:p>
            <a:r>
              <a:rPr lang="ru-RU" sz="1600" smtClean="0"/>
              <a:t>Противопоказания к назначению β–блокаторов при СН:</a:t>
            </a:r>
          </a:p>
          <a:p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Анатомия сердца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291" name="Текст 7"/>
          <p:cNvSpPr>
            <a:spLocks noGrp="1"/>
          </p:cNvSpPr>
          <p:nvPr>
            <p:ph type="body" idx="2"/>
          </p:nvPr>
        </p:nvSpPr>
        <p:spPr>
          <a:xfrm>
            <a:off x="357188" y="1752600"/>
            <a:ext cx="2500312" cy="4891088"/>
          </a:xfrm>
        </p:spPr>
        <p:txBody>
          <a:bodyPr/>
          <a:lstStyle/>
          <a:p>
            <a:pPr eaLnBrk="1" hangingPunct="1"/>
            <a:r>
              <a:rPr lang="ru-RU" sz="1400" smtClean="0">
                <a:solidFill>
                  <a:srgbClr val="FFFFFF"/>
                </a:solidFill>
              </a:rPr>
              <a:t> Сердце - полый мышечный орган, выполняющий функцию насоса. У взрослого его объем и масса составляют в среднем 600-800 см3 и 250- 330 г</a:t>
            </a:r>
          </a:p>
          <a:p>
            <a:pPr eaLnBrk="1" hangingPunct="1"/>
            <a:r>
              <a:rPr lang="ru-RU" sz="1400" smtClean="0">
                <a:solidFill>
                  <a:srgbClr val="FFFFFF"/>
                </a:solidFill>
              </a:rPr>
              <a:t>Сердце состоит из четырех камер – левого предсердия (ЛП), левого желудочка (ЛЖ), правого предсердия (ПП) и правого желудочка (ПЖ), все они разделены перегородками. В ПП входят полые вены, в ЛП - легочные вены. Из ПЖ и ЛЖ выходят, соответственно, легочная артерия (легочный ствол) и восходящая аорта..</a:t>
            </a:r>
          </a:p>
          <a:p>
            <a:pPr eaLnBrk="1" hangingPunct="1"/>
            <a:endParaRPr lang="ru-RU" sz="1400" smtClean="0">
              <a:solidFill>
                <a:srgbClr val="FFFFFF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3000375" y="1752600"/>
            <a:ext cx="3071813" cy="4419600"/>
          </a:xfrm>
        </p:spPr>
        <p:txBody>
          <a:bodyPr>
            <a:normAutofit fontScale="850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800" dirty="0" smtClean="0"/>
              <a:t>Условно, в организме человека разделяют малый и большой круги кровообращения. В малом круге кровообращения – правый желудочек, легочные сосуды и левое предсердие -происходит обмен крови с внешней средой. Именно в легких она насыщается кислородом и освобождается от углекислого газа. Большой круг представлен левым желудочком, аортой, артериями, венами и правым предсердием, он предназначен для осуществления кровоснабжения всего организма.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sz="1800" dirty="0"/>
          </a:p>
        </p:txBody>
      </p:sp>
      <p:pic>
        <p:nvPicPr>
          <p:cNvPr id="12293" name="Picture 2" descr="http://www.mashkova.de/fileadmin/user_upload/her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1714500"/>
            <a:ext cx="2859088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Лекарственная терапия пациентов с ХСН</a:t>
            </a:r>
            <a:r>
              <a:rPr lang="ru-RU" baseline="30000" smtClean="0"/>
              <a:t>1,2,3,4</a:t>
            </a:r>
            <a:endParaRPr lang="ru-RU" smtClean="0"/>
          </a:p>
        </p:txBody>
      </p:sp>
      <p:sp>
        <p:nvSpPr>
          <p:cNvPr id="49155" name="Текст 5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676525" cy="4891088"/>
          </a:xfrm>
        </p:spPr>
        <p:txBody>
          <a:bodyPr/>
          <a:lstStyle/>
          <a:p>
            <a:r>
              <a:rPr lang="ru-RU" sz="1400" b="1" smtClean="0">
                <a:solidFill>
                  <a:srgbClr val="FFFFFF"/>
                </a:solidFill>
              </a:rPr>
              <a:t>Пример титрования дозы  для бисопролола</a:t>
            </a:r>
            <a:r>
              <a:rPr lang="ru-RU" sz="1200" smtClean="0">
                <a:solidFill>
                  <a:srgbClr val="FFFFFF"/>
                </a:solidFill>
              </a:rPr>
              <a:t>:</a:t>
            </a:r>
          </a:p>
          <a:p>
            <a:r>
              <a:rPr lang="ru-RU" sz="1200" smtClean="0">
                <a:solidFill>
                  <a:srgbClr val="FFFFFF"/>
                </a:solidFill>
              </a:rPr>
              <a:t>1,25 мг – 2 недели; </a:t>
            </a:r>
          </a:p>
          <a:p>
            <a:r>
              <a:rPr lang="ru-RU" sz="1200" smtClean="0">
                <a:solidFill>
                  <a:srgbClr val="FFFFFF"/>
                </a:solidFill>
              </a:rPr>
              <a:t>затем 2,5 мг до четвертой недели; </a:t>
            </a:r>
          </a:p>
          <a:p>
            <a:r>
              <a:rPr lang="ru-RU" sz="1200" smtClean="0">
                <a:solidFill>
                  <a:srgbClr val="FFFFFF"/>
                </a:solidFill>
              </a:rPr>
              <a:t>3,75 мг до 6 недели, </a:t>
            </a:r>
          </a:p>
          <a:p>
            <a:r>
              <a:rPr lang="ru-RU" sz="1200" smtClean="0">
                <a:solidFill>
                  <a:srgbClr val="FFFFFF"/>
                </a:solidFill>
              </a:rPr>
              <a:t>5 мг до 8 недели,</a:t>
            </a:r>
          </a:p>
          <a:p>
            <a:r>
              <a:rPr lang="ru-RU" sz="1200" smtClean="0">
                <a:solidFill>
                  <a:srgbClr val="FFFFFF"/>
                </a:solidFill>
              </a:rPr>
              <a:t> 7,5 мг до 10 недели  и затем, наконец– 10 мг к 12 неделе лечения. </a:t>
            </a:r>
          </a:p>
          <a:p>
            <a:r>
              <a:rPr lang="ru-RU" sz="1200" smtClean="0">
                <a:solidFill>
                  <a:srgbClr val="FFFFFF"/>
                </a:solidFill>
              </a:rPr>
              <a:t>При сомнительной переносимости периоды титрования составят промежутки по 4 неделии оптимальная доза будет достигнута лишь к 24 неделе, то есть через полгода после начала терапии. Спешка при титровании дозы БАБ больным с ХСН не нужна.</a:t>
            </a:r>
          </a:p>
        </p:txBody>
      </p:sp>
      <p:graphicFrame>
        <p:nvGraphicFramePr>
          <p:cNvPr id="48173" name="Group 45"/>
          <p:cNvGraphicFramePr>
            <a:graphicFrameLocks noGrp="1"/>
          </p:cNvGraphicFramePr>
          <p:nvPr>
            <p:ph sz="quarter" idx="1"/>
          </p:nvPr>
        </p:nvGraphicFramePr>
        <p:xfrm>
          <a:off x="3429000" y="1752600"/>
          <a:ext cx="5334000" cy="3795713"/>
        </p:xfrm>
        <a:graphic>
          <a:graphicData uri="http://schemas.openxmlformats.org/drawingml/2006/table">
            <a:tbl>
              <a:tblPr/>
              <a:tblGrid>
                <a:gridCol w="1214438"/>
                <a:gridCol w="1081087"/>
                <a:gridCol w="1595438"/>
                <a:gridCol w="1443037"/>
              </a:tblGrid>
              <a:tr h="5000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Дозы БАБ для лечения больных ХСН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Старто-вая доза 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Терапевти-чевская доза 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Максимальная доза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Бисопролол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1,25 мг Х 1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10 мг Х 1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 мг Х1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Метопролол сукцинат 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12,5 мг Х 1 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100 мг Х1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200 мг Х1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Карведилол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3,125 мг Х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25 мг Х 2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25 мг Х 2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Небиволол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**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1,25 мг х 1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10 мг Х 1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 мг Х1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4095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** У пожилых пациентов</a:t>
                      </a:r>
                    </a:p>
                  </a:txBody>
                  <a:tcPr marL="107803" marR="1078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91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3"/>
            <a:ext cx="15716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Текст 4"/>
          <p:cNvSpPr>
            <a:spLocks noGrp="1"/>
          </p:cNvSpPr>
          <p:nvPr>
            <p:ph type="body" idx="1"/>
          </p:nvPr>
        </p:nvSpPr>
        <p:spPr>
          <a:xfrm>
            <a:off x="1357313" y="1643063"/>
            <a:ext cx="7123112" cy="16732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Часть </a:t>
            </a:r>
            <a:r>
              <a:rPr lang="en-US" smtClean="0">
                <a:solidFill>
                  <a:schemeClr val="bg1"/>
                </a:solidFill>
              </a:rPr>
              <a:t>III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2571750"/>
            <a:ext cx="76200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Психологические аспекты обучения больных ХСН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Кафедра  педагогики и психологии  МГМСУ</a:t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Смирнова Наталья Борисовна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4000" b="1" smtClean="0"/>
              <a:t>Обучение больных</a:t>
            </a:r>
            <a:r>
              <a:rPr lang="ru-RU" sz="4000" smtClean="0"/>
              <a:t> 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smtClean="0"/>
              <a:t>определяют как процесс повышения знаний и навыков, который направлен на необходимые для поддержания или улучшения здоровья </a:t>
            </a:r>
            <a:r>
              <a:rPr lang="ru-RU" i="1" smtClean="0">
                <a:solidFill>
                  <a:srgbClr val="FF0000"/>
                </a:solidFill>
              </a:rPr>
              <a:t>изменение отношения к своему заболеванию и коррекцию стереотипов поведения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501062" cy="785813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Темы и содержание занятий больных с ХСН </a:t>
            </a:r>
            <a:r>
              <a:rPr lang="ru-RU" sz="2860" baseline="30000" dirty="0" smtClean="0"/>
              <a:t>1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642938"/>
          <a:ext cx="9144000" cy="5741987"/>
        </p:xfrm>
        <a:graphic>
          <a:graphicData uri="http://schemas.openxmlformats.org/drawingml/2006/table">
            <a:tbl>
              <a:tblPr/>
              <a:tblGrid>
                <a:gridCol w="1876425"/>
                <a:gridCol w="72675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 занятий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информация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и симптомы/признаки сердечной недостаточности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этиология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 за симптомами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самоконтроль симптомов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ежедневное взвешивание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лечения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соблюдения предписанного режима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Консультирование по вопросам медикаментозной терапии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лекарств/побочные эффекты/признаки развития токсических реакций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способы применения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препараты, использования которых следует избегать, а в случае применения их быть информированным об этом (например, нестероидных противовоспалительных средств)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61925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гибкий режим приема диуретиков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 отдыха и физические нагрузки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периодов отдыха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 тренировки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работы /повседневная физическая активность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сексуальная активность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Диетические и социальные привычки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ограничение потребление натрия при необходимости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ограничение потребления жидкости при тяжелой сердечной недостаточности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 от употребления чрезмерных количеств алкоголя и курения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массы тела в случае ее избыточности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Нутритивная поддержка в случае необходимости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Вакцинация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иммунизация против пневмококковой инфекции и гриппа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 безопасности при путешествиях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полеты на самолете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пребывание в высокогорной местности, в условиях жаркого и/или влажного климата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sp>
        <p:nvSpPr>
          <p:cNvPr id="52253" name="Прямоугольник 5"/>
          <p:cNvSpPr>
            <a:spLocks noChangeArrowheads="1"/>
          </p:cNvSpPr>
          <p:nvPr/>
        </p:nvSpPr>
        <p:spPr bwMode="auto">
          <a:xfrm>
            <a:off x="0" y="639603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ACC/AHA 2005 Guideline Update for the Diagnosis and Management of Chronic Heart Failure in the Adult A Report of the</a:t>
            </a:r>
            <a:r>
              <a:rPr lang="ru-RU" sz="800"/>
              <a:t> </a:t>
            </a:r>
            <a:r>
              <a:rPr lang="en-US" sz="800"/>
              <a:t>American College of Cardiology/American Heart Association Task Force on Practice Guidelines (Writing Committee to</a:t>
            </a:r>
            <a:r>
              <a:rPr lang="ru-RU" sz="800"/>
              <a:t> </a:t>
            </a:r>
            <a:r>
              <a:rPr lang="en-US" sz="800"/>
              <a:t>Update the 2001 Guidelines for the Evaluation and Management of Heart Failure). http: www.acc.org/qualityandscience/</a:t>
            </a:r>
          </a:p>
          <a:p>
            <a:r>
              <a:rPr lang="en-US" sz="800"/>
              <a:t>clinical/guidelines/failure/update/index.pdf</a:t>
            </a:r>
            <a:endParaRPr lang="ru-RU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766175" cy="990600"/>
          </a:xfrm>
        </p:spPr>
        <p:txBody>
          <a:bodyPr/>
          <a:lstStyle/>
          <a:p>
            <a:r>
              <a:rPr lang="ru-RU" i="1" smtClean="0"/>
              <a:t>8 правил общения</a:t>
            </a:r>
            <a:r>
              <a:rPr lang="ru-RU" smtClean="0"/>
              <a:t>: </a:t>
            </a:r>
            <a:br>
              <a:rPr lang="ru-RU" smtClean="0"/>
            </a:br>
            <a:endParaRPr lang="ru-RU" smtClean="0"/>
          </a:p>
        </p:txBody>
      </p:sp>
      <p:sp>
        <p:nvSpPr>
          <p:cNvPr id="53251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1800" smtClean="0"/>
              <a:t>Следует поощрять стремление пациентов делиться своими мыслями и соображениями по поводу услышанного. В группе важно мнение каждого и для этого у каждого должна быть возможность высказаться. Поддерживайте уважительное отношение к каждому высказыванию. Если кто-то высказывает неправильное суждение, то отреагировать можно примерно так: «Многие согласились бы с вами, однако известно, что…». Таким образом, вы избавите человека от чувства вины за неправильный ответ.</a:t>
            </a:r>
          </a:p>
          <a:p>
            <a:r>
              <a:rPr lang="ru-RU" sz="1800" smtClean="0"/>
              <a:t>Задавайте вопросы, оставляющие свободу для выбора «Каково ваше мнение?» Задавайте только один вопрос, а не нагружайте слушателей группой вопросов, идущих один за другим. Держите паузу после заданного вопроса не меньше половины минуты. </a:t>
            </a:r>
          </a:p>
          <a:p>
            <a:r>
              <a:rPr lang="ru-RU" sz="1800" smtClean="0"/>
              <a:t>Всячески подбадривайте участников встречи, старайтесь работать на то, чтобы в отношении обсуждаемого материала  у каждого возникло положительное  отношение и желание использовать эти знания в своей жизни.</a:t>
            </a:r>
          </a:p>
          <a:p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i="1" smtClean="0"/>
              <a:t>8 правил общения</a:t>
            </a:r>
            <a:r>
              <a:rPr lang="ru-RU" smtClean="0"/>
              <a:t>:</a:t>
            </a:r>
          </a:p>
        </p:txBody>
      </p:sp>
      <p:sp>
        <p:nvSpPr>
          <p:cNvPr id="54275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1400" smtClean="0"/>
              <a:t>Постарайтесь  не перебивать говорящего, но не допускайте того, чтобы разговор  выходил за рамки темы или регламента. Если пациент затрагивает близкую по тематике проблему, можно коротко осветить ее, взяв инициативу в свои руки и вернуться к теме занятия, или отметив, что вопрос важен и интересен, пообещать вернуться к нему позже.</a:t>
            </a:r>
          </a:p>
          <a:p>
            <a:r>
              <a:rPr lang="ru-RU" sz="1400" smtClean="0"/>
              <a:t>Добивайтесь понимания слушателями вашего сообщения, в том числе, через приведение примеров и иллюстраций. </a:t>
            </a:r>
          </a:p>
          <a:p>
            <a:r>
              <a:rPr lang="ru-RU" sz="1400" smtClean="0"/>
              <a:t>Уважительно относитесь ко всем участникам без исключения. Если вы проявите в сторону хотя бы одного из них «недружественное» поведение, то и остальные собравшиеся будут готовы к такому обращению с вашей стороны.   </a:t>
            </a:r>
          </a:p>
          <a:p>
            <a:r>
              <a:rPr lang="ru-RU" sz="1400" smtClean="0"/>
              <a:t>Задавая вопрос, следите за тем, не обнаруживает ли человек, к которому вы обратились, признаков  растерянности, страха или неспособности ответить. В таком случае через некоторое время скажите: «Кажется, вы тщательно обдумываете мой вопрос. Вам нужно еще время или кто-то еще хочет высказаться?» </a:t>
            </a:r>
          </a:p>
          <a:p>
            <a:r>
              <a:rPr lang="ru-RU" sz="1400" smtClean="0"/>
              <a:t>Приводимые примеры следует формулировать в положительном ключе, рассказывая о том, как поступают правильно. Примеры об ошибках других пациентов могут направить пациентов на мысли об осложнениях и проблемах. Так же они могут опасаться, что в последствии их ошибки тоже будут обсуждаться публично.</a:t>
            </a:r>
          </a:p>
          <a:p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z="4000" b="1" smtClean="0"/>
              <a:t>Возрастные особенности:</a:t>
            </a:r>
            <a:r>
              <a:rPr lang="ru-RU" sz="4000" smtClean="0"/>
              <a:t> </a:t>
            </a:r>
          </a:p>
        </p:txBody>
      </p:sp>
      <p:sp>
        <p:nvSpPr>
          <p:cNvPr id="55299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1600" u="sng" smtClean="0"/>
              <a:t>Возрастные особенности</a:t>
            </a:r>
            <a:r>
              <a:rPr lang="ru-RU" sz="1600" smtClean="0"/>
              <a:t> – комплекс физических, познавательных, интеллектуальных, мотивационных, эмоциональных свойств, характерных для большинства людей одного возраста. В каждом возрастном периоде меняются взгляды на себя и свои жизненные приоритеты, меняется иерархия целей ценностей, ведущая деятельность и мотивация. Меняются взгляды на мир, на окружающих, на жизнь и здоровье и даже собственно на возраст.</a:t>
            </a:r>
          </a:p>
          <a:p>
            <a:r>
              <a:rPr lang="ru-RU" sz="1600" smtClean="0"/>
              <a:t>В условиях тяжелого соматического заболевания возникает новая жизненная ситуация, создающая дефицитарные условия для развития личности. Проблема выживания, преодоления или совладания  с тяжелыми обстоятельствами и сохранение при этом основных жизненных ценностей, целостности личности – задача сложная. На разных возрастных этапах люди справляются с ней по-разному. Нельзя сравнивать 35 и 60-летнего пациента ни по физическим, ни по психологическим, ни по социальным параметрам. </a:t>
            </a: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z="4000" smtClean="0"/>
              <a:t>Отношение к здоровью</a:t>
            </a:r>
          </a:p>
        </p:txBody>
      </p:sp>
      <p:sp>
        <p:nvSpPr>
          <p:cNvPr id="5632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1600" smtClean="0"/>
              <a:t>Полезно знать о типе отношения пациента к своему здоровью. Можно обобщить поведение человека в отношении лечения до двух типов – </a:t>
            </a:r>
            <a:r>
              <a:rPr lang="ru-RU" sz="1600" i="1" smtClean="0"/>
              <a:t>позитивного</a:t>
            </a:r>
            <a:r>
              <a:rPr lang="ru-RU" sz="1600" smtClean="0"/>
              <a:t>, направленного на  выполнение рекомендаций врача, изменения образа жизни для  сохранение здоровья  и </a:t>
            </a:r>
            <a:r>
              <a:rPr lang="ru-RU" sz="1600" i="1" smtClean="0"/>
              <a:t>негативного</a:t>
            </a:r>
            <a:r>
              <a:rPr lang="ru-RU" sz="1600" smtClean="0"/>
              <a:t>, характеризующегося поступками, приносящими ценность здоровья в жертву другим интересам. Важно уметь определить в беседе с пациентом тип этого отношения, ценностные установки, лежащие в его основе, условия, влияющие на него. Обычно люди с тяжелым хроническим заболеванием  относятся к лечению серьезно.  Но в реальной жизни далеко не всегда высокая значимость того или иного фактора подтверждается соответствующими действиями.      </a:t>
            </a:r>
            <a:r>
              <a:rPr lang="ru-RU" sz="1600" i="1" smtClean="0"/>
              <a:t>Женщины</a:t>
            </a:r>
            <a:r>
              <a:rPr lang="ru-RU" sz="1600" smtClean="0"/>
              <a:t>, как правило, более высоко ценят свое  здоровье, и предпринимают  усилия для его сохранения и поддержания.   Так же ценность здоровья выше у мужчин, никогда не вступавших в брак, чем у женатых мужчин.     Ценность здоровья связана с </a:t>
            </a:r>
            <a:r>
              <a:rPr lang="ru-RU" sz="1600" i="1" smtClean="0"/>
              <a:t>благосостоянием людей</a:t>
            </a:r>
            <a:r>
              <a:rPr lang="ru-RU" sz="1600" smtClean="0"/>
              <a:t>. Чем выше доход на душу населения, тем значительнее ценность здоровья. В семьях с низким доходом она составляет 38,3%, а в семьях с более высоким – 61,9%. На отношение к заболеванию и лечению влияет </a:t>
            </a:r>
            <a:r>
              <a:rPr lang="ru-RU" sz="1600" i="1" smtClean="0"/>
              <a:t>опыт отношений </a:t>
            </a:r>
            <a:r>
              <a:rPr lang="ru-RU" sz="1600" smtClean="0"/>
              <a:t>человека с супругом, семьей и соседями. Особенно значимыми этот фактор становится для восприятия здоровья женщинами.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Тип восприятия. </a:t>
            </a:r>
          </a:p>
        </p:txBody>
      </p:sp>
      <p:sp>
        <p:nvSpPr>
          <p:cNvPr id="57347" name="Текст 5"/>
          <p:cNvSpPr>
            <a:spLocks noGrp="1"/>
          </p:cNvSpPr>
          <p:nvPr>
            <p:ph sz="quarter" idx="1"/>
          </p:nvPr>
        </p:nvSpPr>
        <p:spPr>
          <a:xfrm>
            <a:off x="285750" y="1589088"/>
            <a:ext cx="3214688" cy="4572000"/>
          </a:xfrm>
        </p:spPr>
        <p:txBody>
          <a:bodyPr/>
          <a:lstStyle/>
          <a:p>
            <a:r>
              <a:rPr lang="ru-RU" sz="1400" smtClean="0"/>
              <a:t>Человек воспринимает окружающий мир при помощи всех своих органов чувств, но при этом бессознательно отдает предпочтение одним, а не другим. Эта врожденная особенность диктует, какой способ познания выбрать  - зрительный, слуховой или осязательный - и предопределяет выбор объекта внимания, быстроту восприятия, тип памяти. Это преобладание не исключает другие ощущения, но наибольшим образом влияет на восприятие данного человека, и значение данного обстоятельства было осознано лишь недавно. Выделяют 3 типа людей по ведущему каналу восприятия: деятелей – чувственный канал, зрителей – зрительный канал, слушателей – слуховой канал и  4-й тип людей, не имеющих ведущего канала – логиков. 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3500438" y="1589088"/>
          <a:ext cx="5429250" cy="3841750"/>
        </p:xfrm>
        <a:graphic>
          <a:graphicData uri="http://schemas.openxmlformats.org/drawingml/2006/table">
            <a:tbl>
              <a:tblPr/>
              <a:tblGrid>
                <a:gridCol w="1357312"/>
                <a:gridCol w="1357313"/>
                <a:gridCol w="1357312"/>
                <a:gridCol w="1357313"/>
              </a:tblGrid>
              <a:tr h="485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Визуалы –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Кинестетики-деятели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Аудиалы-слушатели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Дигиталы –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Зрительная память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Память на действия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Слуховая память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Логическая память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Взгляд в глаза собеседнику: смотрят, чтобы услышать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Взгляд вниз, касаться важнее, чем смотреть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Глаза опущены, не смотрят чтобы лучше слушать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Взгляд поверх головы или в лоб, избегает контакта «глаза в глаза»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Голос высокий, звонкий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Голос низкий, густой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Голос мелодичный, выразительный, меняющийся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Голос монотонный, прерывистый, зажатый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Речь и движения быстрые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Речь и движения медленные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Очень многословны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Движений мало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4248150" cy="990600"/>
          </a:xfrm>
        </p:spPr>
        <p:txBody>
          <a:bodyPr/>
          <a:lstStyle/>
          <a:p>
            <a:r>
              <a:rPr lang="ru-RU" smtClean="0"/>
              <a:t>Тип восприятия. </a:t>
            </a:r>
          </a:p>
        </p:txBody>
      </p:sp>
      <p:sp>
        <p:nvSpPr>
          <p:cNvPr id="58371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589088"/>
            <a:ext cx="4138612" cy="4572000"/>
          </a:xfrm>
        </p:spPr>
        <p:txBody>
          <a:bodyPr/>
          <a:lstStyle/>
          <a:p>
            <a:r>
              <a:rPr lang="ru-RU" sz="1600" u="sng" smtClean="0"/>
              <a:t>Визуал-зритель</a:t>
            </a:r>
            <a:r>
              <a:rPr lang="ru-RU" sz="1600" smtClean="0"/>
              <a:t>, придя на прием сядет подальше и будет внимательно смотреть в глаза при разговоре, но замолкает, если доктор отводит взгляд, чтобы сделать запись в медицинской карте. Не любит прикосновений и нарушения личностных границ. Для такого пациента важны зрительно фиксируемые признаки, поэтому он будет больше беспокоиться об отеках или пигментных пятнах, чем о нарушении внутренних органов. Легко ответит на вопрос: «Как это выглядит?», и с трудом на вопрос: «Какая именно боль?». Убеждая его в необходимости лечения постарайтесь </a:t>
            </a:r>
            <a:r>
              <a:rPr lang="ru-RU" sz="1600" i="1" smtClean="0"/>
              <a:t>показать </a:t>
            </a:r>
            <a:r>
              <a:rPr lang="ru-RU" sz="1600" smtClean="0"/>
              <a:t>ему все </a:t>
            </a:r>
            <a:r>
              <a:rPr lang="ru-RU" sz="1600" i="1" smtClean="0"/>
              <a:t>перспективы</a:t>
            </a:r>
            <a:r>
              <a:rPr lang="ru-RU" sz="1600" smtClean="0"/>
              <a:t>, «</a:t>
            </a:r>
            <a:r>
              <a:rPr lang="ru-RU" sz="1600" i="1" smtClean="0"/>
              <a:t>нарисовать ясную картину</a:t>
            </a:r>
            <a:r>
              <a:rPr lang="ru-RU" sz="1600" smtClean="0"/>
              <a:t>» выздоровления. Больше давайте ему письменных и наглядных рекомендаций.</a:t>
            </a:r>
          </a:p>
          <a:p>
            <a:endParaRPr lang="ru-RU" sz="1600" smtClean="0"/>
          </a:p>
        </p:txBody>
      </p:sp>
      <p:sp>
        <p:nvSpPr>
          <p:cNvPr id="58372" name="Содержимое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ru-RU" sz="1600" u="sng" smtClean="0"/>
              <a:t>Кинестетик-деятель</a:t>
            </a:r>
            <a:r>
              <a:rPr lang="ru-RU" sz="1600" smtClean="0"/>
              <a:t> наоборот сядет поближе и легко опишет свое самочувствие в ощущениях. Спросите его: «Что Вы сейчас чувствуете?» и не бойтесь  пододвинуться и прикоснуться к нему. Доброе прикосновение может его успокоить. Если такой пациент остановит Вас в коридоре, чтобы расспросить о чем-то важном, то он встанет к Вам очень близко и даже может придержать Вас за полу халата. Он, скорее всего, с удовольствием пойдет на лечебную физкультуру или массаж, но запомнит только то, что выполнял сам. Упражнения «на слух» или по книжке он запомнит гораздо хуже.</a:t>
            </a:r>
          </a:p>
          <a:p>
            <a:endParaRPr lang="ru-RU" sz="1600" smtClean="0"/>
          </a:p>
        </p:txBody>
      </p:sp>
      <p:pic>
        <p:nvPicPr>
          <p:cNvPr id="583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0"/>
            <a:ext cx="2555875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Физиология работы сердца. </a:t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643063"/>
            <a:ext cx="8472488" cy="4983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600" smtClean="0"/>
              <a:t>Количество крови, изгоняемое С. за 1 мин, называется минутным объёмом С. (МО). Он одинаков для правого и левого желудочков. Когда человек находится в состоянии покоя, МО составляет в среднем 4,5—5 л крови. Количество крови, выбрасываемое С. за одно сокращение, называется систолическим объёмом; он в среднем равен 65—70 мл.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/>
              <a:t>Аорта и артерии тела представляют собой напорный резервуар, в котором кровь находится под высоким давлением (для человека в норме около 120/70 мм рт. ст.). Сердце выбрасывает кровь в артерии отдельными порциями. При этом обладающие эластичностью стенки артерий растягиваются. Т. о., во время диастолы аккумулированная ими энергия поддерживает давление крови в артериях на определённом уровне, что обеспечивает непрерывность кровотока в капиллярах. Уровень давления крови в артериях определяется соотношением между МО и сопротивлением периферических сосудов. Последнее, в свою очередь, зависит от тонуса артериол, представляющих собой, по выражению И. М. Сеченова, «краны кровеносной системы». Повышение тонуса артериол затрудняет отток крови из артерий и повышает артериальное давление; снижение их тонуса вызывает противоположный эффект</a:t>
            </a:r>
            <a:r>
              <a:rPr lang="en-US" sz="1600" smtClean="0">
                <a:latin typeface="Calibri" pitchFamily="34" charset="0"/>
              </a:rPr>
              <a:t>.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r>
              <a:rPr lang="ru-RU" sz="1600" smtClean="0"/>
              <a:t>Коронарное кровообращение, кровоснабжение сердечной мышцы</a:t>
            </a:r>
            <a:r>
              <a:rPr lang="ru-RU" sz="1600" smtClean="0">
                <a:solidFill>
                  <a:schemeClr val="accent2"/>
                </a:solidFill>
                <a:latin typeface="Arial" pitchFamily="34" charset="0"/>
              </a:rPr>
              <a:t>,</a:t>
            </a:r>
            <a:r>
              <a:rPr lang="ru-RU" sz="1600" smtClean="0"/>
              <a:t> осуществляется по сообщающимся между собой артериям и венам, пронизывающим всю толщу миокарда.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/>
              <a:t>Артериальное кровоснабжение сердца человека происходит главным образом через правую и левую венечные (коронарные) артерии, отходящие от аорты в её начале.</a:t>
            </a:r>
          </a:p>
          <a:p>
            <a:pPr eaLnBrk="1" hangingPunct="1">
              <a:lnSpc>
                <a:spcPct val="90000"/>
              </a:lnSpc>
            </a:pPr>
            <a:endParaRPr lang="ru-RU" sz="1600" smtClean="0"/>
          </a:p>
          <a:p>
            <a:pPr eaLnBrk="1" hangingPunct="1">
              <a:lnSpc>
                <a:spcPct val="90000"/>
              </a:lnSpc>
            </a:pPr>
            <a:endParaRPr lang="ru-RU" sz="1600" smtClean="0"/>
          </a:p>
          <a:p>
            <a:pPr eaLnBrk="1" hangingPunct="1">
              <a:lnSpc>
                <a:spcPct val="90000"/>
              </a:lnSpc>
            </a:pP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Тип восприятия. </a:t>
            </a:r>
          </a:p>
        </p:txBody>
      </p:sp>
      <p:sp>
        <p:nvSpPr>
          <p:cNvPr id="59395" name="Содержимое 2"/>
          <p:cNvSpPr>
            <a:spLocks noGrp="1"/>
          </p:cNvSpPr>
          <p:nvPr>
            <p:ph sz="quarter" idx="1"/>
          </p:nvPr>
        </p:nvSpPr>
        <p:spPr>
          <a:xfrm>
            <a:off x="642938" y="1500188"/>
            <a:ext cx="3886200" cy="4572000"/>
          </a:xfrm>
        </p:spPr>
        <p:txBody>
          <a:bodyPr/>
          <a:lstStyle/>
          <a:p>
            <a:r>
              <a:rPr lang="ru-RU" sz="1600" u="sng" smtClean="0"/>
              <a:t>Аудиалы-слушатели</a:t>
            </a:r>
            <a:r>
              <a:rPr lang="ru-RU" sz="1600" smtClean="0"/>
              <a:t> – люди с хорошо развитой речью и слуховой памятью. Они с удовольствием беседуют и обижаются и не доверяют тем специалистам, кто не может им подробно рассказать об их заболевании и ходе лечения. Не следует отсылать их прочитать стенд в коридоре, плакат, или специальную брошюру – лучше прокомментировать текст, давая разъяснения. Планируя разговор с таким пациентом, заранее отведите на него чуть больше времени, чтобы не обижать его резким окончанием беседы.</a:t>
            </a:r>
          </a:p>
          <a:p>
            <a:endParaRPr lang="ru-RU" sz="1600" smtClean="0"/>
          </a:p>
        </p:txBody>
      </p:sp>
      <p:sp>
        <p:nvSpPr>
          <p:cNvPr id="59396" name="Содержимое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3054350"/>
          </a:xfrm>
        </p:spPr>
        <p:txBody>
          <a:bodyPr/>
          <a:lstStyle/>
          <a:p>
            <a:r>
              <a:rPr lang="ru-RU" sz="1600" u="sng" smtClean="0"/>
              <a:t>Дигиталам-логикам</a:t>
            </a:r>
            <a:r>
              <a:rPr lang="ru-RU" sz="1600" smtClean="0"/>
              <a:t> также необходимо подробно и четко рассказать о стадии  их заболевания, последствиях и перспективах и четко и последовательно объяснить план лечения. Они ценят инструкции и рекомендации, как письменные, так и устные, особенно четко структурированные. Чем четче и логичнее вы проведете с ними разговор, тем  больше доверия у них вызовете.</a:t>
            </a:r>
          </a:p>
          <a:p>
            <a:r>
              <a:rPr lang="ru-RU" sz="1600" smtClean="0"/>
              <a:t> </a:t>
            </a:r>
          </a:p>
          <a:p>
            <a:endParaRPr lang="ru-RU" sz="1600" smtClean="0"/>
          </a:p>
        </p:txBody>
      </p:sp>
      <p:pic>
        <p:nvPicPr>
          <p:cNvPr id="5939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5286375"/>
            <a:ext cx="210978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4786313"/>
            <a:ext cx="2740025" cy="171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5959475" cy="990600"/>
          </a:xfrm>
        </p:spPr>
        <p:txBody>
          <a:bodyPr/>
          <a:lstStyle/>
          <a:p>
            <a:r>
              <a:rPr lang="ru-RU" smtClean="0"/>
              <a:t>Эмоциональные состояния</a:t>
            </a:r>
          </a:p>
        </p:txBody>
      </p:sp>
      <p:sp>
        <p:nvSpPr>
          <p:cNvPr id="60419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1600" smtClean="0"/>
              <a:t>Любое тяжелое соматическое заболевание ведет к изменениям в эмоциональной сфере. Хроническая сердечная недостаточность сопровождается физическими страданиями, изменениями привычного образа жизни, иногда потерей социального статуса, снижения уровня материального благополучия. В повседневной жизни заболевший сталкивается с ухудшением качества жизни, а при госпитализации – еще и с необходимостью приспосабливаться к новым условиям и людям, что порождает чувство страха. </a:t>
            </a:r>
          </a:p>
          <a:p>
            <a:r>
              <a:rPr lang="ru-RU" sz="1600" smtClean="0"/>
              <a:t>У пациентов с ХСН часто встречаются проявления депрессивных расстройств. Возникает замкнутый круг: острый стресс и длительно существующие депрессивные расстройства способствуют нарушениям в работе сердечно сосудистой системы, а болезни сердца вызывают повышенную стрессовую нагрузку и депрессию. </a:t>
            </a:r>
          </a:p>
          <a:p>
            <a:r>
              <a:rPr lang="ru-RU" sz="1600" smtClean="0"/>
              <a:t>Депрессивные состояния часто ведут пациентов к отказу от сотрудничества с медицинскими работниками, активному или скрытому сопротивлению выполнению рекомендаций врача. </a:t>
            </a:r>
            <a:r>
              <a:rPr lang="ru-RU" sz="1600" b="1" i="1" smtClean="0"/>
              <a:t>При наличии депрессивных расстройств у пациентов с хронической сердечной недостаточностью значительно повышается риск повторных госпитализаций и смертельных исходов</a:t>
            </a:r>
            <a:r>
              <a:rPr lang="ru-RU" sz="1600" smtClean="0"/>
              <a:t>.</a:t>
            </a:r>
          </a:p>
          <a:p>
            <a:endParaRPr lang="ru-RU" sz="1600" smtClean="0"/>
          </a:p>
        </p:txBody>
      </p:sp>
      <p:pic>
        <p:nvPicPr>
          <p:cNvPr id="604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1843088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Депрессия</a:t>
            </a:r>
          </a:p>
        </p:txBody>
      </p:sp>
      <p:sp>
        <p:nvSpPr>
          <p:cNvPr id="6144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1600" smtClean="0"/>
              <a:t>Сложности возникают при диагностике депрессивных расстройств, так как многие симптомы сходны с основными жалобами пациентов с сердечной недостаточностью: слабость, утомляемость, подавленность, нарушение сна, аппетита, тревожность, раздражительность, снижение интересов… Часто такие пациенты не замечают улучшения самочувствия и опасаются  ошибки при  диагностике или лечении. Они, или их родственники настаивают на дополнительном обследовании, и с возмущением отвергают предложение принимать антидепрессанты. В этих случаях требуется осторожное и аргументированное  убеждение попробовать, так как при правильном назначении положительные изменения  наступают довольно быстро.  Пациенту и его родным следует разъяснить, что соматическая болезнь ослабила нервную систему, а нервное напряжение и переутомление усиливают соматические нарушения.</a:t>
            </a:r>
          </a:p>
          <a:p>
            <a:endParaRPr lang="ru-RU" sz="1600" smtClean="0"/>
          </a:p>
        </p:txBody>
      </p:sp>
      <p:pic>
        <p:nvPicPr>
          <p:cNvPr id="614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214313"/>
            <a:ext cx="14779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z="3600" b="1" smtClean="0"/>
              <a:t>Нарушения когнитивных процессов.</a:t>
            </a:r>
            <a:r>
              <a:rPr lang="ru-RU" sz="3600" smtClean="0"/>
              <a:t> </a:t>
            </a:r>
          </a:p>
        </p:txBody>
      </p:sp>
      <p:sp>
        <p:nvSpPr>
          <p:cNvPr id="62467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1600" smtClean="0"/>
              <a:t>Выраженная хроническая сердечная недостаточность может вызывать ишемические мозговые расстройства, сопровождающиеся нарушениями когнитивных процессов (памяти, внимания, мышления), в тяжелых случаях спутанностью сознания, делириозной или другой психотической симптоматикой. Нарушение обменных процессов, массивная и длительная интоксикация приводят к снижению интеллектуальных  и операционально-технических возможностей пациентов.</a:t>
            </a:r>
          </a:p>
          <a:p>
            <a:r>
              <a:rPr lang="ru-RU" sz="1600" smtClean="0"/>
              <a:t>Астенические состояния имеют различные варианты проявления, но типичными всегда являются чрезмерная утомляемость, иногда с самого утра, трудность концентрации внимания, замедление восприятия. Спонтанная вялость возникает без нагрузки или при незначительной нагрузке, держится продолжительное время и не проходит после отдыха. Характерны также </a:t>
            </a:r>
            <a:r>
              <a:rPr lang="ru-RU" sz="1600" b="1" i="1" smtClean="0"/>
              <a:t>эмоциональная лабильность, повышенная ранимость и обидчивость, выраженная отвлекаемость</a:t>
            </a:r>
            <a:r>
              <a:rPr lang="ru-RU" sz="1600" smtClean="0"/>
              <a:t>. Пациенты не переносят даже незначительного умственного напряжения, быстро устают, огорчаются из-за любого пустяка. Расспрашивать их можно не более 5-10 минут, речь должна быть медленной и спокойной, после этого рекомендуется дать пациенту отдохнуть или выслушать его, если он готов поговорить с Вами, но не настаивать на удержании темы разговора. Если Вы не закончили сбор необходимых сведений, после расспросите родственников, или вернитесь к вопросам после того, как пациент передохнет хотя-бы пять минут. </a:t>
            </a:r>
          </a:p>
          <a:p>
            <a:endParaRPr lang="ru-RU" sz="1600" smtClean="0"/>
          </a:p>
          <a:p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Мотивация</a:t>
            </a:r>
          </a:p>
        </p:txBody>
      </p:sp>
      <p:pic>
        <p:nvPicPr>
          <p:cNvPr id="63491" name="Picture 2" descr="http://www.hdcn.com/symp/05anna/02/pet2/slide3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571625"/>
            <a:ext cx="5894388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нутый угол 5"/>
          <p:cNvSpPr/>
          <p:nvPr/>
        </p:nvSpPr>
        <p:spPr>
          <a:xfrm>
            <a:off x="1500188" y="5572125"/>
            <a:ext cx="5857875" cy="107156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Да! Я делаю упражнения каждый день! Да! Я не ем жирную пищу! Да! Я слежу за количеством соли!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Можно теперь спросить, как у вас с этим обстоят дела?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Чего мы хотим добиться  или 12 составляющих</a:t>
            </a:r>
            <a:r>
              <a:rPr lang="ru-RU" sz="2400" smtClean="0"/>
              <a:t> </a:t>
            </a:r>
            <a:r>
              <a:rPr lang="ru-RU" sz="2400" b="1" smtClean="0"/>
              <a:t>эффективного самоконтроля больных с хроническими заболеваниями: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64515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589088"/>
            <a:ext cx="4643437" cy="45720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ru-RU" sz="1800" smtClean="0"/>
              <a:t>способность к распознаванию симптомов и реагированию на их появление;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1800" smtClean="0"/>
              <a:t>способность к правильному применению медикаментозной терапии;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1800" smtClean="0"/>
              <a:t>способность к купированию неотложных состояний;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1800" smtClean="0"/>
              <a:t>соблюдение диеты и режима физических нагрузок;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1800" smtClean="0"/>
              <a:t>эффективное взаимодействие с работниками здравоохранения;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1800" smtClean="0"/>
              <a:t>использование общественных ресурсов;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1800" smtClean="0"/>
              <a:t>адаптация к трудовой деятельности;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1800" smtClean="0"/>
              <a:t>поддержание отношений с супругом(ой);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1800" smtClean="0"/>
              <a:t>способность управлять психологической реакцией на болезнь.</a:t>
            </a:r>
          </a:p>
          <a:p>
            <a:pPr eaLnBrk="1" hangingPunct="1">
              <a:buFont typeface="Arial" pitchFamily="34" charset="0"/>
              <a:buChar char="•"/>
            </a:pPr>
            <a:endParaRPr lang="ru-RU" sz="1800" smtClean="0"/>
          </a:p>
        </p:txBody>
      </p:sp>
      <p:pic>
        <p:nvPicPr>
          <p:cNvPr id="64516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86375" y="1785938"/>
            <a:ext cx="3533775" cy="27543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Литература</a:t>
            </a:r>
          </a:p>
        </p:txBody>
      </p:sp>
      <p:sp>
        <p:nvSpPr>
          <p:cNvPr id="65539" name="Содержимое 7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42900" indent="-342900">
              <a:buFont typeface="Tw Cen MT" pitchFamily="34" charset="0"/>
              <a:buAutoNum type="arabicPeriod"/>
            </a:pPr>
            <a:r>
              <a:rPr lang="ru-RU" sz="1200" smtClean="0"/>
              <a:t>Национальные рекомендации по диагностике и лечению ХСН (Утверждены съездом кардиологов РФ в октябре 2003 г.) Журнал Сердечная Недостаточность. 2003;4(6):276–297.</a:t>
            </a:r>
          </a:p>
          <a:p>
            <a:pPr marL="342900" indent="-342900">
              <a:buFont typeface="Tw Cen MT" pitchFamily="34" charset="0"/>
              <a:buAutoNum type="arabicPeriod"/>
            </a:pPr>
            <a:r>
              <a:rPr lang="ru-RU" sz="1200" smtClean="0"/>
              <a:t> Агеев Ф.Т., Даниелян М.О., Мареев В.Ю. и др. Больные с хронической сердечной недостаточностью в российской амбулаторной практике: особенности контингента, диагностики и лечения (по материалам исследования ЭПОХА–О–ХСН). Журнал Сердечная недостаточность. 2004;5(1):4–7.</a:t>
            </a:r>
          </a:p>
          <a:p>
            <a:pPr marL="342900" indent="-342900">
              <a:buFont typeface="Tw Cen MT" pitchFamily="34" charset="0"/>
              <a:buAutoNum type="arabicPeriod"/>
            </a:pPr>
            <a:r>
              <a:rPr lang="en-US" sz="1200" smtClean="0"/>
              <a:t>Cleland JG, Swedberg K, Follath F et al. The EuroHeart Failure survey programme a survey on the quality of care among</a:t>
            </a:r>
            <a:r>
              <a:rPr lang="ru-RU" sz="1200" smtClean="0"/>
              <a:t> </a:t>
            </a:r>
            <a:r>
              <a:rPr lang="en-US" sz="1200" smtClean="0"/>
              <a:t>patients with heart failure in Europe. Part 1: patient characteristics and diagnosis. Eur Heart J. 2003;24(5):442–463.</a:t>
            </a:r>
          </a:p>
          <a:p>
            <a:pPr marL="342900" indent="-342900">
              <a:buFont typeface="Tw Cen MT" pitchFamily="34" charset="0"/>
              <a:buAutoNum type="arabicPeriod"/>
            </a:pPr>
            <a:r>
              <a:rPr lang="ru-RU" sz="1200" smtClean="0"/>
              <a:t>Мареев В.Ю., Даниелян М.О., Беленков Ю.Н. От имени рабочей группы исследования ЭПОХА–О–ХСН. Сравнительная характеристика больных с ХСН в зависимости от величины ФВ по результатам Российского многоцентрового исследования ЭПОХА–О–ХСН. Журнал Сердечная Недостаточность. 2006. </a:t>
            </a:r>
          </a:p>
          <a:p>
            <a:pPr marL="342900" indent="-342900">
              <a:buFont typeface="Tw Cen MT" pitchFamily="34" charset="0"/>
              <a:buAutoNum type="arabicPeriod"/>
            </a:pPr>
            <a:r>
              <a:rPr lang="ru-RU" sz="1200" smtClean="0"/>
              <a:t>Арутюнов Г.П., Костюкевич О.И. Питание больных с хронической сердечной недостаточностью, проблемы нутритивной поддержки, решенные и нерешенные аспекты. Журнал Сердечная Недостаточность. 2002;3(5):245–248.</a:t>
            </a:r>
          </a:p>
          <a:p>
            <a:pPr marL="342900" indent="-342900">
              <a:buFont typeface="Tw Cen MT" pitchFamily="34" charset="0"/>
              <a:buAutoNum type="arabicPeriod"/>
            </a:pPr>
            <a:r>
              <a:rPr lang="ru-RU" sz="1200" b="1" smtClean="0"/>
              <a:t>Влияние терапевтического обучения больных с хронической сердечной недостаточностью на качество их жизни и потребность в ранних повторных госпитализациях </a:t>
            </a:r>
            <a:r>
              <a:rPr lang="ru-RU" sz="1200" i="1" smtClean="0"/>
              <a:t>С.Р.Гиляревский, В.А.Орлов, Л.К.Хамаганова, Е.Ю.Сычева, Е.М.Середенина, О.А.Боева Сердечная Недостаточность №4 Т.2 </a:t>
            </a:r>
            <a:br>
              <a:rPr lang="ru-RU" sz="1200" i="1" smtClean="0"/>
            </a:br>
            <a:r>
              <a:rPr lang="ru-RU" sz="1200" i="1" smtClean="0"/>
              <a:t/>
            </a:r>
            <a:br>
              <a:rPr lang="ru-RU" sz="1200" i="1" smtClean="0"/>
            </a:br>
            <a:endParaRPr lang="ru-RU" sz="12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Хроническая Сердечная Недостаточность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1428750"/>
            <a:ext cx="76200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900" dirty="0" smtClean="0"/>
              <a:t>Часть </a:t>
            </a:r>
            <a:r>
              <a:rPr lang="en-US" sz="4900" dirty="0" smtClean="0"/>
              <a:t>II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3600" b="1" smtClean="0"/>
              <a:t>Распространенность ХСН и ее значение для системы здравоохранения </a:t>
            </a:r>
            <a:r>
              <a:rPr lang="ru-RU" sz="3600" b="1" baseline="30000" smtClean="0"/>
              <a:t>1</a:t>
            </a:r>
          </a:p>
        </p:txBody>
      </p:sp>
      <p:sp>
        <p:nvSpPr>
          <p:cNvPr id="15363" name="Содержимое 3"/>
          <p:cNvSpPr>
            <a:spLocks noGrp="1"/>
          </p:cNvSpPr>
          <p:nvPr>
            <p:ph sz="quarter" idx="1"/>
          </p:nvPr>
        </p:nvSpPr>
        <p:spPr>
          <a:xfrm>
            <a:off x="500063" y="1500188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smtClean="0"/>
              <a:t>По данным эпидемиологических исследований последних</a:t>
            </a:r>
            <a:r>
              <a:rPr lang="en-US" sz="1800" smtClean="0">
                <a:latin typeface="Calibri" pitchFamily="34" charset="0"/>
              </a:rPr>
              <a:t> </a:t>
            </a:r>
            <a:r>
              <a:rPr lang="ru-RU" sz="1800" smtClean="0"/>
              <a:t>5 лет, проведенных в нашей стране, было выявлено, что:</a:t>
            </a:r>
          </a:p>
          <a:p>
            <a:r>
              <a:rPr lang="ru-RU" sz="1800" smtClean="0"/>
              <a:t> в 2002 году в РФ насчитывалось 8,1 миллионов человек с четкими признаками ХСН, из которых 3,4 миллиона имели терминальный, III–IV ФК заболевания [5]</a:t>
            </a:r>
            <a:r>
              <a:rPr lang="en-US" sz="1800" smtClean="0">
                <a:latin typeface="Calibri" pitchFamily="34" charset="0"/>
              </a:rPr>
              <a:t>.</a:t>
            </a:r>
            <a:endParaRPr lang="ru-RU" sz="1800" smtClean="0"/>
          </a:p>
          <a:p>
            <a:r>
              <a:rPr lang="ru-RU" sz="1800" smtClean="0"/>
              <a:t> в 2003 году декомпенсация ХСН стала причиной госпитализаций в стационары, имеющие кардиологические отделения, почти каждого второго больного (49 %), а ХСН фигурировала в диагнозе у 92 % госпитализированных в такие стационары больных [6].</a:t>
            </a:r>
          </a:p>
          <a:p>
            <a:r>
              <a:rPr lang="ru-RU" sz="1800" smtClean="0"/>
              <a:t>У 4/5 всех больных с СН в России это заболевание ассоциируется с АГ и у ⅔ больных – с ИБС [5].</a:t>
            </a:r>
          </a:p>
          <a:p>
            <a:r>
              <a:rPr lang="ru-RU" sz="1800" smtClean="0"/>
              <a:t> Более чем 55 % пациентов с очевидной СН имеют практически нормальную сократимость миокарда (ФВ ЛЖ&gt;50 %) и число таких больных будет неуклонно увеличиваться [7, 8]</a:t>
            </a:r>
            <a:r>
              <a:rPr lang="en-US" sz="1800" smtClean="0">
                <a:latin typeface="Calibri" pitchFamily="34" charset="0"/>
              </a:rPr>
              <a:t>.</a:t>
            </a:r>
            <a:endParaRPr lang="ru-RU" sz="1800" smtClean="0"/>
          </a:p>
          <a:p>
            <a:r>
              <a:rPr lang="ru-RU" sz="1800" smtClean="0"/>
              <a:t>Однолетняя смертность больных с клинически выраженной СН достигает 26–29 %, то есть за один год в РФ умирает от 880 до 986 тысяч больных СН</a:t>
            </a:r>
            <a:r>
              <a:rPr lang="en-US" sz="1800" smtClean="0">
                <a:latin typeface="Calibri" pitchFamily="34" charset="0"/>
              </a:rPr>
              <a:t>.</a:t>
            </a:r>
            <a:endParaRPr lang="ru-RU" sz="1800" smtClean="0"/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714375" y="6519863"/>
            <a:ext cx="8001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Tw Cen MT" pitchFamily="34" charset="0"/>
              <a:buAutoNum type="arabicPeriod"/>
            </a:pPr>
            <a:r>
              <a:rPr lang="ru-RU" sz="800"/>
              <a:t>Мареев В.Ю., Даниелян М.О., Беленков Ю.Н. От имени рабочей группы исследования ЭПОХА–О–ХСН. Сравнительная характеристика больных с ХСН в зависимости от величины ФВ по результатам Российского многоцентрового исследования ЭПОХА–О–ХСН. Журнал Сердечная Недостаточность. 2006.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4000" b="1" smtClean="0"/>
              <a:t>Что такое ХСН</a:t>
            </a:r>
            <a:r>
              <a:rPr lang="ru-RU" sz="4000" b="1" baseline="30000" smtClean="0"/>
              <a:t>1</a:t>
            </a:r>
          </a:p>
        </p:txBody>
      </p:sp>
      <p:sp>
        <p:nvSpPr>
          <p:cNvPr id="16387" name="Содержимое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2000" i="1" smtClean="0"/>
              <a:t>ХСН представляет собой заболевание с комплексом характерных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/>
              <a:t> 	симптомов (одышка, утомляемость и cнижение физической активности, отеки и др.), которые связаны с неадекватной перфузией органов и тканей в покое или при нагрузке и часто с задержкой жидкости в организме. Первопричиной является ухудшение способности сердца к наполнению или опорожнению, обусловленное повреждением миокарда, а также дисбалансом вазоконстрикторных и вазодилатирующих нейрогуморальных систем.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4000" b="1" smtClean="0"/>
              <a:t>Причины, вызывающие ХСН</a:t>
            </a:r>
            <a:r>
              <a:rPr lang="ru-RU" sz="4000" b="1" baseline="30000" smtClean="0"/>
              <a:t>2,3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fontScale="7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Синдром ХСН может осложнять течение практически всех заболеваний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системы, но главными причинами ХСН, составляющими более половины всех случаев, являются: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Ишемическая (коронарная) болезнь сердца (ИБС)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Артериальная гипертония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    сочетание этих заболеваний, а также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Клапанные пороки сердца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Неишемические</a:t>
            </a:r>
            <a:r>
              <a:rPr lang="ru-RU" dirty="0" smtClean="0"/>
              <a:t> </a:t>
            </a:r>
            <a:r>
              <a:rPr lang="ru-RU" dirty="0" err="1" smtClean="0"/>
              <a:t>кардиомиопатии</a:t>
            </a:r>
            <a:r>
              <a:rPr lang="ru-RU" dirty="0" smtClean="0"/>
              <a:t>, включающие в себя как </a:t>
            </a:r>
            <a:r>
              <a:rPr lang="ru-RU" dirty="0" err="1" smtClean="0"/>
              <a:t>идиопатическую</a:t>
            </a:r>
            <a:r>
              <a:rPr lang="ru-RU" dirty="0" smtClean="0"/>
              <a:t> </a:t>
            </a:r>
            <a:r>
              <a:rPr lang="ru-RU" dirty="0" err="1" smtClean="0"/>
              <a:t>дилатационную</a:t>
            </a:r>
            <a:r>
              <a:rPr lang="ru-RU" dirty="0" smtClean="0"/>
              <a:t> </a:t>
            </a:r>
            <a:r>
              <a:rPr lang="ru-RU" dirty="0" err="1" smtClean="0"/>
              <a:t>кардиомиопатию</a:t>
            </a:r>
            <a:r>
              <a:rPr lang="ru-RU" dirty="0" smtClean="0"/>
              <a:t> (ДКМП), так и специфические, из которых наибольшее распространение имеют </a:t>
            </a:r>
            <a:r>
              <a:rPr lang="ru-RU" dirty="0" err="1" smtClean="0"/>
              <a:t>кардиомиопатия</a:t>
            </a:r>
            <a:r>
              <a:rPr lang="ru-RU" dirty="0" smtClean="0"/>
              <a:t> как исход миокардита и алкогольная </a:t>
            </a:r>
            <a:r>
              <a:rPr lang="ru-RU" dirty="0" err="1" smtClean="0"/>
              <a:t>кардиомиопатия</a:t>
            </a:r>
            <a:r>
              <a:rPr lang="ru-RU" dirty="0" smtClean="0"/>
              <a:t>.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2771</TotalTime>
  <Words>6743</Words>
  <Application>Microsoft Office PowerPoint</Application>
  <PresentationFormat>Экран (4:3)</PresentationFormat>
  <Paragraphs>543</Paragraphs>
  <Slides>56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66" baseType="lpstr">
      <vt:lpstr>Arial</vt:lpstr>
      <vt:lpstr>Calibri</vt:lpstr>
      <vt:lpstr>Wingdings</vt:lpstr>
      <vt:lpstr>Wingdings 2</vt:lpstr>
      <vt:lpstr>Tw Cen MT</vt:lpstr>
      <vt:lpstr>MyriadPro-Cond</vt:lpstr>
      <vt:lpstr>ヒラギノ明朝 Pro W3</vt:lpstr>
      <vt:lpstr>Times New Roman</vt:lpstr>
      <vt:lpstr>Symbol</vt:lpstr>
      <vt:lpstr>Обычная</vt:lpstr>
      <vt:lpstr> сердечная недостаточность </vt:lpstr>
      <vt:lpstr>Помогите пациентам воспользоваться интернетом для получения знаний о своем состоянии</vt:lpstr>
      <vt:lpstr>ЧАСТЬ I</vt:lpstr>
      <vt:lpstr>Анатомия сердца </vt:lpstr>
      <vt:lpstr>Физиология работы сердца.  </vt:lpstr>
      <vt:lpstr>  Часть II</vt:lpstr>
      <vt:lpstr>Распространенность ХСН и ее значение для системы здравоохранения 1</vt:lpstr>
      <vt:lpstr>Что такое ХСН1</vt:lpstr>
      <vt:lpstr>Причины, вызывающие ХСН2,3</vt:lpstr>
      <vt:lpstr>Клинические признаки ХСН1</vt:lpstr>
      <vt:lpstr>Цели при лечении ХСН1,2</vt:lpstr>
      <vt:lpstr>Патогенез сердечной недостаточности при различных заболеваниях1,2</vt:lpstr>
      <vt:lpstr>Классификация ХСН ОССН 20021</vt:lpstr>
      <vt:lpstr>Методы оценки тяжести ХСН1,2</vt:lpstr>
      <vt:lpstr>Определение дистанции шестиминутной ходьбы1</vt:lpstr>
      <vt:lpstr>Другие способы оценки клинического состояния больных ХСН4</vt:lpstr>
      <vt:lpstr>Понятие «качество жизни»</vt:lpstr>
      <vt:lpstr>Шесть путей достижения поставленных целей при лечении декомпенсации: </vt:lpstr>
      <vt:lpstr>Диета больных ХСН1</vt:lpstr>
      <vt:lpstr>Трофологический статус1 </vt:lpstr>
      <vt:lpstr>Трофологический статус1,5 </vt:lpstr>
      <vt:lpstr>Кахексия1</vt:lpstr>
      <vt:lpstr>Нутритивная поддержка больных ХСН1</vt:lpstr>
      <vt:lpstr>Принципы введения энтерального питания в рацион1 </vt:lpstr>
      <vt:lpstr>Алкоголь </vt:lpstr>
      <vt:lpstr>Режим физической активности</vt:lpstr>
      <vt:lpstr>Методика организации тренировок1</vt:lpstr>
      <vt:lpstr>Методика проведения физических нагрузок в форме  ходьбы </vt:lpstr>
      <vt:lpstr>Лекарственная терапия пациентов с ХСН1,2,4</vt:lpstr>
      <vt:lpstr>Лекарственная терапия пациентов с ХСН1,2,3,4</vt:lpstr>
      <vt:lpstr>Лекарственная терапия пациентов с ХСН1,2,3,4</vt:lpstr>
      <vt:lpstr>Лекарственная терапия пациентов с ХСН1,2,3,4</vt:lpstr>
      <vt:lpstr>Лекарственная терапия пациентов с ХСН1,2,3,4</vt:lpstr>
      <vt:lpstr>Лекарственная терапия пациентов с ХСН1,2,3,4</vt:lpstr>
      <vt:lpstr>Лекарственная терапия пациентов с ХСН1,2,3,4</vt:lpstr>
      <vt:lpstr>Лекарственная терапия пациентов с ХСН1,2,3,4</vt:lpstr>
      <vt:lpstr>Лекарственная терапия пациентов с ХСН</vt:lpstr>
      <vt:lpstr>Лекарственная терапия пациентов с ХСН</vt:lpstr>
      <vt:lpstr>Лекарственная терапия пациентов с ХСН1,2,3,4</vt:lpstr>
      <vt:lpstr>Лекарственная терапия пациентов с ХСН1,2,3,4</vt:lpstr>
      <vt:lpstr> Психологические аспекты обучения больных ХСН Кафедра  педагогики и психологии  МГМСУ Смирнова Наталья Борисовна </vt:lpstr>
      <vt:lpstr>Обучение больных </vt:lpstr>
      <vt:lpstr>Темы и содержание занятий больных с ХСН 1</vt:lpstr>
      <vt:lpstr>8 правил общения:  </vt:lpstr>
      <vt:lpstr>8 правил общения:</vt:lpstr>
      <vt:lpstr>Возрастные особенности: </vt:lpstr>
      <vt:lpstr>Отношение к здоровью</vt:lpstr>
      <vt:lpstr>Тип восприятия. </vt:lpstr>
      <vt:lpstr>Тип восприятия. </vt:lpstr>
      <vt:lpstr>Тип восприятия. </vt:lpstr>
      <vt:lpstr>Эмоциональные состояния</vt:lpstr>
      <vt:lpstr>Депрессия</vt:lpstr>
      <vt:lpstr>Нарушения когнитивных процессов. </vt:lpstr>
      <vt:lpstr>Мотивация</vt:lpstr>
      <vt:lpstr>Чего мы хотим добиться  или 12 составляющих эффективного самоконтроля больных с хроническими заболеваниями: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Admin</cp:lastModifiedBy>
  <cp:revision>252</cp:revision>
  <dcterms:created xsi:type="dcterms:W3CDTF">2008-07-21T07:50:37Z</dcterms:created>
  <dcterms:modified xsi:type="dcterms:W3CDTF">2012-03-24T11:12:28Z</dcterms:modified>
</cp:coreProperties>
</file>