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7" r:id="rId5"/>
    <p:sldId id="283" r:id="rId6"/>
    <p:sldId id="276" r:id="rId7"/>
    <p:sldId id="266" r:id="rId8"/>
    <p:sldId id="263" r:id="rId9"/>
    <p:sldId id="277" r:id="rId10"/>
    <p:sldId id="262" r:id="rId11"/>
    <p:sldId id="268" r:id="rId12"/>
    <p:sldId id="279" r:id="rId13"/>
    <p:sldId id="281" r:id="rId14"/>
    <p:sldId id="267" r:id="rId15"/>
    <p:sldId id="278" r:id="rId16"/>
    <p:sldId id="269" r:id="rId17"/>
    <p:sldId id="261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32D2C-2938-4606-8B5E-9A66F7D46A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436E-34BB-4049-B405-61A52D388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F051F-E475-4E5F-9CD9-5CD3B1B88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83CF6-E6F4-413F-A608-C946D1415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7909C-3FDB-4364-8E49-106F41C53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E993-8951-4253-ABE4-3B6C282001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46AD-70CB-4861-8ACA-F10E2DCD6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50A4-88BC-45E5-9B7D-E69060300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D625-5320-4F5E-BB79-174201F2B1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6EB77-B1CC-4EDF-8356-B5C4EFFCAA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74101-5A34-4503-AF4D-A4D22DACD3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51FDFE-F771-43E2-B8C0-6664D5557D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varvar.ru/russian-uniform-1904-1905-wa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rn-fareast.ucoz.ru/_ph/3/2/885411978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023.radikal.ru/0909/ed/25f19d86fd7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4/4e/SO_Makarov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all-photo.ru/portret/photos/26728-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se.sci-lib.com/pictures/12/16/264661107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0.liveinternet.ru/images/attach/c/0/38/648/38648964_1111111111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capral-new.ru/catalog_photos/tzarizm/redcrossav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vladivostok.ru/files/gallery/4271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005.radikal.ru/0711/f8/cb2160ef0be0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hyperlink" Target="http://www.oldvladivostok.ru/files/photo/200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sson-history.narod.ru/map/ria19045.g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flot.com/images/if16.jpg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534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ВНЕШНЯЯ ПОЛИТИКА РОССИИ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НА РУБЕЖЕ ХIХ -  ХХ вв.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РУССКО-ЯПОНСКАЯ ВОЙНА.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1981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Запад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7010400" y="2057400"/>
            <a:ext cx="1981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Восток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886200" y="1981200"/>
            <a:ext cx="1981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Юг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743200"/>
            <a:ext cx="3048000" cy="396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Участие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в международных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конференциях.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2. Участие в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создании Антанты.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3. Поддержка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национально-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освободительного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движения на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Балканах.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934200" y="2743200"/>
            <a:ext cx="2057400" cy="3200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Освоение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Дальнего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Востока.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2. Борьба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за влияние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на Китай,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Корею,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Японию.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00400" y="2743200"/>
            <a:ext cx="3581400" cy="3200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Экономическая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экспансия в Иран,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Среднюю Азию,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Китай, Афганистан.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2. Разграничение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сфер влияния с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Англией и другими </a:t>
            </a:r>
          </a:p>
          <a:p>
            <a:pPr marL="342900" indent="-342900"/>
            <a:r>
              <a:rPr lang="ru-RU" sz="2400" b="1">
                <a:solidFill>
                  <a:schemeClr val="bg1"/>
                </a:solidFill>
              </a:rPr>
              <a:t>великими державами.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3962400" y="6172200"/>
            <a:ext cx="3200400" cy="68580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Картинка 23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2998788" cy="4038600"/>
          </a:xfrm>
          <a:prstGeom prst="rect">
            <a:avLst/>
          </a:prstGeom>
          <a:noFill/>
        </p:spPr>
      </p:pic>
      <p:pic>
        <p:nvPicPr>
          <p:cNvPr id="11270" name="Picture 6" descr="Картинка 8 из 7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2362200"/>
            <a:ext cx="3282950" cy="449580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00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Солдаты времен Русско-японской войны</a:t>
            </a:r>
          </a:p>
        </p:txBody>
      </p:sp>
      <p:pic>
        <p:nvPicPr>
          <p:cNvPr id="11273" name="Picture 9" descr="Картинка 167 из 7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85800"/>
            <a:ext cx="2790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733800" y="4953000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Макет русского крейсера «Варяг». </a:t>
            </a:r>
          </a:p>
          <a:p>
            <a:pPr algn="ctr"/>
            <a:r>
              <a:rPr lang="ru-RU" sz="2000" b="1"/>
              <a:t>В строю с 1901 г. 27 января 1904 г. </a:t>
            </a:r>
          </a:p>
          <a:p>
            <a:pPr algn="ctr"/>
            <a:r>
              <a:rPr lang="ru-RU" sz="2000" b="1"/>
              <a:t>«Варяг» героически сражался у </a:t>
            </a:r>
          </a:p>
          <a:p>
            <a:pPr algn="ctr"/>
            <a:r>
              <a:rPr lang="ru-RU" sz="2000" b="1"/>
              <a:t>Чемульпо (Корея) с японской эскадрой. </a:t>
            </a:r>
          </a:p>
          <a:p>
            <a:pPr algn="ctr"/>
            <a:r>
              <a:rPr lang="ru-RU" sz="2000" b="1"/>
              <a:t>Ввиду угрозы захвата противником </a:t>
            </a:r>
          </a:p>
          <a:p>
            <a:pPr algn="ctr"/>
            <a:r>
              <a:rPr lang="ru-RU" sz="2000" b="1"/>
              <a:t>был затоплен командой. </a:t>
            </a:r>
          </a:p>
        </p:txBody>
      </p:sp>
      <p:pic>
        <p:nvPicPr>
          <p:cNvPr id="17423" name="Picture 15" descr="111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6788"/>
          </a:xfrm>
          <a:prstGeom prst="rect">
            <a:avLst/>
          </a:prstGeom>
          <a:noFill/>
        </p:spPr>
      </p:pic>
      <p:pic>
        <p:nvPicPr>
          <p:cNvPr id="17424" name="Picture 16" descr="var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6900"/>
            <a:ext cx="32766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Файл:SO Makarov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656013" cy="51816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8600" y="5562600"/>
            <a:ext cx="330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Степан Осипович Макаров </a:t>
            </a:r>
          </a:p>
          <a:p>
            <a:pPr algn="ctr"/>
            <a:r>
              <a:rPr lang="ru-RU" b="1"/>
              <a:t>Командующий  </a:t>
            </a:r>
          </a:p>
          <a:p>
            <a:pPr algn="ctr"/>
            <a:r>
              <a:rPr lang="ru-RU" b="1"/>
              <a:t>1 Тихоокеанской </a:t>
            </a:r>
          </a:p>
          <a:p>
            <a:pPr algn="ctr"/>
            <a:r>
              <a:rPr lang="ru-RU" b="1"/>
              <a:t>эскадрой </a:t>
            </a:r>
          </a:p>
        </p:txBody>
      </p:sp>
      <p:pic>
        <p:nvPicPr>
          <p:cNvPr id="28680" name="Picture 8" descr="Картинка 192 из 96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5491163" y="152400"/>
            <a:ext cx="3452812" cy="533400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759450" y="5622925"/>
            <a:ext cx="2687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Верещагин </a:t>
            </a:r>
          </a:p>
          <a:p>
            <a:pPr algn="ctr"/>
            <a:r>
              <a:rPr lang="ru-RU" b="1"/>
              <a:t>Василий Васильевич </a:t>
            </a:r>
          </a:p>
          <a:p>
            <a:pPr algn="ctr"/>
            <a:r>
              <a:rPr lang="ru-RU" b="1"/>
              <a:t>(1842-1904).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p1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726" name="Picture 6" descr="Картинка 11 из 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068638" cy="4495800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876800" y="4495800"/>
            <a:ext cx="4267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i="1">
                <a:solidFill>
                  <a:srgbClr val="CC0000"/>
                </a:solidFill>
              </a:rPr>
              <a:t>Генерал Р.И.Кондратенко</a:t>
            </a:r>
            <a:endParaRPr lang="ru-RU" sz="1400" b="1">
              <a:solidFill>
                <a:srgbClr val="CC0000"/>
              </a:solidFill>
            </a:endParaRPr>
          </a:p>
          <a:p>
            <a:pPr algn="ctr"/>
            <a:r>
              <a:rPr lang="ru-RU" sz="1400" b="1"/>
              <a:t>Кондратенко Роман Исидорович </a:t>
            </a:r>
          </a:p>
          <a:p>
            <a:pPr algn="ctr"/>
            <a:r>
              <a:rPr lang="ru-RU" sz="1400" b="1"/>
              <a:t>(12 ОК 1857-15 ДК 1904) - военный инженер, </a:t>
            </a:r>
          </a:p>
          <a:p>
            <a:pPr algn="ctr"/>
            <a:r>
              <a:rPr lang="ru-RU" sz="1400" b="1"/>
              <a:t>герой обороны </a:t>
            </a:r>
            <a:r>
              <a:rPr lang="ru-RU" sz="1400" b="1" i="1"/>
              <a:t>Порт-Артура</a:t>
            </a:r>
            <a:r>
              <a:rPr lang="ru-RU" sz="1400" b="1"/>
              <a:t>. </a:t>
            </a:r>
          </a:p>
          <a:p>
            <a:pPr algn="ctr"/>
            <a:r>
              <a:rPr lang="ru-RU" sz="1400" b="1"/>
              <a:t>С начала </a:t>
            </a:r>
            <a:r>
              <a:rPr lang="ru-RU" sz="1400" b="1" i="1"/>
              <a:t>русско-японской войны</a:t>
            </a:r>
            <a:r>
              <a:rPr lang="ru-RU" sz="1400" b="1"/>
              <a:t> был </a:t>
            </a:r>
          </a:p>
          <a:p>
            <a:pPr algn="ctr"/>
            <a:r>
              <a:rPr lang="ru-RU" sz="1400" b="1"/>
              <a:t>сторонником мира с Японией; при этом </a:t>
            </a:r>
          </a:p>
          <a:p>
            <a:pPr algn="ctr"/>
            <a:r>
              <a:rPr lang="ru-RU" sz="1400" b="1"/>
              <a:t>создал фактически заново всю </a:t>
            </a:r>
          </a:p>
          <a:p>
            <a:pPr algn="ctr"/>
            <a:r>
              <a:rPr lang="ru-RU" sz="1400" b="1"/>
              <a:t>оборонительную систему города. </a:t>
            </a:r>
          </a:p>
          <a:p>
            <a:pPr algn="ctr"/>
            <a:r>
              <a:rPr lang="ru-RU" sz="1400" b="1">
                <a:solidFill>
                  <a:srgbClr val="CC0000"/>
                </a:solidFill>
              </a:rPr>
              <a:t>Руководил отражением четырёх штурмов </a:t>
            </a:r>
          </a:p>
          <a:p>
            <a:pPr algn="ctr"/>
            <a:r>
              <a:rPr lang="ru-RU" sz="1400" b="1">
                <a:solidFill>
                  <a:srgbClr val="CC0000"/>
                </a:solidFill>
              </a:rPr>
              <a:t>Порт-Артура, погиб при взрыве бомбы.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Картинка 31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63" y="152400"/>
            <a:ext cx="4265612" cy="54864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562600" y="57912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Маршал И. Ояма </a:t>
            </a:r>
          </a:p>
          <a:p>
            <a:pPr algn="ctr"/>
            <a:r>
              <a:rPr lang="ru-RU" b="1"/>
              <a:t>главнокомандующий </a:t>
            </a:r>
          </a:p>
          <a:p>
            <a:pPr algn="ctr"/>
            <a:r>
              <a:rPr lang="ru-RU" b="1"/>
              <a:t>вооруженными силами Японии </a:t>
            </a:r>
          </a:p>
        </p:txBody>
      </p:sp>
      <p:pic>
        <p:nvPicPr>
          <p:cNvPr id="16392" name="Picture 8" descr="kuropatk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152400"/>
            <a:ext cx="4341813" cy="5486400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52400" y="57150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А.Н. Куропаткин </a:t>
            </a:r>
          </a:p>
          <a:p>
            <a:pPr algn="ctr"/>
            <a:r>
              <a:rPr lang="ru-RU" b="1"/>
              <a:t>Командующий войсками </a:t>
            </a:r>
          </a:p>
          <a:p>
            <a:pPr algn="ctr"/>
            <a:r>
              <a:rPr lang="ru-RU" b="1"/>
              <a:t>в Маньчжурии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13-1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5688013" y="0"/>
            <a:ext cx="3455987" cy="3657600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791200" y="4114800"/>
            <a:ext cx="32146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Рожественский</a:t>
            </a:r>
            <a:br>
              <a:rPr lang="ru-RU" b="1"/>
            </a:br>
            <a:r>
              <a:rPr lang="ru-RU" b="1"/>
              <a:t>Зиновий Петрович</a:t>
            </a:r>
            <a:br>
              <a:rPr lang="ru-RU" b="1"/>
            </a:br>
            <a:r>
              <a:rPr lang="ru-RU" b="1"/>
              <a:t>(1848-1909)</a:t>
            </a:r>
          </a:p>
          <a:p>
            <a:pPr algn="ctr"/>
            <a:r>
              <a:rPr lang="ru-RU" b="1"/>
              <a:t>Вице-адмирал,</a:t>
            </a:r>
          </a:p>
          <a:p>
            <a:pPr algn="ctr"/>
            <a:r>
              <a:rPr lang="ru-RU" b="1"/>
              <a:t>командующий </a:t>
            </a:r>
          </a:p>
          <a:p>
            <a:pPr algn="ctr"/>
            <a:r>
              <a:rPr lang="ru-RU" b="1"/>
              <a:t>2 Тихоокеанской эскадрой</a:t>
            </a:r>
          </a:p>
        </p:txBody>
      </p:sp>
      <p:pic>
        <p:nvPicPr>
          <p:cNvPr id="27659" name="Picture 11" descr="eskadra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1200" cy="4029075"/>
          </a:xfrm>
          <a:prstGeom prst="rect">
            <a:avLst/>
          </a:prstGeom>
          <a:noFill/>
        </p:spPr>
      </p:pic>
      <p:pic>
        <p:nvPicPr>
          <p:cNvPr id="27660" name="Picture 12" descr="13-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47650" y="4191000"/>
            <a:ext cx="1878013" cy="2514600"/>
          </a:xfrm>
          <a:prstGeom prst="rect">
            <a:avLst/>
          </a:prstGeom>
          <a:noFill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286000" y="5715000"/>
            <a:ext cx="1970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Вице-адмирал</a:t>
            </a:r>
            <a:br>
              <a:rPr lang="ru-RU" b="1"/>
            </a:br>
            <a:r>
              <a:rPr lang="ru-RU" b="1"/>
              <a:t>Хэйхатиро Того</a:t>
            </a:r>
            <a:br>
              <a:rPr lang="ru-RU" b="1"/>
            </a:br>
            <a:r>
              <a:rPr lang="ru-RU" b="1"/>
              <a:t>(1847-1934)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i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40525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905000" y="5546725"/>
            <a:ext cx="72390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/>
              <a:t>Русская и японская делегации на мирных переговорах. </a:t>
            </a:r>
          </a:p>
          <a:p>
            <a:r>
              <a:rPr lang="ru-RU" sz="2000" b="1"/>
              <a:t>Портсмут (США), июль-август 1905 г. </a:t>
            </a:r>
            <a:br>
              <a:rPr lang="ru-RU" sz="2000" b="1"/>
            </a:br>
            <a:r>
              <a:rPr lang="ru-RU" sz="2000" b="1"/>
              <a:t>В центре - председатель кабинета министров, </a:t>
            </a:r>
          </a:p>
          <a:p>
            <a:r>
              <a:rPr lang="ru-RU" sz="2000" b="1"/>
              <a:t>глава русской делегации С.Ю. Витте.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Картинка 10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686050" cy="38100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52600" y="152400"/>
            <a:ext cx="30686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31740" anchor="ctr">
            <a:spAutoFit/>
          </a:bodyPr>
          <a:lstStyle/>
          <a:p>
            <a:pPr algn="ctr"/>
            <a:r>
              <a:rPr lang="ru-RU" b="1"/>
              <a:t>Медаль Красного Креста </a:t>
            </a:r>
          </a:p>
          <a:p>
            <a:pPr algn="ctr"/>
            <a:r>
              <a:rPr lang="ru-RU" b="1"/>
              <a:t>в память о </a:t>
            </a:r>
          </a:p>
          <a:p>
            <a:pPr algn="ctr"/>
            <a:r>
              <a:rPr lang="ru-RU" b="1"/>
              <a:t>Русско-японской войне </a:t>
            </a:r>
          </a:p>
          <a:p>
            <a:pPr algn="ctr"/>
            <a:r>
              <a:rPr lang="ru-RU" b="1"/>
              <a:t>1904-1905 гг. </a:t>
            </a:r>
            <a:endParaRPr lang="ru-RU"/>
          </a:p>
        </p:txBody>
      </p:sp>
      <p:pic>
        <p:nvPicPr>
          <p:cNvPr id="10248" name="Picture 8" descr="Картинка 26 из 7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8175" y="1600200"/>
            <a:ext cx="3194050" cy="3714750"/>
          </a:xfrm>
          <a:prstGeom prst="rect">
            <a:avLst/>
          </a:prstGeom>
          <a:noFill/>
        </p:spPr>
      </p:pic>
      <p:pic>
        <p:nvPicPr>
          <p:cNvPr id="10250" name="Picture 10" descr="Картинка 28 из 7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9850" y="1524000"/>
            <a:ext cx="27241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371600" y="914400"/>
            <a:ext cx="5943600" cy="25146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FFFFCC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A50021"/>
                </a:solidFill>
              </a:rPr>
              <a:t>Домашнее задание.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05000" y="3962400"/>
            <a:ext cx="5410200" cy="16764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A50021"/>
                </a:solidFill>
              </a:rPr>
              <a:t>§ 4</a:t>
            </a:r>
            <a:r>
              <a:rPr lang="ru-RU" sz="9600">
                <a:solidFill>
                  <a:srgbClr val="A5002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44196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>
                <a:solidFill>
                  <a:srgbClr val="CC0000"/>
                </a:solidFill>
              </a:rPr>
              <a:t>Гаагская конференция 1899 г.</a:t>
            </a:r>
            <a:r>
              <a:rPr lang="ru-RU" sz="2000" b="1"/>
              <a:t> </a:t>
            </a:r>
          </a:p>
          <a:p>
            <a:r>
              <a:rPr lang="ru-RU" sz="2000" b="1">
                <a:solidFill>
                  <a:srgbClr val="CC0000"/>
                </a:solidFill>
              </a:rPr>
              <a:t>По инициативе Николая II</a:t>
            </a:r>
            <a:r>
              <a:rPr lang="ru-RU" sz="2000" b="1"/>
              <a:t> 18 мая 1899 г. в Гааге собралась </a:t>
            </a:r>
          </a:p>
          <a:p>
            <a:r>
              <a:rPr lang="ru-RU" sz="2000" b="1"/>
              <a:t>конференция, в которой приняли участие представители 26 </a:t>
            </a:r>
          </a:p>
          <a:p>
            <a:r>
              <a:rPr lang="ru-RU" sz="2000" b="1"/>
              <a:t>государств Европы, Азии, Америки. Как и последующая </a:t>
            </a:r>
          </a:p>
          <a:p>
            <a:r>
              <a:rPr lang="ru-RU" sz="2000" b="1"/>
              <a:t>конференция </a:t>
            </a:r>
            <a:r>
              <a:rPr lang="ru-RU" sz="2000" b="1">
                <a:solidFill>
                  <a:srgbClr val="CC0000"/>
                </a:solidFill>
              </a:rPr>
              <a:t>1907 г. </a:t>
            </a:r>
            <a:r>
              <a:rPr lang="ru-RU" sz="2000" b="1"/>
              <a:t>(47 государств), она была названа </a:t>
            </a:r>
            <a:r>
              <a:rPr lang="ru-RU" sz="2000" b="1">
                <a:solidFill>
                  <a:srgbClr val="CC0000"/>
                </a:solidFill>
              </a:rPr>
              <a:t>"мирной",</a:t>
            </a:r>
            <a:r>
              <a:rPr lang="ru-RU" sz="2000" b="1"/>
              <a:t> </a:t>
            </a:r>
          </a:p>
          <a:p>
            <a:r>
              <a:rPr lang="ru-RU" sz="2000" b="1"/>
              <a:t>так как главной задачей ее участников была </a:t>
            </a:r>
            <a:r>
              <a:rPr lang="ru-RU" sz="2000" b="1">
                <a:solidFill>
                  <a:srgbClr val="CC0000"/>
                </a:solidFill>
              </a:rPr>
              <a:t>разработка мер </a:t>
            </a:r>
          </a:p>
          <a:p>
            <a:r>
              <a:rPr lang="ru-RU" sz="2000" b="1">
                <a:solidFill>
                  <a:srgbClr val="CC0000"/>
                </a:solidFill>
              </a:rPr>
              <a:t>по ограничению вооружений и обеспечению прочного мира</a:t>
            </a:r>
            <a:r>
              <a:rPr lang="ru-RU" sz="2000" b="1"/>
              <a:t>. </a:t>
            </a:r>
          </a:p>
        </p:txBody>
      </p:sp>
      <p:pic>
        <p:nvPicPr>
          <p:cNvPr id="6150" name="Picture 6" descr="RAD-359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52400" y="152400"/>
            <a:ext cx="5791200" cy="4316413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18213" y="152400"/>
            <a:ext cx="31257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Российская делегация </a:t>
            </a:r>
          </a:p>
          <a:p>
            <a:pPr algn="ctr"/>
            <a:r>
              <a:rPr lang="ru-RU" b="1"/>
              <a:t>на Гаагской конференции</a:t>
            </a:r>
          </a:p>
          <a:p>
            <a:pPr algn="ctr"/>
            <a:r>
              <a:rPr lang="ru-RU" b="1"/>
              <a:t>1899 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Международное положение на Дальнем Востоке в н.XX в."/>
          <p:cNvPicPr>
            <a:picLocks noChangeAspect="1" noChangeArrowheads="1"/>
          </p:cNvPicPr>
          <p:nvPr/>
        </p:nvPicPr>
        <p:blipFill>
          <a:blip r:embed="rId2" cstate="print"/>
          <a:srcRect t="25555"/>
          <a:stretch>
            <a:fillRect/>
          </a:stretch>
        </p:blipFill>
        <p:spPr bwMode="auto">
          <a:xfrm>
            <a:off x="0" y="838200"/>
            <a:ext cx="4572000" cy="5105400"/>
          </a:xfrm>
          <a:prstGeom prst="rect">
            <a:avLst/>
          </a:prstGeom>
          <a:noFill/>
        </p:spPr>
      </p:pic>
      <p:pic>
        <p:nvPicPr>
          <p:cNvPr id="24583" name="Picture 7" descr="attach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4595813" y="0"/>
            <a:ext cx="4548187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905000" y="152400"/>
            <a:ext cx="5791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Японо-китайская война 1894—1895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905000" y="1066800"/>
            <a:ext cx="5791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Поражение Китая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Вмешательство России, Германии и Франции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(«тройственная интервенция»)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в японо-китайские соглашения (давление на Японию).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981200" y="2895600"/>
            <a:ext cx="5791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Успехи русской политики в Китае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28600" y="3505200"/>
            <a:ext cx="8763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ru-RU" sz="2000" b="1">
                <a:solidFill>
                  <a:srgbClr val="CC0000"/>
                </a:solidFill>
              </a:rPr>
              <a:t>1. В 1895 году</a:t>
            </a:r>
            <a:r>
              <a:rPr lang="ru-RU" sz="2000" b="1"/>
              <a:t> Россия предоставила Китаю заём в 150 млн. рублей. </a:t>
            </a:r>
          </a:p>
          <a:p>
            <a:pPr marL="342900" indent="-342900"/>
            <a:r>
              <a:rPr lang="ru-RU" sz="2000" b="1">
                <a:solidFill>
                  <a:srgbClr val="CC0000"/>
                </a:solidFill>
              </a:rPr>
              <a:t>2. В конце 1895 года</a:t>
            </a:r>
            <a:r>
              <a:rPr lang="ru-RU" sz="2000" b="1"/>
              <a:t> по инициативе Витте был основан </a:t>
            </a:r>
          </a:p>
          <a:p>
            <a:pPr marL="342900" indent="-342900"/>
            <a:r>
              <a:rPr lang="ru-RU" sz="2000" b="1"/>
              <a:t>Русско-Китайский банк. </a:t>
            </a:r>
          </a:p>
          <a:p>
            <a:pPr marL="342900" indent="-342900"/>
            <a:r>
              <a:rPr lang="ru-RU" sz="2000" b="1">
                <a:solidFill>
                  <a:srgbClr val="CC0000"/>
                </a:solidFill>
              </a:rPr>
              <a:t>3. 3 июня 1896 года</a:t>
            </a:r>
            <a:r>
              <a:rPr lang="ru-RU" sz="2000" b="1"/>
              <a:t> в Москве был подписан русско-китайский </a:t>
            </a:r>
          </a:p>
          <a:p>
            <a:pPr marL="342900" indent="-342900"/>
            <a:r>
              <a:rPr lang="ru-RU" sz="2000" b="1"/>
              <a:t>договор об оборонительном союзе против Японии. </a:t>
            </a:r>
          </a:p>
          <a:p>
            <a:pPr marL="342900" indent="-342900"/>
            <a:r>
              <a:rPr lang="ru-RU" sz="2000" b="1">
                <a:solidFill>
                  <a:srgbClr val="CC0000"/>
                </a:solidFill>
              </a:rPr>
              <a:t>4. 8 сентября 1896 года</a:t>
            </a:r>
            <a:r>
              <a:rPr lang="ru-RU" sz="2000" b="1"/>
              <a:t> между китайским правительством и </a:t>
            </a:r>
          </a:p>
          <a:p>
            <a:pPr marL="342900" indent="-342900"/>
            <a:r>
              <a:rPr lang="ru-RU" sz="2000" b="1"/>
              <a:t>Русско-Китайским банком был подписан концессионный договор </a:t>
            </a:r>
          </a:p>
          <a:p>
            <a:pPr marL="342900" indent="-342900"/>
            <a:r>
              <a:rPr lang="ru-RU" sz="2000" b="1"/>
              <a:t>о строительстве Китайской Восточной железной дороги.  </a:t>
            </a:r>
          </a:p>
          <a:p>
            <a:pPr marL="342900" indent="-342900"/>
            <a:r>
              <a:rPr lang="ru-RU" sz="2000" b="1">
                <a:solidFill>
                  <a:srgbClr val="CC0000"/>
                </a:solidFill>
              </a:rPr>
              <a:t>5. В марте 1898 года</a:t>
            </a:r>
            <a:r>
              <a:rPr lang="ru-RU" sz="2000" b="1"/>
              <a:t> был подписан русско-китайский договор об </a:t>
            </a:r>
          </a:p>
          <a:p>
            <a:pPr marL="342900" indent="-342900"/>
            <a:r>
              <a:rPr lang="ru-RU" sz="2000" b="1"/>
              <a:t>аренде Россией Порт-Артура и Ляодунского полуострова.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transib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435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838325" y="31750"/>
            <a:ext cx="562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Российская империя в начале XX в.</a:t>
            </a:r>
          </a:p>
        </p:txBody>
      </p:sp>
      <p:pic>
        <p:nvPicPr>
          <p:cNvPr id="32776" name="Picture 8" descr="Картинка 1 из 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54575"/>
            <a:ext cx="3276600" cy="200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Дальневосточная поли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088"/>
            <a:ext cx="9144000" cy="596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rusjapwar_map"/>
          <p:cNvPicPr>
            <a:picLocks noChangeAspect="1" noChangeArrowheads="1"/>
          </p:cNvPicPr>
          <p:nvPr/>
        </p:nvPicPr>
        <p:blipFill>
          <a:blip r:embed="rId2" cstate="print"/>
          <a:srcRect l="5518" t="3990" r="6207" b="26184"/>
          <a:stretch>
            <a:fillRect/>
          </a:stretch>
        </p:blipFill>
        <p:spPr bwMode="auto">
          <a:xfrm>
            <a:off x="0" y="0"/>
            <a:ext cx="6270625" cy="6858000"/>
          </a:xfrm>
          <a:prstGeom prst="rect">
            <a:avLst/>
          </a:prstGeom>
          <a:noFill/>
        </p:spPr>
      </p:pic>
      <p:pic>
        <p:nvPicPr>
          <p:cNvPr id="15367" name="Picture 7" descr="rusjapwar_map"/>
          <p:cNvPicPr>
            <a:picLocks noChangeAspect="1" noChangeArrowheads="1"/>
          </p:cNvPicPr>
          <p:nvPr/>
        </p:nvPicPr>
        <p:blipFill>
          <a:blip r:embed="rId2" cstate="print"/>
          <a:srcRect l="5518" t="76808" r="50345" b="5237"/>
          <a:stretch>
            <a:fillRect/>
          </a:stretch>
        </p:blipFill>
        <p:spPr bwMode="auto">
          <a:xfrm>
            <a:off x="6248400" y="0"/>
            <a:ext cx="2895600" cy="1628775"/>
          </a:xfrm>
          <a:prstGeom prst="rect">
            <a:avLst/>
          </a:prstGeom>
          <a:noFill/>
        </p:spPr>
      </p:pic>
      <p:pic>
        <p:nvPicPr>
          <p:cNvPr id="15368" name="Picture 8" descr="rusjapwar_map"/>
          <p:cNvPicPr>
            <a:picLocks noChangeAspect="1" noChangeArrowheads="1"/>
          </p:cNvPicPr>
          <p:nvPr/>
        </p:nvPicPr>
        <p:blipFill>
          <a:blip r:embed="rId2" cstate="print"/>
          <a:srcRect l="49655" t="76808" r="6207" b="5237"/>
          <a:stretch>
            <a:fillRect/>
          </a:stretch>
        </p:blipFill>
        <p:spPr bwMode="auto">
          <a:xfrm>
            <a:off x="6248400" y="1600200"/>
            <a:ext cx="289560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Русско-японская война 1904-1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5388" cy="6858000"/>
          </a:xfrm>
          <a:prstGeom prst="rect">
            <a:avLst/>
          </a:prstGeom>
          <a:noFill/>
        </p:spPr>
      </p:pic>
      <p:pic>
        <p:nvPicPr>
          <p:cNvPr id="12294" name="Picture 6" descr="Картинка 1 из 76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4079875"/>
          </a:xfrm>
          <a:prstGeom prst="rect">
            <a:avLst/>
          </a:prstGeom>
          <a:noFill/>
        </p:spPr>
      </p:pic>
      <p:pic>
        <p:nvPicPr>
          <p:cNvPr id="12296" name="Picture 8" descr="Картинка 353 из 7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127500"/>
            <a:ext cx="4191000" cy="273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Русско-японская война й904-1905"/>
          <p:cNvPicPr>
            <a:picLocks noChangeAspect="1" noChangeArrowheads="1"/>
          </p:cNvPicPr>
          <p:nvPr/>
        </p:nvPicPr>
        <p:blipFill>
          <a:blip r:embed="rId2" cstate="print"/>
          <a:srcRect b="12749"/>
          <a:stretch>
            <a:fillRect/>
          </a:stretch>
        </p:blipFill>
        <p:spPr bwMode="auto">
          <a:xfrm>
            <a:off x="0" y="565150"/>
            <a:ext cx="9144000" cy="499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431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</cp:revision>
  <cp:lastPrinted>1601-01-01T00:00:00Z</cp:lastPrinted>
  <dcterms:created xsi:type="dcterms:W3CDTF">1601-01-01T00:00:00Z</dcterms:created>
  <dcterms:modified xsi:type="dcterms:W3CDTF">2012-02-06T20:51:16Z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