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4" r:id="rId6"/>
    <p:sldId id="288" r:id="rId7"/>
    <p:sldId id="265" r:id="rId8"/>
    <p:sldId id="289" r:id="rId9"/>
    <p:sldId id="263" r:id="rId10"/>
    <p:sldId id="266" r:id="rId11"/>
    <p:sldId id="267" r:id="rId12"/>
    <p:sldId id="284" r:id="rId13"/>
    <p:sldId id="268" r:id="rId14"/>
    <p:sldId id="259" r:id="rId15"/>
    <p:sldId id="260" r:id="rId16"/>
    <p:sldId id="269" r:id="rId17"/>
    <p:sldId id="270" r:id="rId18"/>
    <p:sldId id="261" r:id="rId19"/>
    <p:sldId id="271" r:id="rId20"/>
    <p:sldId id="285" r:id="rId21"/>
    <p:sldId id="272" r:id="rId22"/>
    <p:sldId id="273" r:id="rId23"/>
    <p:sldId id="275" r:id="rId24"/>
    <p:sldId id="279" r:id="rId25"/>
    <p:sldId id="282" r:id="rId26"/>
    <p:sldId id="286" r:id="rId27"/>
    <p:sldId id="287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14A6-4F1C-40BE-8D3D-DC728C1453C3}" type="datetimeFigureOut">
              <a:rPr lang="ru-RU" smtClean="0"/>
              <a:pPr/>
              <a:t>15.12.2009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F3BF-BD68-4054-930C-DA29E6DD9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53;&#1072;&#1087;&#1086;&#1083;&#1085;&#1077;&#1085;&#1080;&#1077;%20&#1094;&#1080;&#1083;&#1080;&#1085;&#1076;&#1088;&#1072;%20&#1093;&#1083;&#1086;&#1088;&#1086;&#1084;.mpeg" TargetMode="Externa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55;&#1086;&#1083;&#1091;&#1095;&#1077;&#1085;&#1080;&#1077;%20&#1093;&#1083;&#1086;&#1088;&#1072;%20&#1080;&#1079;%20&#1089;&#1086;&#1083;&#1103;&#1085;&#1086;&#1081;%20&#1082;&#1080;&#1089;&#1083;&#1086;&#1090;&#1099;%20&#1080;%20&#1087;&#1077;&#1088;&#1084;&#1072;&#1085;&#1075;&#1072;&#1085;&#1072;&#1090;&#1072;%20&#1082;&#1072;&#1083;&#1080;&#1103;.mpeg" TargetMode="Externa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43;&#1086;&#1088;&#1077;&#1085;&#1080;&#1077;%20&#1078;&#1077;&#1083;&#1077;&#1079;&#1072;%20&#1074;%20&#1093;&#1083;&#1086;&#1088;&#1077;.mpeg" TargetMode="External"/><Relationship Id="rId1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43;&#1086;&#1088;&#1077;&#1085;&#1080;&#1077;%20&#1084;&#1077;&#1076;&#1080;%20&#1074;%20&#1093;&#1083;&#1086;&#1088;&#1077;.mpeg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43;&#1086;&#1088;&#1077;&#1085;&#1080;&#1077;%20&#1092;&#1086;&#1089;&#1092;&#1086;&#1088;&#1072;%20&#1074;%20&#1093;&#1083;&#1086;&#1088;&#1077;.mpeg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1;&#1080;&#1084;&#1080;&#1103;\&#1056;&#1072;&#1073;&#1086;&#1095;&#1080;&#1081;%20&#1089;&#1090;&#1086;&#1083;\&#1042;&#1057;&#1045;%20&#1087;&#1088;&#1077;&#1079;&#1077;&#1085;&#1090;&#1072;&#1094;&#1080;&#1080;%20&#1087;&#1088;&#1086;&#1096;&#1083;&#1083;&#1099;&#1077;%20&#1075;&#1086;&#1076;&#1072;\&#1061;&#1083;&#1086;&#1088;.%20&#1050;&#1072;&#1088;&#1080;&#1084;&#1086;&#1074;&#1072;\&#1043;&#1086;&#1088;&#1077;&#1085;&#1080;&#1077;%20&#1089;&#1091;&#1088;&#1100;&#1084;&#1099;%20&#1074;%20&#1093;&#1083;&#1086;&#1088;&#1077;.mpeg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643050"/>
            <a:ext cx="4714908" cy="25520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Хлор</a:t>
            </a:r>
            <a:endParaRPr lang="ru-RU" sz="9600" b="1" dirty="0">
              <a:ln/>
              <a:solidFill>
                <a:schemeClr val="accent3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214818"/>
            <a:ext cx="3187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Презентация по химии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Ученицы 11 класса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Каримовой </a:t>
            </a:r>
            <a:r>
              <a:rPr lang="ru-RU" sz="2400" dirty="0" smtClean="0">
                <a:solidFill>
                  <a:schemeClr val="bg1"/>
                </a:solidFill>
              </a:rPr>
              <a:t>Юлии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Учитель химии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Столяренко С.Ю.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73068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Физические свойства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15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800" dirty="0" smtClean="0"/>
              <a:t> возрастанием молекулярной массы температуры плавления и кипения веществ, состоящих из молекул одинакового строения, повышаются.</a:t>
            </a:r>
          </a:p>
          <a:p>
            <a:pPr algn="just"/>
            <a:r>
              <a:rPr lang="ru-RU" sz="2800" dirty="0" smtClean="0"/>
              <a:t>Все галогены окрашены: фтор – светло-желтый, хлор – желтовато-зеленый, бром – красно-коричневый, йод – серо-фиолетовый.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dirty="0" smtClean="0"/>
              <a:t>а исключением фтора, который бурно реагирует с водой, галогены мало растворимы в воде. Чтобы приготовить концентрированный раствор, используют другие растворители. Водные растворы галогенов называются соответственно хлорной, бромной и йодной водой, в них галогены сохраняют в значительной мере свои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Физические свойства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5500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2800" dirty="0" smtClean="0"/>
              <a:t>лор – ядовитый газ желто-зеленого цвета с резким запахом. Это первое химическое оружие. Во время Первой мировой войны 1914–1918 гг. его применяли в качестве боевого отравляющего вещества. Хлор тяжелее воздуха  в</a:t>
            </a:r>
            <a:endParaRPr lang="ru-RU" sz="2800" dirty="0" smtClean="0">
              <a:cs typeface="Arial" charset="0"/>
            </a:endParaRPr>
          </a:p>
        </p:txBody>
      </p:sp>
      <p:pic>
        <p:nvPicPr>
          <p:cNvPr id="9" name="Picture 7" descr="resCDBA2C54-0A01-000A-0178-DC8E57A570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3173998" cy="273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407194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2,5 раза, поэтому стелется по земле и в виде газового облака переносится ветром  на значительные расстояния. </a:t>
            </a:r>
            <a:r>
              <a:rPr lang="ru-RU" sz="2800" dirty="0" smtClean="0">
                <a:cs typeface="Arial" charset="0"/>
              </a:rPr>
              <a:t>Хлор вызывает раздражение дыхательных путей, а вдыхание большого его количества вызывает смерть от удушья. При содержании хлора в воздухе 0,9 мл/л смерть наступает в течение 5 минут.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полнение цилиндра хлором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785926"/>
            <a:ext cx="5997604" cy="4498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285728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Физические свойства</a:t>
            </a:r>
            <a:endParaRPr kumimoji="0" lang="ru-RU" sz="6000" b="1" i="0" u="none" strike="noStrike" kern="1200" cap="none" spc="0" normalizeH="0" baseline="0" noProof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7786710" y="5929330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История открытия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650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П</a:t>
            </a:r>
            <a:r>
              <a:rPr lang="ru-RU" sz="2800" dirty="0" smtClean="0">
                <a:cs typeface="Arial" charset="0"/>
              </a:rPr>
              <a:t>ервым из галогенов был открыт хлор (К. </a:t>
            </a:r>
            <a:r>
              <a:rPr lang="ru-RU" sz="2800" dirty="0" err="1" smtClean="0">
                <a:cs typeface="Arial" charset="0"/>
              </a:rPr>
              <a:t>Шееле</a:t>
            </a:r>
            <a:r>
              <a:rPr lang="ru-RU" sz="2800" dirty="0" smtClean="0">
                <a:cs typeface="Arial" charset="0"/>
              </a:rPr>
              <a:t>, 1774 год). Полученный желто-зеленый газ шведский ученый принял за сложное вещество. Лавуазье и Бертолле считали, что этот газ является оксидом неизвестного элемента "</a:t>
            </a:r>
            <a:r>
              <a:rPr lang="ru-RU" sz="2800" dirty="0" err="1" smtClean="0">
                <a:cs typeface="Arial" charset="0"/>
              </a:rPr>
              <a:t>мурия</a:t>
            </a:r>
            <a:r>
              <a:rPr lang="ru-RU" sz="2800" dirty="0" smtClean="0">
                <a:cs typeface="Arial" charset="0"/>
              </a:rPr>
              <a:t>". </a:t>
            </a:r>
            <a:endParaRPr lang="ru-RU" sz="2800" dirty="0">
              <a:cs typeface="Arial" charset="0"/>
            </a:endParaRPr>
          </a:p>
        </p:txBody>
      </p:sp>
      <p:pic>
        <p:nvPicPr>
          <p:cNvPr id="9" name="Picture 5" descr="res4323AE63-48F1-4952-83C2-681077C65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928671"/>
            <a:ext cx="23574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dirty="0" smtClean="0">
                <a:cs typeface="Arial" charset="0"/>
              </a:rPr>
              <a:t> 1807 году английский химик </a:t>
            </a:r>
            <a:r>
              <a:rPr lang="ru-RU" sz="2800" dirty="0" err="1" smtClean="0">
                <a:cs typeface="Arial" charset="0"/>
              </a:rPr>
              <a:t>Гемфри</a:t>
            </a:r>
            <a:r>
              <a:rPr lang="ru-RU" sz="2800" dirty="0" smtClean="0">
                <a:cs typeface="Arial" charset="0"/>
              </a:rPr>
              <a:t> Дэви получил тот же газ, что и </a:t>
            </a:r>
            <a:r>
              <a:rPr lang="ru-RU" sz="2800" dirty="0" err="1" smtClean="0">
                <a:cs typeface="Arial" charset="0"/>
              </a:rPr>
              <a:t>Шееле</a:t>
            </a:r>
            <a:r>
              <a:rPr lang="ru-RU" sz="2800" dirty="0" smtClean="0">
                <a:cs typeface="Arial" charset="0"/>
              </a:rPr>
              <a:t>. Три года пытался Дэви выделить из него "</a:t>
            </a:r>
            <a:r>
              <a:rPr lang="ru-RU" sz="2800" dirty="0" err="1" smtClean="0">
                <a:cs typeface="Arial" charset="0"/>
              </a:rPr>
              <a:t>мурий</a:t>
            </a:r>
            <a:r>
              <a:rPr lang="ru-RU" sz="2800" dirty="0" smtClean="0">
                <a:cs typeface="Arial" charset="0"/>
              </a:rPr>
              <a:t>", но безуспешно. Он пришел к выводу, что получил новый элемент и назвал его "хлорин" (от "</a:t>
            </a:r>
            <a:r>
              <a:rPr lang="ru-RU" sz="2800" dirty="0" err="1" smtClean="0">
                <a:cs typeface="Arial" charset="0"/>
              </a:rPr>
              <a:t>хлорос</a:t>
            </a:r>
            <a:r>
              <a:rPr lang="ru-RU" sz="2800" dirty="0" smtClean="0">
                <a:cs typeface="Arial" charset="0"/>
              </a:rPr>
              <a:t>" – желто-зеленый). Через пять лет </a:t>
            </a:r>
            <a:r>
              <a:rPr lang="ru-RU" sz="2800" dirty="0" err="1" smtClean="0">
                <a:cs typeface="Arial" charset="0"/>
              </a:rPr>
              <a:t>Гей-Люсак</a:t>
            </a:r>
            <a:r>
              <a:rPr lang="ru-RU" sz="2800" dirty="0" smtClean="0">
                <a:cs typeface="Arial" charset="0"/>
              </a:rPr>
              <a:t> дал газу название хлор. В жидком виде хлор был впервые получен в 1823 году М. Фарадеем.</a:t>
            </a:r>
            <a:endParaRPr lang="ru-RU" sz="2800" dirty="0">
              <a:cs typeface="Arial" charset="0"/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929586" y="6357958"/>
            <a:ext cx="928694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2984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 dirty="0" smtClean="0"/>
              <a:t> природе встречается два стабильных изотопа хлора:</a:t>
            </a:r>
            <a:r>
              <a:rPr lang="ru-RU" sz="2800" baseline="30000" dirty="0" smtClean="0"/>
              <a:t>35</a:t>
            </a:r>
            <a:r>
              <a:rPr lang="ru-RU" sz="2800" dirty="0" smtClean="0"/>
              <a:t>Cl (75,77%) и </a:t>
            </a:r>
            <a:r>
              <a:rPr lang="ru-RU" sz="2800" baseline="30000" dirty="0" smtClean="0"/>
              <a:t>37</a:t>
            </a:r>
            <a:r>
              <a:rPr lang="ru-RU" sz="2800" dirty="0" smtClean="0"/>
              <a:t>Cl (24,23%).</a:t>
            </a:r>
          </a:p>
          <a:p>
            <a:pPr algn="just"/>
            <a:r>
              <a:rPr lang="ru-RU" sz="2800" dirty="0" smtClean="0"/>
              <a:t>Содержание хлора в земной коре составляет 1,7% (по массе). Важнейшие минералы: </a:t>
            </a:r>
            <a:r>
              <a:rPr lang="ru-RU" sz="2800" dirty="0" err="1" smtClean="0"/>
              <a:t>галит</a:t>
            </a:r>
            <a:r>
              <a:rPr lang="ru-RU" sz="2800" dirty="0" smtClean="0"/>
              <a:t> </a:t>
            </a:r>
            <a:r>
              <a:rPr lang="ru-RU" sz="2800" dirty="0" err="1" smtClean="0"/>
              <a:t>NaCl</a:t>
            </a:r>
            <a:r>
              <a:rPr lang="ru-RU" sz="2800" dirty="0" smtClean="0"/>
              <a:t>, сильвин </a:t>
            </a:r>
            <a:r>
              <a:rPr lang="ru-RU" sz="2800" dirty="0" err="1" smtClean="0"/>
              <a:t>KCl</a:t>
            </a:r>
            <a:r>
              <a:rPr lang="ru-RU" sz="2800" dirty="0" smtClean="0"/>
              <a:t>, </a:t>
            </a:r>
            <a:r>
              <a:rPr lang="ru-RU" sz="2800" dirty="0" err="1" smtClean="0"/>
              <a:t>бишофит</a:t>
            </a:r>
            <a:r>
              <a:rPr lang="ru-RU" sz="2800" dirty="0" smtClean="0"/>
              <a:t> MgCl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·H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O, сильвинит </a:t>
            </a:r>
            <a:r>
              <a:rPr lang="ru-RU" sz="2800" dirty="0" err="1" smtClean="0"/>
              <a:t>KCl</a:t>
            </a:r>
            <a:r>
              <a:rPr lang="ru-RU" sz="2800" dirty="0" smtClean="0"/>
              <a:t>·</a:t>
            </a:r>
            <a:r>
              <a:rPr lang="ru-RU" sz="2800" dirty="0" err="1" smtClean="0"/>
              <a:t>NaCl</a:t>
            </a:r>
            <a:r>
              <a:rPr lang="ru-RU" sz="2800" dirty="0" smtClean="0"/>
              <a:t>, карналлит </a:t>
            </a:r>
            <a:r>
              <a:rPr lang="ru-RU" sz="2800" dirty="0" err="1" smtClean="0"/>
              <a:t>KCl</a:t>
            </a:r>
            <a:r>
              <a:rPr lang="ru-RU" sz="2800" dirty="0" smtClean="0"/>
              <a:t>·MgCl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·6H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O. Кроме того, он содержится в виде соединений в морской, речной, озерной водах. Важнейший биоэлемент, необходим для нормальной жизнедеятельности организма. В живом организме содержится 0,15 % от массы тела, входит в состав клеточной и других биологических жидкостей (желудочный сок, плазма).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Распространение в природе</a:t>
            </a:r>
            <a:endParaRPr lang="ru-RU" sz="54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0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Минералы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гал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571612"/>
            <a:ext cx="2734665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4857760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Каменная соль = поваренная соль = </a:t>
            </a:r>
            <a:r>
              <a:rPr lang="ru-RU" sz="2800" dirty="0" err="1" smtClean="0"/>
              <a:t>галит</a:t>
            </a:r>
            <a:endParaRPr lang="ru-RU" sz="2800" dirty="0"/>
          </a:p>
        </p:txBody>
      </p:sp>
      <p:pic>
        <p:nvPicPr>
          <p:cNvPr id="8" name="Рисунок 7" descr="карналл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00240"/>
            <a:ext cx="2786083" cy="2902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сильв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000240"/>
            <a:ext cx="264317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5286388"/>
            <a:ext cx="180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Карналлит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5286388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Сильвин</a:t>
            </a:r>
            <a:endParaRPr lang="ru-RU" sz="2800" dirty="0"/>
          </a:p>
        </p:txBody>
      </p:sp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7929586" y="6000768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0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Получение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О</a:t>
            </a:r>
            <a:r>
              <a:rPr lang="ru-RU" sz="2600" dirty="0" smtClean="0">
                <a:cs typeface="Arial" charset="0"/>
              </a:rPr>
              <a:t>сновной промышленный способ получения хлора – электролиз хлоридов щелочных металлов (</a:t>
            </a:r>
            <a:r>
              <a:rPr lang="ru-RU" sz="2600" b="1" dirty="0" err="1" smtClean="0">
                <a:solidFill>
                  <a:srgbClr val="03507B"/>
                </a:solidFill>
                <a:cs typeface="Arial" charset="0"/>
              </a:rPr>
              <a:t>NaCl</a:t>
            </a:r>
            <a:r>
              <a:rPr lang="ru-RU" sz="2600" b="1" dirty="0" smtClean="0">
                <a:solidFill>
                  <a:srgbClr val="03507B"/>
                </a:solidFill>
                <a:cs typeface="Arial" charset="0"/>
              </a:rPr>
              <a:t>, </a:t>
            </a:r>
            <a:r>
              <a:rPr lang="ru-RU" sz="2600" b="1" dirty="0" err="1" smtClean="0">
                <a:solidFill>
                  <a:srgbClr val="03507B"/>
                </a:solidFill>
                <a:cs typeface="Arial" charset="0"/>
              </a:rPr>
              <a:t>KCl</a:t>
            </a:r>
            <a:r>
              <a:rPr lang="ru-RU" sz="2600" dirty="0" smtClean="0">
                <a:cs typeface="Arial" charset="0"/>
              </a:rPr>
              <a:t>). Также его получают окислением </a:t>
            </a:r>
            <a:r>
              <a:rPr lang="en-US" sz="2600" dirty="0" err="1" smtClean="0">
                <a:cs typeface="Arial" charset="0"/>
              </a:rPr>
              <a:t>HCl</a:t>
            </a:r>
            <a:r>
              <a:rPr lang="ru-RU" sz="2600" dirty="0" smtClean="0">
                <a:cs typeface="Arial" charset="0"/>
              </a:rPr>
              <a:t> кислородом воздуха в присутствии катализаторов – хлорида меди (II) и хлорида железа (III):</a:t>
            </a:r>
            <a:endParaRPr lang="ru-RU" sz="2600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4HCl + O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 = 2Cl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 + 2H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O</a:t>
            </a:r>
          </a:p>
          <a:p>
            <a:pPr algn="just" eaLnBrk="0" hangingPunct="0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600" dirty="0" smtClean="0">
                <a:cs typeface="Arial" charset="0"/>
              </a:rPr>
              <a:t> лаборатории молекулярный хлор получают взаимодействием </a:t>
            </a:r>
            <a:r>
              <a:rPr lang="en-US" sz="2600" dirty="0" err="1" smtClean="0">
                <a:cs typeface="Arial" charset="0"/>
              </a:rPr>
              <a:t>HCl</a:t>
            </a:r>
            <a:r>
              <a:rPr lang="ru-RU" sz="2600" dirty="0" smtClean="0">
                <a:cs typeface="Arial" charset="0"/>
              </a:rPr>
              <a:t> с перманганатом калия, оксидом марганца (IV), бихроматом калия и др.:</a:t>
            </a:r>
          </a:p>
          <a:p>
            <a:pPr algn="ctr" eaLnBrk="0" hangingPunct="0"/>
            <a:r>
              <a:rPr lang="ru-RU" sz="2800" dirty="0" smtClean="0">
                <a:cs typeface="Arial" charset="0"/>
              </a:rPr>
              <a:t>   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2KMnO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4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+16HCl (</a:t>
            </a:r>
            <a:r>
              <a:rPr lang="ru-RU" sz="3200" b="1" dirty="0" err="1" smtClean="0">
                <a:solidFill>
                  <a:schemeClr val="accent4"/>
                </a:solidFill>
                <a:cs typeface="Arial" charset="0"/>
              </a:rPr>
              <a:t>конц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.) = 2KCl+2MnCl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+8H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O+5Cl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endParaRPr lang="ru-RU" sz="3200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600" dirty="0" smtClean="0"/>
              <a:t>ри нагревании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cs typeface="Times New Roman" pitchFamily="18" charset="0"/>
              </a:rPr>
              <a:t>MnO</a:t>
            </a:r>
            <a:r>
              <a:rPr lang="ru-RU" sz="2000" b="1" dirty="0" smtClean="0">
                <a:solidFill>
                  <a:schemeClr val="accent4"/>
                </a:solidFill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Times New Roman" pitchFamily="18" charset="0"/>
              </a:rPr>
              <a:t> + 4 </a:t>
            </a:r>
            <a:r>
              <a:rPr lang="en-US" sz="3200" b="1" dirty="0" err="1" smtClean="0">
                <a:solidFill>
                  <a:schemeClr val="accent4"/>
                </a:solidFill>
                <a:cs typeface="Times New Roman" pitchFamily="18" charset="0"/>
              </a:rPr>
              <a:t>HCl</a:t>
            </a: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cs typeface="Times New Roman" pitchFamily="18" charset="0"/>
              </a:rPr>
              <a:t>=  </a:t>
            </a:r>
            <a:r>
              <a:rPr lang="en-US" sz="3200" b="1" dirty="0" err="1" smtClean="0">
                <a:solidFill>
                  <a:schemeClr val="accent4"/>
                </a:solidFill>
                <a:cs typeface="Times New Roman" pitchFamily="18" charset="0"/>
              </a:rPr>
              <a:t>MnCl</a:t>
            </a:r>
            <a:r>
              <a:rPr lang="ru-RU" sz="2000" b="1" dirty="0" smtClean="0">
                <a:solidFill>
                  <a:schemeClr val="accent4"/>
                </a:solidFill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Times New Roman" pitchFamily="18" charset="0"/>
              </a:rPr>
              <a:t> + </a:t>
            </a:r>
            <a:r>
              <a:rPr lang="en-US" sz="3200" b="1" dirty="0" err="1" smtClean="0">
                <a:solidFill>
                  <a:schemeClr val="accent4"/>
                </a:solidFill>
                <a:cs typeface="Times New Roman" pitchFamily="18" charset="0"/>
              </a:rPr>
              <a:t>Cl</a:t>
            </a:r>
            <a:r>
              <a:rPr lang="ru-RU" sz="2000" b="1" dirty="0" smtClean="0">
                <a:solidFill>
                  <a:schemeClr val="accent4"/>
                </a:solidFill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Times New Roman" pitchFamily="18" charset="0"/>
              </a:rPr>
              <a:t> + 2 </a:t>
            </a: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chemeClr val="accent4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O</a:t>
            </a:r>
            <a:endParaRPr lang="ru-RU" sz="3200" b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7220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</a:rPr>
              <a:t>6HCl + KClO</a:t>
            </a:r>
            <a:r>
              <a:rPr lang="en-US" sz="2000" b="1" dirty="0" smtClean="0">
                <a:solidFill>
                  <a:schemeClr val="accent4"/>
                </a:solidFill>
              </a:rPr>
              <a:t>3 </a:t>
            </a:r>
            <a:r>
              <a:rPr lang="en-US" sz="3200" b="1" dirty="0" smtClean="0">
                <a:solidFill>
                  <a:schemeClr val="accent4"/>
                </a:solidFill>
              </a:rPr>
              <a:t>= 3Cl</a:t>
            </a:r>
            <a:r>
              <a:rPr lang="en-US" sz="2000" b="1" dirty="0" smtClean="0">
                <a:solidFill>
                  <a:schemeClr val="accent4"/>
                </a:solidFill>
              </a:rPr>
              <a:t>2 </a:t>
            </a:r>
            <a:r>
              <a:rPr lang="en-US" sz="3200" b="1" dirty="0" smtClean="0">
                <a:solidFill>
                  <a:schemeClr val="accent4"/>
                </a:solidFill>
              </a:rPr>
              <a:t>+ </a:t>
            </a:r>
            <a:r>
              <a:rPr lang="en-US" sz="3200" b="1" dirty="0" err="1" smtClean="0">
                <a:solidFill>
                  <a:schemeClr val="accent4"/>
                </a:solidFill>
              </a:rPr>
              <a:t>KCl</a:t>
            </a:r>
            <a:r>
              <a:rPr lang="en-US" sz="3200" b="1" dirty="0" smtClean="0">
                <a:solidFill>
                  <a:schemeClr val="accent4"/>
                </a:solidFill>
              </a:rPr>
              <a:t> + 3H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3200" b="1" dirty="0" smtClean="0">
                <a:solidFill>
                  <a:schemeClr val="accent4"/>
                </a:solidFill>
              </a:rPr>
              <a:t>O</a:t>
            </a:r>
            <a:endParaRPr lang="ru-RU" sz="3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0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Получение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721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2KMnO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4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+16HCl (</a:t>
            </a:r>
            <a:r>
              <a:rPr lang="ru-RU" sz="3200" b="1" dirty="0" err="1" smtClean="0">
                <a:solidFill>
                  <a:schemeClr val="accent4"/>
                </a:solidFill>
                <a:cs typeface="Arial" charset="0"/>
              </a:rPr>
              <a:t>конц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.)= 2KCl + 2MnCl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 + 8H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charset="0"/>
              </a:rPr>
              <a:t>O + 5Cl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charset="0"/>
              </a:rPr>
              <a:t>2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929586" y="6143644"/>
            <a:ext cx="928694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Получение хлора из соляной кислоты и перманганата калия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85918" y="1071546"/>
            <a:ext cx="5491175" cy="4118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2000" t="-41000" r="-2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Химические свойства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Х</a:t>
            </a:r>
            <a:r>
              <a:rPr lang="ru-RU" sz="2800" dirty="0" smtClean="0">
                <a:cs typeface="Arial" charset="0"/>
              </a:rPr>
              <a:t>лор – активный окислитель. Энергично реагирует с металлами и большинством неметаллов (за исключением </a:t>
            </a:r>
            <a:r>
              <a:rPr lang="ru-RU" sz="2800" b="1" dirty="0" smtClean="0">
                <a:solidFill>
                  <a:srgbClr val="03507B"/>
                </a:solidFill>
                <a:cs typeface="Arial" charset="0"/>
              </a:rPr>
              <a:t>O</a:t>
            </a:r>
            <a:r>
              <a:rPr lang="ru-RU" sz="2800" b="1" baseline="-30000" dirty="0" smtClean="0">
                <a:solidFill>
                  <a:srgbClr val="03507B"/>
                </a:solidFill>
                <a:cs typeface="Arial" charset="0"/>
              </a:rPr>
              <a:t>2</a:t>
            </a:r>
            <a:r>
              <a:rPr lang="ru-RU" sz="2800" dirty="0" smtClean="0">
                <a:cs typeface="Arial" charset="0"/>
              </a:rPr>
              <a:t>, </a:t>
            </a:r>
            <a:r>
              <a:rPr lang="ru-RU" sz="2800" b="1" dirty="0" smtClean="0">
                <a:solidFill>
                  <a:srgbClr val="03507B"/>
                </a:solidFill>
                <a:cs typeface="Arial" charset="0"/>
              </a:rPr>
              <a:t>N</a:t>
            </a:r>
            <a:r>
              <a:rPr lang="ru-RU" sz="2800" b="1" baseline="-30000" dirty="0" smtClean="0">
                <a:solidFill>
                  <a:srgbClr val="03507B"/>
                </a:solidFill>
                <a:cs typeface="Arial" charset="0"/>
              </a:rPr>
              <a:t>2</a:t>
            </a:r>
            <a:r>
              <a:rPr lang="ru-RU" sz="2800" dirty="0" smtClean="0">
                <a:cs typeface="Arial" charset="0"/>
              </a:rPr>
              <a:t> и благородных газов). Вступает также в реакции </a:t>
            </a:r>
            <a:r>
              <a:rPr lang="ru-RU" sz="2800" dirty="0" err="1" smtClean="0">
                <a:cs typeface="Arial" charset="0"/>
              </a:rPr>
              <a:t>диспропорционирования</a:t>
            </a:r>
            <a:r>
              <a:rPr lang="ru-RU" sz="2800" dirty="0" smtClean="0">
                <a:cs typeface="Arial" charset="0"/>
              </a:rPr>
              <a:t>, для протекания которых наиболее благоприятна щелочная среда, способствующая образованию простых и сложных анионов.</a:t>
            </a:r>
            <a:endParaRPr lang="ru-RU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2800" dirty="0" smtClean="0"/>
              <a:t>лор - один из самых активных 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/>
              <a:t>неметаллов. При взаимодействии с металлами с переменной валентностью (</a:t>
            </a:r>
            <a:r>
              <a:rPr lang="ru-RU" sz="2800" dirty="0" err="1" smtClean="0"/>
              <a:t>Fe</a:t>
            </a:r>
            <a:r>
              <a:rPr lang="ru-RU" sz="2800" dirty="0" smtClean="0"/>
              <a:t>, </a:t>
            </a:r>
            <a:r>
              <a:rPr lang="ru-RU" sz="2800" dirty="0" err="1" smtClean="0"/>
              <a:t>Cr</a:t>
            </a:r>
            <a:r>
              <a:rPr lang="ru-RU" sz="2800" dirty="0" smtClean="0"/>
              <a:t>) в отличие от соляной кислоты заставляет их проявлять большую степень окисления:</a:t>
            </a:r>
            <a:endParaRPr lang="ru-RU" sz="28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5143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Металлами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857488" y="4071942"/>
            <a:ext cx="328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none" dirty="0" smtClean="0">
                <a:solidFill>
                  <a:srgbClr val="7030A0"/>
                </a:solidFill>
                <a:cs typeface="Times New Roman" pitchFamily="18" charset="0"/>
              </a:rPr>
              <a:t>2Al </a:t>
            </a: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+ 3Cl</a:t>
            </a:r>
            <a:r>
              <a:rPr lang="en-US" sz="2000" b="1" u="none" dirty="0">
                <a:solidFill>
                  <a:srgbClr val="7030A0"/>
                </a:solidFill>
                <a:cs typeface="Times New Roman" pitchFamily="18" charset="0"/>
              </a:rPr>
              <a:t>2</a:t>
            </a: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 = 2AlCl</a:t>
            </a:r>
            <a:r>
              <a:rPr lang="en-US" sz="2000" b="1" u="none" dirty="0">
                <a:solidFill>
                  <a:srgbClr val="7030A0"/>
                </a:solidFill>
                <a:cs typeface="Times New Roman" pitchFamily="18" charset="0"/>
              </a:rPr>
              <a:t>3</a:t>
            </a:r>
            <a:endParaRPr lang="ru-RU" sz="2000" b="1" u="none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143108" y="3357562"/>
            <a:ext cx="4572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u="none" dirty="0">
                <a:solidFill>
                  <a:srgbClr val="7030A0"/>
                </a:solidFill>
              </a:rPr>
              <a:t>2</a:t>
            </a:r>
            <a:r>
              <a:rPr lang="en-US" sz="3200" b="1" u="none" dirty="0">
                <a:solidFill>
                  <a:srgbClr val="7030A0"/>
                </a:solidFill>
              </a:rPr>
              <a:t>K</a:t>
            </a:r>
            <a:r>
              <a:rPr lang="ru-RU" sz="3200" b="1" u="none" dirty="0">
                <a:solidFill>
                  <a:srgbClr val="7030A0"/>
                </a:solidFill>
              </a:rPr>
              <a:t> + </a:t>
            </a:r>
            <a:r>
              <a:rPr lang="ru-RU" sz="3200" b="1" u="none" dirty="0" err="1">
                <a:solidFill>
                  <a:srgbClr val="7030A0"/>
                </a:solidFill>
              </a:rPr>
              <a:t>Cl</a:t>
            </a:r>
            <a:r>
              <a:rPr lang="en-US" sz="2000" b="1" u="none" dirty="0">
                <a:solidFill>
                  <a:srgbClr val="7030A0"/>
                </a:solidFill>
              </a:rPr>
              <a:t>2</a:t>
            </a:r>
            <a:r>
              <a:rPr lang="ru-RU" sz="3200" b="1" u="none" dirty="0">
                <a:solidFill>
                  <a:srgbClr val="7030A0"/>
                </a:solidFill>
              </a:rPr>
              <a:t> = 2 </a:t>
            </a:r>
            <a:r>
              <a:rPr lang="ru-RU" sz="3200" b="1" u="none" dirty="0" err="1">
                <a:solidFill>
                  <a:srgbClr val="7030A0"/>
                </a:solidFill>
              </a:rPr>
              <a:t>КCl</a:t>
            </a:r>
            <a:endParaRPr lang="en-US" sz="3200" b="1" u="none" dirty="0">
              <a:solidFill>
                <a:srgbClr val="7030A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57488" y="4786322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7030A0"/>
                </a:solidFill>
              </a:rPr>
              <a:t>2 Fe + </a:t>
            </a:r>
            <a:r>
              <a:rPr lang="en-US" sz="3200" b="1" u="none" dirty="0" smtClean="0">
                <a:solidFill>
                  <a:srgbClr val="7030A0"/>
                </a:solidFill>
              </a:rPr>
              <a:t>3Cl</a:t>
            </a:r>
            <a:r>
              <a:rPr lang="ru-RU" sz="2000" b="1" u="none" dirty="0">
                <a:solidFill>
                  <a:srgbClr val="7030A0"/>
                </a:solidFill>
              </a:rPr>
              <a:t>2</a:t>
            </a:r>
            <a:r>
              <a:rPr lang="en-US" sz="3200" b="1" u="none" dirty="0">
                <a:solidFill>
                  <a:srgbClr val="7030A0"/>
                </a:solidFill>
              </a:rPr>
              <a:t> = 2 </a:t>
            </a:r>
            <a:r>
              <a:rPr lang="en-US" sz="3200" b="1" u="none" dirty="0" err="1">
                <a:solidFill>
                  <a:srgbClr val="7030A0"/>
                </a:solidFill>
              </a:rPr>
              <a:t>FeCl</a:t>
            </a:r>
            <a:r>
              <a:rPr lang="ru-RU" sz="2000" b="1" u="none" dirty="0">
                <a:solidFill>
                  <a:srgbClr val="7030A0"/>
                </a:solidFill>
              </a:rPr>
              <a:t>3</a:t>
            </a:r>
            <a:r>
              <a:rPr lang="en-US" sz="3200" u="none" dirty="0">
                <a:solidFill>
                  <a:srgbClr val="7030A0"/>
                </a:solidFill>
              </a:rPr>
              <a:t>          </a:t>
            </a:r>
            <a:endParaRPr lang="ru-RU" sz="3200" u="none" dirty="0">
              <a:solidFill>
                <a:srgbClr val="7030A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43240" y="5500702"/>
            <a:ext cx="2739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none" dirty="0" smtClean="0">
                <a:solidFill>
                  <a:srgbClr val="7030A0"/>
                </a:solidFill>
              </a:rPr>
              <a:t>Cu</a:t>
            </a:r>
            <a:r>
              <a:rPr lang="ru-RU" sz="3200" b="1" u="none" dirty="0" smtClean="0">
                <a:solidFill>
                  <a:srgbClr val="7030A0"/>
                </a:solidFill>
              </a:rPr>
              <a:t> </a:t>
            </a:r>
            <a:r>
              <a:rPr lang="en-US" sz="3200" b="1" u="none" dirty="0" smtClean="0">
                <a:solidFill>
                  <a:srgbClr val="7030A0"/>
                </a:solidFill>
              </a:rPr>
              <a:t>+</a:t>
            </a:r>
            <a:r>
              <a:rPr lang="ru-RU" sz="3200" b="1" u="none" dirty="0" smtClean="0">
                <a:solidFill>
                  <a:srgbClr val="7030A0"/>
                </a:solidFill>
              </a:rPr>
              <a:t> </a:t>
            </a:r>
            <a:r>
              <a:rPr lang="en-US" sz="3200" b="1" u="none" dirty="0" smtClean="0">
                <a:solidFill>
                  <a:srgbClr val="7030A0"/>
                </a:solidFill>
              </a:rPr>
              <a:t>Cl</a:t>
            </a:r>
            <a:r>
              <a:rPr lang="en-US" sz="2000" b="1" u="none" dirty="0" smtClean="0">
                <a:solidFill>
                  <a:srgbClr val="7030A0"/>
                </a:solidFill>
              </a:rPr>
              <a:t>2</a:t>
            </a:r>
            <a:r>
              <a:rPr lang="ru-RU" sz="3200" b="1" u="none" dirty="0" smtClean="0">
                <a:solidFill>
                  <a:srgbClr val="7030A0"/>
                </a:solidFill>
              </a:rPr>
              <a:t> </a:t>
            </a:r>
            <a:r>
              <a:rPr lang="en-US" sz="3200" b="1" u="none" dirty="0" smtClean="0">
                <a:solidFill>
                  <a:srgbClr val="7030A0"/>
                </a:solidFill>
              </a:rPr>
              <a:t>=</a:t>
            </a:r>
            <a:r>
              <a:rPr lang="ru-RU" sz="3200" b="1" u="none" dirty="0" smtClean="0">
                <a:solidFill>
                  <a:srgbClr val="7030A0"/>
                </a:solidFill>
              </a:rPr>
              <a:t> </a:t>
            </a:r>
            <a:r>
              <a:rPr lang="en-US" sz="3200" b="1" u="none" dirty="0" smtClean="0">
                <a:solidFill>
                  <a:srgbClr val="7030A0"/>
                </a:solidFill>
              </a:rPr>
              <a:t>CuCl</a:t>
            </a:r>
            <a:r>
              <a:rPr lang="en-US" sz="2000" b="1" u="none" dirty="0" smtClean="0">
                <a:solidFill>
                  <a:srgbClr val="7030A0"/>
                </a:solidFill>
              </a:rPr>
              <a:t>2</a:t>
            </a:r>
            <a:endParaRPr lang="ru-RU" sz="2000" b="1" u="non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7000" r="-1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4786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3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3" action="ppaction://hlinksldjump"/>
              </a:rPr>
              <a:t>Положение в таблице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4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4" action="ppaction://hlinksldjump"/>
              </a:rPr>
              <a:t>Строение атома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5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5" action="ppaction://hlinksldjump"/>
              </a:rPr>
              <a:t>Физические свойства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6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6" action="ppaction://hlinksldjump"/>
              </a:rPr>
              <a:t>История открытия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7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7" action="ppaction://hlinksldjump"/>
              </a:rPr>
              <a:t>Минералы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8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8" action="ppaction://hlinksldjump"/>
              </a:rPr>
              <a:t>Получение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9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9" action="ppaction://hlinksldjump"/>
              </a:rPr>
              <a:t>Химические свойства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7030A0"/>
                </a:solidFill>
                <a:hlinkClick r:id="rId10" action="ppaction://hlinksldjump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hlinkClick r:id="rId10" action="ppaction://hlinksldjump"/>
              </a:rPr>
              <a:t>Применение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 bright="70000" contrast="-70000"/>
          </a:blip>
          <a:srcRect/>
          <a:stretch>
            <a:fillRect l="-5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орение меди в хлоре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283" y="214290"/>
            <a:ext cx="4429156" cy="332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Горение железа в хлоре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43438" y="3478455"/>
            <a:ext cx="4286280" cy="3165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14942" y="1428736"/>
            <a:ext cx="2367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none" dirty="0">
                <a:solidFill>
                  <a:schemeClr val="accent4"/>
                </a:solidFill>
              </a:rPr>
              <a:t>Cu+Cl</a:t>
            </a:r>
            <a:r>
              <a:rPr lang="en-US" sz="2000" b="1" u="none" dirty="0">
                <a:solidFill>
                  <a:schemeClr val="accent4"/>
                </a:solidFill>
              </a:rPr>
              <a:t>2</a:t>
            </a:r>
            <a:r>
              <a:rPr lang="en-US" sz="3200" b="1" u="none" dirty="0">
                <a:solidFill>
                  <a:schemeClr val="accent4"/>
                </a:solidFill>
              </a:rPr>
              <a:t>=CuCl</a:t>
            </a:r>
            <a:r>
              <a:rPr lang="en-US" sz="2000" b="1" u="none" dirty="0">
                <a:solidFill>
                  <a:schemeClr val="accent4"/>
                </a:solidFill>
              </a:rPr>
              <a:t>2</a:t>
            </a:r>
            <a:endParaRPr lang="ru-RU" sz="2000" b="1" u="none" dirty="0">
              <a:solidFill>
                <a:schemeClr val="accent4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4282" y="4929198"/>
            <a:ext cx="4429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solidFill>
                  <a:schemeClr val="accent4"/>
                </a:solidFill>
              </a:rPr>
              <a:t>2Fe+3Cl</a:t>
            </a:r>
            <a:r>
              <a:rPr lang="ru-RU" sz="2000" b="1" u="none" dirty="0">
                <a:solidFill>
                  <a:schemeClr val="accent4"/>
                </a:solidFill>
              </a:rPr>
              <a:t>2</a:t>
            </a:r>
            <a:r>
              <a:rPr lang="en-US" sz="3200" b="1" u="none" dirty="0">
                <a:solidFill>
                  <a:schemeClr val="accent4"/>
                </a:solidFill>
              </a:rPr>
              <a:t> = </a:t>
            </a:r>
            <a:r>
              <a:rPr lang="en-US" sz="3200" b="1" u="none" dirty="0" smtClean="0">
                <a:solidFill>
                  <a:schemeClr val="accent4"/>
                </a:solidFill>
              </a:rPr>
              <a:t>2FeCl</a:t>
            </a:r>
            <a:r>
              <a:rPr lang="ru-RU" sz="2000" b="1" u="none" dirty="0">
                <a:solidFill>
                  <a:schemeClr val="accent4"/>
                </a:solidFill>
              </a:rPr>
              <a:t>3</a:t>
            </a:r>
            <a:r>
              <a:rPr lang="en-US" sz="3200" u="none" dirty="0">
                <a:solidFill>
                  <a:schemeClr val="accent4"/>
                </a:solidFill>
              </a:rPr>
              <a:t>          </a:t>
            </a:r>
            <a:endParaRPr lang="ru-RU" sz="3200" u="non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2357422" y="928670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H</a:t>
            </a:r>
            <a:r>
              <a:rPr lang="ru-RU" sz="2000" b="1" u="none" dirty="0">
                <a:solidFill>
                  <a:srgbClr val="7030A0"/>
                </a:solidFill>
              </a:rPr>
              <a:t>2</a:t>
            </a: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 + </a:t>
            </a:r>
            <a:r>
              <a:rPr lang="en-US" sz="3200" b="1" u="none" dirty="0" err="1">
                <a:solidFill>
                  <a:srgbClr val="7030A0"/>
                </a:solidFill>
                <a:cs typeface="Times New Roman" pitchFamily="18" charset="0"/>
              </a:rPr>
              <a:t>Cl</a:t>
            </a:r>
            <a:r>
              <a:rPr lang="ru-RU" sz="2000" b="1" u="none" dirty="0">
                <a:solidFill>
                  <a:srgbClr val="7030A0"/>
                </a:solidFill>
              </a:rPr>
              <a:t>2</a:t>
            </a: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 = 2 </a:t>
            </a:r>
            <a:r>
              <a:rPr lang="en-US" sz="3200" b="1" u="none" dirty="0" err="1">
                <a:solidFill>
                  <a:srgbClr val="7030A0"/>
                </a:solidFill>
                <a:cs typeface="Times New Roman" pitchFamily="18" charset="0"/>
              </a:rPr>
              <a:t>HCl</a:t>
            </a:r>
            <a:r>
              <a:rPr lang="ru-RU" sz="3200" b="1" u="none" dirty="0">
                <a:solidFill>
                  <a:srgbClr val="7030A0"/>
                </a:solidFill>
              </a:rPr>
              <a:t>(на свету)</a:t>
            </a:r>
            <a:r>
              <a:rPr lang="en-US" sz="3200" b="1" u="none" dirty="0">
                <a:solidFill>
                  <a:srgbClr val="7030A0"/>
                </a:solidFill>
                <a:cs typeface="Times New Roman" pitchFamily="18" charset="0"/>
              </a:rPr>
              <a:t>        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714480" y="0"/>
            <a:ext cx="6000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Неметаллами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3" name="Горение фосфора в хлоре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3143248"/>
            <a:ext cx="4476781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43042" y="1500174"/>
            <a:ext cx="571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rgbClr val="7030A0"/>
                </a:solidFill>
                <a:cs typeface="Arial" pitchFamily="34" charset="0"/>
              </a:rPr>
              <a:t>C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cs typeface="Arial" pitchFamily="34" charset="0"/>
              </a:rPr>
              <a:t>C</a:t>
            </a:r>
            <a:r>
              <a:rPr lang="ru-RU" sz="3200" b="1" dirty="0" err="1" smtClean="0">
                <a:solidFill>
                  <a:srgbClr val="7030A0"/>
                </a:solidFill>
                <a:cs typeface="Arial" pitchFamily="34" charset="0"/>
              </a:rPr>
              <a:t>Cl</a:t>
            </a:r>
            <a:r>
              <a:rPr lang="en-US" sz="3200" b="1" baseline="-30000" dirty="0" smtClean="0">
                <a:solidFill>
                  <a:srgbClr val="7030A0"/>
                </a:solidFill>
                <a:cs typeface="Arial" pitchFamily="34" charset="0"/>
              </a:rPr>
              <a:t>4</a:t>
            </a:r>
            <a:endParaRPr lang="en-US" sz="32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3Cl</a:t>
            </a:r>
            <a:r>
              <a:rPr lang="ru-RU" sz="3200" b="1" baseline="-30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 + 2P (</a:t>
            </a:r>
            <a:r>
              <a:rPr lang="ru-RU" sz="3200" b="1" dirty="0" err="1" smtClean="0">
                <a:solidFill>
                  <a:srgbClr val="7030A0"/>
                </a:solidFill>
                <a:cs typeface="Arial" pitchFamily="34" charset="0"/>
              </a:rPr>
              <a:t>крист</a:t>
            </a:r>
            <a:r>
              <a:rPr lang="ru-RU" sz="3200" b="1" dirty="0" smtClean="0">
                <a:solidFill>
                  <a:srgbClr val="7030A0"/>
                </a:solidFill>
                <a:cs typeface="Arial" pitchFamily="34" charset="0"/>
              </a:rPr>
              <a:t>.) = 2PCl</a:t>
            </a:r>
            <a:r>
              <a:rPr lang="ru-RU" sz="3200" b="1" baseline="-30000" dirty="0" smtClean="0">
                <a:solidFill>
                  <a:srgbClr val="7030A0"/>
                </a:solidFill>
                <a:cs typeface="Arial" pitchFamily="34" charset="0"/>
              </a:rPr>
              <a:t>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5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itchFamily="18" charset="0"/>
              </a:rPr>
              <a:t>Cl</a:t>
            </a:r>
            <a:r>
              <a:rPr lang="ru-RU" sz="3200" b="1" dirty="0" smtClean="0">
                <a:solidFill>
                  <a:srgbClr val="7030A0"/>
                </a:solidFill>
              </a:rPr>
              <a:t>2 </a:t>
            </a:r>
            <a:r>
              <a:rPr 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+ 2 P = 2PCl</a:t>
            </a:r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3857628"/>
            <a:ext cx="8715436" cy="23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396" tIns="171396" rIns="171396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</a:t>
            </a:r>
            <a:r>
              <a:rPr lang="ru-RU" sz="2800" dirty="0" smtClean="0">
                <a:cs typeface="Arial" pitchFamily="34" charset="0"/>
              </a:rPr>
              <a:t>бразует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соединения с другими галогенами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+ 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= 2ClF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+ 3F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= 2ClF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 = 200–400 °C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+ 5F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 = 2ClF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accent4"/>
                </a:solidFill>
                <a:effectLst/>
                <a:cs typeface="Arial" pitchFamily="34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5Cl</a:t>
            </a:r>
            <a:r>
              <a:rPr lang="ru-RU" sz="2000" b="1" dirty="0" smtClean="0">
                <a:solidFill>
                  <a:schemeClr val="accent4"/>
                </a:solidFill>
              </a:rPr>
              <a:t>2 </a:t>
            </a: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cs typeface="Times New Roman" pitchFamily="18" charset="0"/>
              </a:rPr>
              <a:t>2Sb = 2SbCl</a:t>
            </a:r>
            <a:r>
              <a:rPr lang="ru-RU" sz="2000" b="1" dirty="0" smtClean="0">
                <a:solidFill>
                  <a:schemeClr val="accent4"/>
                </a:solidFill>
              </a:rPr>
              <a:t>5</a:t>
            </a: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6" name="Горение сурьмы в хлоре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48187" y="285728"/>
            <a:ext cx="4381531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07154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Х</a:t>
            </a:r>
            <a:r>
              <a:rPr lang="ru-RU" sz="2800" dirty="0" smtClean="0">
                <a:cs typeface="Arial" pitchFamily="34" charset="0"/>
              </a:rPr>
              <a:t>лор растворяется вводе (в 1 объеме воды растворяется 2 объема хлора) с образованием "хлорной воды":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/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pitchFamily="34" charset="0"/>
              </a:rPr>
              <a:t> + H</a:t>
            </a:r>
            <a:r>
              <a:rPr lang="ru-RU" sz="3200" b="1" baseline="-30000" dirty="0" smtClean="0">
                <a:solidFill>
                  <a:schemeClr val="accent4"/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/>
                </a:solidFill>
                <a:cs typeface="Arial" pitchFamily="34" charset="0"/>
              </a:rPr>
              <a:t>O  =  </a:t>
            </a:r>
            <a:r>
              <a:rPr lang="ru-RU" sz="3200" b="1" dirty="0" err="1" smtClean="0">
                <a:solidFill>
                  <a:schemeClr val="accent4"/>
                </a:solidFill>
                <a:cs typeface="Arial" pitchFamily="34" charset="0"/>
              </a:rPr>
              <a:t>HCl</a:t>
            </a:r>
            <a:r>
              <a:rPr lang="ru-RU" sz="3200" b="1" dirty="0" smtClean="0">
                <a:solidFill>
                  <a:schemeClr val="accent4"/>
                </a:solidFill>
                <a:cs typeface="Arial" pitchFamily="34" charset="0"/>
              </a:rPr>
              <a:t> + </a:t>
            </a:r>
            <a:r>
              <a:rPr lang="ru-RU" sz="3200" b="1" dirty="0" err="1" smtClean="0">
                <a:solidFill>
                  <a:schemeClr val="accent4"/>
                </a:solidFill>
                <a:cs typeface="Arial" pitchFamily="34" charset="0"/>
              </a:rPr>
              <a:t>HClO</a:t>
            </a:r>
            <a:endParaRPr lang="ru-RU" sz="3200" dirty="0" smtClean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857488" y="0"/>
            <a:ext cx="33575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Водой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857356" y="3643314"/>
            <a:ext cx="6000792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 щелочами</a:t>
            </a:r>
            <a:endParaRPr kumimoji="0" lang="ru-RU" sz="6000" b="1" i="0" u="none" strike="noStrike" kern="1200" cap="none" spc="0" normalizeH="0" baseline="0" noProof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596" y="4857760"/>
            <a:ext cx="8286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none" dirty="0" smtClean="0">
                <a:solidFill>
                  <a:schemeClr val="accent4"/>
                </a:solidFill>
              </a:rPr>
              <a:t>Cl</a:t>
            </a:r>
            <a:r>
              <a:rPr lang="en-US" sz="2000" b="1" u="none" dirty="0" smtClean="0">
                <a:solidFill>
                  <a:schemeClr val="accent4"/>
                </a:solidFill>
              </a:rPr>
              <a:t>2</a:t>
            </a:r>
            <a:r>
              <a:rPr lang="ru-RU" sz="20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2KOH(</a:t>
            </a:r>
            <a:r>
              <a:rPr lang="ru-RU" sz="3200" b="1" u="none" dirty="0" err="1">
                <a:solidFill>
                  <a:schemeClr val="accent4"/>
                </a:solidFill>
              </a:rPr>
              <a:t>хол</a:t>
            </a:r>
            <a:r>
              <a:rPr lang="ru-RU" sz="3200" b="1" u="none" dirty="0" smtClean="0">
                <a:solidFill>
                  <a:schemeClr val="accent4"/>
                </a:solidFill>
              </a:rPr>
              <a:t>) = </a:t>
            </a:r>
            <a:r>
              <a:rPr lang="en-US" sz="3200" b="1" u="none" dirty="0" err="1" smtClean="0">
                <a:solidFill>
                  <a:schemeClr val="accent4"/>
                </a:solidFill>
              </a:rPr>
              <a:t>KCl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err="1" smtClean="0">
                <a:solidFill>
                  <a:schemeClr val="accent4"/>
                </a:solidFill>
              </a:rPr>
              <a:t>KClO</a:t>
            </a:r>
            <a:r>
              <a:rPr lang="ru-RU" sz="3200" b="1" u="none" dirty="0">
                <a:solidFill>
                  <a:schemeClr val="accent4"/>
                </a:solidFill>
              </a:rPr>
              <a:t>(гипохлорит</a:t>
            </a:r>
            <a:r>
              <a:rPr lang="ru-RU" sz="3200" b="1" u="none" dirty="0" smtClean="0">
                <a:solidFill>
                  <a:schemeClr val="accent4"/>
                </a:solidFill>
              </a:rPr>
              <a:t>)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H</a:t>
            </a:r>
            <a:r>
              <a:rPr lang="en-US" sz="2000" b="1" u="none" dirty="0" smtClean="0">
                <a:solidFill>
                  <a:schemeClr val="accent4"/>
                </a:solidFill>
              </a:rPr>
              <a:t>2</a:t>
            </a:r>
            <a:r>
              <a:rPr lang="en-US" sz="3200" b="1" u="none" dirty="0" smtClean="0">
                <a:solidFill>
                  <a:schemeClr val="accent4"/>
                </a:solidFill>
              </a:rPr>
              <a:t>O</a:t>
            </a:r>
            <a:endParaRPr lang="ru-RU" sz="3200" b="1" u="none" dirty="0">
              <a:solidFill>
                <a:schemeClr val="accent4"/>
              </a:solidFill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428596" y="5643578"/>
            <a:ext cx="812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none" dirty="0" smtClean="0">
                <a:solidFill>
                  <a:schemeClr val="accent4"/>
                </a:solidFill>
              </a:rPr>
              <a:t>Cl</a:t>
            </a:r>
            <a:r>
              <a:rPr lang="en-US" sz="2000" b="1" u="none" dirty="0" smtClean="0">
                <a:solidFill>
                  <a:schemeClr val="accent4"/>
                </a:solidFill>
              </a:rPr>
              <a:t>2</a:t>
            </a:r>
            <a:r>
              <a:rPr lang="ru-RU" sz="20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6KOH(</a:t>
            </a:r>
            <a:r>
              <a:rPr lang="ru-RU" sz="3200" b="1" u="none" dirty="0">
                <a:solidFill>
                  <a:schemeClr val="accent4"/>
                </a:solidFill>
              </a:rPr>
              <a:t>гор</a:t>
            </a:r>
            <a:r>
              <a:rPr lang="ru-RU" sz="3200" b="1" u="none" dirty="0" smtClean="0">
                <a:solidFill>
                  <a:schemeClr val="accent4"/>
                </a:solidFill>
              </a:rPr>
              <a:t>) </a:t>
            </a:r>
            <a:r>
              <a:rPr lang="en-US" sz="3200" b="1" u="none" dirty="0" smtClean="0">
                <a:solidFill>
                  <a:schemeClr val="accent4"/>
                </a:solidFill>
              </a:rPr>
              <a:t>=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5KCl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KClO</a:t>
            </a:r>
            <a:r>
              <a:rPr lang="en-US" sz="2000" b="1" u="none" dirty="0" smtClean="0">
                <a:solidFill>
                  <a:schemeClr val="accent4"/>
                </a:solidFill>
              </a:rPr>
              <a:t>3</a:t>
            </a:r>
            <a:r>
              <a:rPr lang="ru-RU" sz="3200" b="1" u="none" dirty="0">
                <a:solidFill>
                  <a:schemeClr val="accent4"/>
                </a:solidFill>
              </a:rPr>
              <a:t>(хлорат</a:t>
            </a:r>
            <a:r>
              <a:rPr lang="ru-RU" sz="3200" b="1" u="none" dirty="0" smtClean="0">
                <a:solidFill>
                  <a:schemeClr val="accent4"/>
                </a:solidFill>
              </a:rPr>
              <a:t>) </a:t>
            </a:r>
            <a:r>
              <a:rPr lang="en-US" sz="3200" b="1" u="none" dirty="0" smtClean="0">
                <a:solidFill>
                  <a:schemeClr val="accent4"/>
                </a:solidFill>
              </a:rPr>
              <a:t>+</a:t>
            </a:r>
            <a:r>
              <a:rPr lang="ru-RU" sz="3200" b="1" u="none" dirty="0" smtClean="0">
                <a:solidFill>
                  <a:schemeClr val="accent4"/>
                </a:solidFill>
              </a:rPr>
              <a:t> </a:t>
            </a:r>
            <a:r>
              <a:rPr lang="en-US" sz="3200" b="1" u="none" dirty="0" smtClean="0">
                <a:solidFill>
                  <a:schemeClr val="accent4"/>
                </a:solidFill>
              </a:rPr>
              <a:t>3H</a:t>
            </a:r>
            <a:r>
              <a:rPr lang="en-US" sz="2000" b="1" u="none" dirty="0" smtClean="0">
                <a:solidFill>
                  <a:schemeClr val="accent4"/>
                </a:solidFill>
              </a:rPr>
              <a:t>2</a:t>
            </a:r>
            <a:r>
              <a:rPr lang="en-US" sz="3200" b="1" u="none" dirty="0" smtClean="0">
                <a:solidFill>
                  <a:schemeClr val="accent4"/>
                </a:solidFill>
              </a:rPr>
              <a:t>O</a:t>
            </a:r>
            <a:endParaRPr lang="ru-RU" sz="3200" b="1" u="non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</a:t>
            </a:r>
            <a:r>
              <a:rPr lang="ru-RU" sz="6000" b="1" dirty="0" err="1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Бескислородными</a:t>
            </a:r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Кислотами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214554"/>
            <a:ext cx="37561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HBr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= 2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Br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HI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= 2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I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786322"/>
            <a:ext cx="3982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+ 2NaI = 2NaCl + I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en-US" sz="3200" b="1" baseline="-300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FeCl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= 2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FeCl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3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857488" y="3429000"/>
            <a:ext cx="3357586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Солями</a:t>
            </a:r>
            <a:endParaRPr kumimoji="0" lang="ru-RU" sz="6000" b="1" i="0" u="none" strike="noStrike" kern="1200" cap="none" spc="0" normalizeH="0" baseline="0" noProof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8000" contrast="-4000"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28794" y="0"/>
            <a:ext cx="5643602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Хлор в органике</a:t>
            </a:r>
            <a:endParaRPr kumimoji="0" lang="ru-RU" sz="6000" b="1" i="0" u="none" strike="noStrike" kern="1200" cap="none" spc="0" normalizeH="0" baseline="0" noProof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Хлор является активным реагентом в органическом синтезе. Его атомы входят в состав молекул соединений, относящихся к различным классам органических веществ. 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n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2n+2</a:t>
            </a:r>
            <a:r>
              <a:rPr lang="en-US" sz="2700" b="1" dirty="0" smtClean="0">
                <a:solidFill>
                  <a:schemeClr val="accent4"/>
                </a:solidFill>
              </a:rPr>
              <a:t> 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 (</a:t>
            </a:r>
            <a:r>
              <a:rPr lang="ru-RU" sz="2700" b="1" dirty="0" smtClean="0">
                <a:solidFill>
                  <a:schemeClr val="accent4"/>
                </a:solidFill>
              </a:rPr>
              <a:t>на свету</a:t>
            </a:r>
            <a:r>
              <a:rPr lang="en-US" sz="2700" b="1" dirty="0" smtClean="0">
                <a:solidFill>
                  <a:schemeClr val="accent4"/>
                </a:solidFill>
              </a:rPr>
              <a:t>)</a:t>
            </a:r>
            <a:r>
              <a:rPr lang="ru-RU" sz="2700" b="1" dirty="0" smtClean="0">
                <a:solidFill>
                  <a:schemeClr val="accent4"/>
                </a:solidFill>
              </a:rPr>
              <a:t> = </a:t>
            </a:r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n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2n+1</a:t>
            </a:r>
            <a:r>
              <a:rPr lang="en-US" sz="2700" b="1" dirty="0" smtClean="0">
                <a:solidFill>
                  <a:schemeClr val="accent4"/>
                </a:solidFill>
              </a:rPr>
              <a:t>Cl + </a:t>
            </a:r>
            <a:r>
              <a:rPr lang="en-US" sz="2700" b="1" dirty="0" err="1" smtClean="0">
                <a:solidFill>
                  <a:schemeClr val="accent4"/>
                </a:solidFill>
              </a:rPr>
              <a:t>HCl</a:t>
            </a:r>
            <a:r>
              <a:rPr lang="en-US" sz="2700" dirty="0" smtClean="0"/>
              <a:t> [</a:t>
            </a:r>
            <a:r>
              <a:rPr lang="ru-RU" sz="2700" dirty="0" smtClean="0"/>
              <a:t>р. Семенова</a:t>
            </a:r>
            <a:r>
              <a:rPr lang="en-US" sz="2700" dirty="0" smtClean="0"/>
              <a:t>]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n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2n</a:t>
            </a:r>
            <a:r>
              <a:rPr lang="en-US" sz="2700" b="1" dirty="0" smtClean="0">
                <a:solidFill>
                  <a:schemeClr val="accent4"/>
                </a:solidFill>
              </a:rPr>
              <a:t> 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 = C</a:t>
            </a:r>
            <a:r>
              <a:rPr lang="en-US" sz="2000" b="1" dirty="0" smtClean="0">
                <a:solidFill>
                  <a:schemeClr val="accent4"/>
                </a:solidFill>
              </a:rPr>
              <a:t>n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2n</a:t>
            </a:r>
            <a:r>
              <a:rPr lang="en-US" sz="2700" b="1" dirty="0" smtClean="0">
                <a:solidFill>
                  <a:schemeClr val="accent4"/>
                </a:solidFill>
              </a:rPr>
              <a:t>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endParaRPr lang="en-US" sz="2700" b="1" dirty="0" smtClean="0">
              <a:solidFill>
                <a:schemeClr val="accent4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n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2n-2</a:t>
            </a:r>
            <a:r>
              <a:rPr lang="en-US" sz="2700" b="1" dirty="0" smtClean="0">
                <a:solidFill>
                  <a:schemeClr val="accent4"/>
                </a:solidFill>
              </a:rPr>
              <a:t> 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dirty="0" smtClean="0"/>
              <a:t> </a:t>
            </a:r>
            <a:r>
              <a:rPr lang="ru-RU" sz="2700" dirty="0" smtClean="0"/>
              <a:t>– в несколько стадий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6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6</a:t>
            </a:r>
            <a:r>
              <a:rPr lang="en-US" sz="2700" b="1" dirty="0" smtClean="0">
                <a:solidFill>
                  <a:schemeClr val="accent4"/>
                </a:solidFill>
              </a:rPr>
              <a:t> 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ru-RU" sz="2700" b="1" dirty="0" smtClean="0">
                <a:solidFill>
                  <a:schemeClr val="accent4"/>
                </a:solidFill>
              </a:rPr>
              <a:t>(</a:t>
            </a:r>
            <a:r>
              <a:rPr lang="en-US" sz="2700" b="1" dirty="0" smtClean="0">
                <a:solidFill>
                  <a:schemeClr val="accent4"/>
                </a:solidFill>
              </a:rPr>
              <a:t>AlCl</a:t>
            </a:r>
            <a:r>
              <a:rPr lang="en-US" sz="2000" b="1" dirty="0" smtClean="0">
                <a:solidFill>
                  <a:schemeClr val="accent4"/>
                </a:solidFill>
              </a:rPr>
              <a:t>3</a:t>
            </a:r>
            <a:r>
              <a:rPr lang="ru-RU" sz="2700" b="1" dirty="0" smtClean="0">
                <a:solidFill>
                  <a:schemeClr val="accent4"/>
                </a:solidFill>
              </a:rPr>
              <a:t>)</a:t>
            </a:r>
            <a:r>
              <a:rPr lang="en-US" sz="2700" b="1" dirty="0" smtClean="0">
                <a:solidFill>
                  <a:schemeClr val="accent4"/>
                </a:solidFill>
              </a:rPr>
              <a:t> = C</a:t>
            </a:r>
            <a:r>
              <a:rPr lang="en-US" sz="2000" b="1" dirty="0" smtClean="0">
                <a:solidFill>
                  <a:schemeClr val="accent4"/>
                </a:solidFill>
              </a:rPr>
              <a:t>6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5</a:t>
            </a:r>
            <a:r>
              <a:rPr lang="en-US" sz="2700" b="1" dirty="0" smtClean="0">
                <a:solidFill>
                  <a:schemeClr val="accent4"/>
                </a:solidFill>
              </a:rPr>
              <a:t>Cl + </a:t>
            </a:r>
            <a:r>
              <a:rPr lang="en-US" sz="2700" b="1" dirty="0" err="1" smtClean="0">
                <a:solidFill>
                  <a:schemeClr val="accent4"/>
                </a:solidFill>
              </a:rPr>
              <a:t>HCl</a:t>
            </a:r>
            <a:endParaRPr lang="en-US" sz="27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6</a:t>
            </a:r>
            <a:r>
              <a:rPr lang="en-US" sz="2700" b="1" dirty="0" smtClean="0">
                <a:solidFill>
                  <a:schemeClr val="accent4"/>
                </a:solidFill>
              </a:rPr>
              <a:t>H</a:t>
            </a:r>
            <a:r>
              <a:rPr lang="en-US" sz="2000" b="1" dirty="0" smtClean="0">
                <a:solidFill>
                  <a:schemeClr val="accent4"/>
                </a:solidFill>
              </a:rPr>
              <a:t>6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700" b="1" dirty="0" smtClean="0">
                <a:solidFill>
                  <a:schemeClr val="accent4"/>
                </a:solidFill>
              </a:rPr>
              <a:t>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ru-RU" sz="2700" b="1" dirty="0" smtClean="0">
                <a:solidFill>
                  <a:schemeClr val="accent4"/>
                </a:solidFill>
              </a:rPr>
              <a:t>(на свету) = гексахлоран</a:t>
            </a:r>
          </a:p>
          <a:p>
            <a:pPr algn="ctr"/>
            <a:r>
              <a:rPr lang="ru-RU" sz="2700" dirty="0" smtClean="0"/>
              <a:t>Гомологи бензола + </a:t>
            </a:r>
            <a:r>
              <a:rPr lang="en-US" sz="2700" dirty="0" err="1" smtClean="0"/>
              <a:t>Cl</a:t>
            </a:r>
            <a:r>
              <a:rPr lang="ru-RU" sz="2700" dirty="0" smtClean="0"/>
              <a:t>2 (на свету) = замещение </a:t>
            </a:r>
            <a:endParaRPr lang="en-US" sz="2700" dirty="0" smtClean="0"/>
          </a:p>
          <a:p>
            <a:pPr algn="ctr"/>
            <a:r>
              <a:rPr lang="ru-RU" sz="2700" dirty="0" smtClean="0"/>
              <a:t>по радикальному механизму (</a:t>
            </a:r>
            <a:r>
              <a:rPr lang="en-US" sz="2700" dirty="0" err="1" smtClean="0"/>
              <a:t>Cl</a:t>
            </a:r>
            <a:r>
              <a:rPr lang="ru-RU" sz="2700" dirty="0" smtClean="0"/>
              <a:t> к альфа-</a:t>
            </a:r>
            <a:r>
              <a:rPr lang="en-US" sz="2700" dirty="0" smtClean="0"/>
              <a:t>H</a:t>
            </a:r>
            <a:r>
              <a:rPr lang="ru-RU" sz="2700" dirty="0" smtClean="0"/>
              <a:t>)</a:t>
            </a:r>
            <a:endParaRPr lang="en-US" sz="2700" dirty="0" smtClean="0"/>
          </a:p>
          <a:p>
            <a:pPr marL="514350" indent="-514350" algn="ctr"/>
            <a:r>
              <a:rPr lang="en-US" sz="2700" dirty="0" smtClean="0"/>
              <a:t>5.   </a:t>
            </a:r>
            <a:r>
              <a:rPr lang="en-US" sz="2700" b="1" dirty="0" smtClean="0">
                <a:solidFill>
                  <a:schemeClr val="accent4"/>
                </a:solidFill>
              </a:rPr>
              <a:t>R-CH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-COOH + Cl</a:t>
            </a:r>
            <a:r>
              <a:rPr lang="en-US" sz="2000" b="1" dirty="0" smtClean="0">
                <a:solidFill>
                  <a:schemeClr val="accent4"/>
                </a:solidFill>
              </a:rPr>
              <a:t>2</a:t>
            </a:r>
            <a:r>
              <a:rPr lang="en-US" sz="2700" b="1" dirty="0" smtClean="0">
                <a:solidFill>
                  <a:schemeClr val="accent4"/>
                </a:solidFill>
              </a:rPr>
              <a:t> (PCl</a:t>
            </a:r>
            <a:r>
              <a:rPr lang="en-US" sz="2000" b="1" dirty="0" smtClean="0">
                <a:solidFill>
                  <a:schemeClr val="accent4"/>
                </a:solidFill>
              </a:rPr>
              <a:t>5</a:t>
            </a:r>
            <a:r>
              <a:rPr lang="en-US" sz="2700" b="1" dirty="0" smtClean="0">
                <a:solidFill>
                  <a:schemeClr val="accent4"/>
                </a:solidFill>
              </a:rPr>
              <a:t>) =  R-</a:t>
            </a:r>
            <a:r>
              <a:rPr lang="en-US" sz="2700" b="1" dirty="0" err="1" smtClean="0">
                <a:solidFill>
                  <a:schemeClr val="accent4"/>
                </a:solidFill>
              </a:rPr>
              <a:t>CHCl</a:t>
            </a:r>
            <a:r>
              <a:rPr lang="en-US" sz="2700" b="1" dirty="0" smtClean="0">
                <a:solidFill>
                  <a:schemeClr val="accent4"/>
                </a:solidFill>
              </a:rPr>
              <a:t>-COOH + </a:t>
            </a:r>
            <a:r>
              <a:rPr lang="en-US" sz="2700" b="1" dirty="0" err="1" smtClean="0">
                <a:solidFill>
                  <a:schemeClr val="accent4"/>
                </a:solidFill>
              </a:rPr>
              <a:t>HCl</a:t>
            </a:r>
            <a:endParaRPr lang="en-US" sz="2700" b="1" dirty="0" smtClean="0">
              <a:solidFill>
                <a:schemeClr val="accent4"/>
              </a:solidFill>
            </a:endParaRPr>
          </a:p>
          <a:p>
            <a:pPr algn="ctr"/>
            <a:endParaRPr lang="ru-RU" sz="2700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929586" y="6143644"/>
            <a:ext cx="928694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2000"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71538" y="285728"/>
            <a:ext cx="71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Применение хлора</a:t>
            </a:r>
            <a:endParaRPr kumimoji="0" lang="ru-RU" sz="6000" b="1" i="0" u="none" strike="noStrike" kern="1200" cap="none" spc="0" normalizeH="0" baseline="0" noProof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Хлор применяют во многих отраслях промышленности, науки и бытовых нужд: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Основным компонентом отбеливателей является хлорная вода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В производстве поливинилхлорида, пластикатов, синтетического каучука, из которых изготавливают изоляцию для проводов, оконный профиль, упаковочные материалы, одежду и обувь, линолеум и грампластинки, лаки, аппаратуру и пенопласты, игрушки, детали приборов, строительные материалы.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8000" contrast="26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Для обеззараживания воды — «хлорирования».</a:t>
            </a:r>
          </a:p>
        </p:txBody>
      </p:sp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214422"/>
            <a:ext cx="26110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52864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В химическом производстве соляной кислоты, хлорной извести, бертолетовой соли, хлоридов металлов, ядов, лекарств, удобрений.</a:t>
            </a:r>
            <a:endParaRPr lang="ru-RU" sz="3000" dirty="0"/>
          </a:p>
        </p:txBody>
      </p:sp>
      <p:pic>
        <p:nvPicPr>
          <p:cNvPr id="5" name="Рисунок 4" descr="128561_chemistry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14752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Производство хлорорганических инсектицидов — веществ, убивающих вредных для посевов насекомых, но безопасных для растений. На получение средств защиты растений расходуется значительная часть производимого хлора.</a:t>
            </a:r>
          </a:p>
        </p:txBody>
      </p:sp>
      <p:pic>
        <p:nvPicPr>
          <p:cNvPr id="3" name="Рисунок 2" descr="2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928934"/>
            <a:ext cx="357190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92893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000" dirty="0" smtClean="0"/>
              <a:t> Использовался как оружие массового поражения и в производстве других отравляющих веществ массового поражения: иприт, фосген.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001024" y="6357958"/>
            <a:ext cx="928694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69000" contrast="-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5067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Положение в таблице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2800" dirty="0" smtClean="0"/>
              <a:t>лор - химический элемент седьмой группы, главной подгруппы, третьего периода периодической системы элементов Д. И. Менделеева, порядковый номер 17, относительная атомная масса 35,4527, относится к галогенам.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800" dirty="0" smtClean="0"/>
              <a:t>бщее название элементов VIIA группы – галогены – происходит от греческих слов – "галс" – соль и "</a:t>
            </a:r>
            <a:r>
              <a:rPr lang="ru-RU" sz="2800" dirty="0" err="1" smtClean="0"/>
              <a:t>генес</a:t>
            </a:r>
            <a:r>
              <a:rPr lang="ru-RU" sz="2800" dirty="0" smtClean="0"/>
              <a:t>" – рождающий, т. е. "солероды". У галогенов наиболее ярко по сравнению с остальными элементами выражены свойства неметаллов. Говорят, галогены – типичные неметаллы.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Хлор. Химия\i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2050062" cy="2398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7786710" y="5929330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15000" r="-1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2866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Строение атома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928670"/>
            <a:ext cx="5857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З</a:t>
            </a:r>
            <a:r>
              <a:rPr lang="ru-RU" sz="2800" dirty="0" smtClean="0">
                <a:cs typeface="Arial" charset="0"/>
              </a:rPr>
              <a:t>аряд ядра </a:t>
            </a:r>
            <a:r>
              <a:rPr lang="ru-RU" sz="2800" dirty="0" smtClean="0"/>
              <a:t>+</a:t>
            </a:r>
            <a:r>
              <a:rPr lang="ru-RU" sz="2800" dirty="0" smtClean="0">
                <a:cs typeface="Arial" charset="0"/>
              </a:rPr>
              <a:t>17, электронная конфигурация внешней электронной оболочки атома: </a:t>
            </a:r>
            <a:r>
              <a:rPr lang="ru-RU" sz="2800" dirty="0" smtClean="0">
                <a:solidFill>
                  <a:srgbClr val="03507B"/>
                </a:solidFill>
                <a:cs typeface="Arial" charset="0"/>
              </a:rPr>
              <a:t>3</a:t>
            </a:r>
            <a:r>
              <a:rPr lang="ru-RU" sz="2800" i="1" dirty="0" smtClean="0">
                <a:solidFill>
                  <a:srgbClr val="03507B"/>
                </a:solidFill>
                <a:cs typeface="Arial" charset="0"/>
              </a:rPr>
              <a:t>s</a:t>
            </a:r>
            <a:r>
              <a:rPr lang="ru-RU" sz="2800" baseline="30000" dirty="0" smtClean="0">
                <a:solidFill>
                  <a:srgbClr val="03507B"/>
                </a:solidFill>
                <a:cs typeface="Arial" charset="0"/>
              </a:rPr>
              <a:t>2</a:t>
            </a:r>
            <a:r>
              <a:rPr lang="ru-RU" sz="2800" dirty="0" smtClean="0">
                <a:solidFill>
                  <a:srgbClr val="03507B"/>
                </a:solidFill>
                <a:cs typeface="Arial" charset="0"/>
              </a:rPr>
              <a:t>3</a:t>
            </a:r>
            <a:r>
              <a:rPr lang="ru-RU" sz="2800" i="1" dirty="0" smtClean="0">
                <a:solidFill>
                  <a:srgbClr val="03507B"/>
                </a:solidFill>
                <a:cs typeface="Arial" charset="0"/>
              </a:rPr>
              <a:t>p</a:t>
            </a:r>
            <a:r>
              <a:rPr lang="ru-RU" sz="2800" baseline="30000" dirty="0" smtClean="0">
                <a:solidFill>
                  <a:srgbClr val="03507B"/>
                </a:solidFill>
                <a:cs typeface="Arial" charset="0"/>
              </a:rPr>
              <a:t>5</a:t>
            </a:r>
            <a:r>
              <a:rPr lang="ru-RU" sz="2800" dirty="0" smtClean="0">
                <a:cs typeface="Arial" charset="0"/>
              </a:rPr>
              <a:t>. Хлор проявляет степени окисления –1, +1, +3, +5, +7 (+4, +6 – редко).</a:t>
            </a:r>
          </a:p>
          <a:p>
            <a:pPr algn="just"/>
            <a:r>
              <a:rPr lang="ru-RU" sz="2800" dirty="0" smtClean="0">
                <a:cs typeface="Arial" pitchFamily="34" charset="0"/>
              </a:rPr>
              <a:t>При движении по группе сверху вниз число энергетических уровней увеличивается, значит увеличивается</a:t>
            </a:r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2" descr="C:\Documents and Settings\1\Мои документы\Хлор. Химия\558px-Electron_shell_017_Chlor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804321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357694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Arial" pitchFamily="34" charset="0"/>
              </a:rPr>
              <a:t>радиус атома и ослабляется связь валентных электронов с ядром. Таким образом, среди галогенов самый маленький атом у фтора и самый большой у астата. Легче всего оторвать электрон от атома </a:t>
            </a:r>
            <a:r>
              <a:rPr lang="ru-RU" sz="2800" dirty="0" err="1" smtClean="0">
                <a:cs typeface="Arial" pitchFamily="34" charset="0"/>
              </a:rPr>
              <a:t>At</a:t>
            </a:r>
            <a:r>
              <a:rPr lang="ru-RU" sz="2800" dirty="0" smtClean="0">
                <a:cs typeface="Arial" pitchFamily="34" charset="0"/>
              </a:rPr>
              <a:t> и труднее – от атома 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  <a:lum bright="69000" contrast="-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ro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290"/>
            <a:ext cx="4857752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n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071942"/>
            <a:ext cx="6643702" cy="2541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7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0"/>
            <a:ext cx="43714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5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Возбуждения</a:t>
            </a:r>
            <a:endParaRPr lang="ru-RU" sz="55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85794"/>
            <a:ext cx="87154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900" dirty="0" smtClean="0">
                <a:cs typeface="Arial" charset="0"/>
              </a:rPr>
              <a:t>В невозбужденном состоянии галогены имеют валентность, равную 1, а в возбужденном (переход электронов на вакантные </a:t>
            </a:r>
            <a:r>
              <a:rPr lang="ru-RU" sz="2900" i="1" dirty="0" smtClean="0">
                <a:cs typeface="Arial" charset="0"/>
              </a:rPr>
              <a:t>d</a:t>
            </a:r>
            <a:r>
              <a:rPr lang="ru-RU" sz="2900" dirty="0" smtClean="0">
                <a:cs typeface="Arial" charset="0"/>
              </a:rPr>
              <a:t>-облака) увеличивается число </a:t>
            </a:r>
            <a:r>
              <a:rPr lang="ru-RU" sz="2900" dirty="0" err="1" smtClean="0">
                <a:cs typeface="Arial" charset="0"/>
              </a:rPr>
              <a:t>неспаренных</a:t>
            </a:r>
            <a:r>
              <a:rPr lang="ru-RU" sz="2900" dirty="0" smtClean="0">
                <a:cs typeface="Arial" charset="0"/>
              </a:rPr>
              <a:t> электронов до 7. Следовательно, валентность галогенов может быть 3; 5; 7 (исключение атом фтора).</a:t>
            </a:r>
          </a:p>
        </p:txBody>
      </p:sp>
      <p:pic>
        <p:nvPicPr>
          <p:cNvPr id="10" name="Рисунок 9" descr="1vozbyz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929066"/>
            <a:ext cx="7354943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vozbyz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742955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vozbyzd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7500990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000" t="-10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929066"/>
            <a:ext cx="6158566" cy="214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87154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Молекула хлора двухатомна. Связь одинарна и образуется при перекрывании одноэлектронных </a:t>
            </a:r>
            <a:r>
              <a:rPr lang="ru-RU" sz="3000" i="1" dirty="0" err="1" smtClean="0"/>
              <a:t>р-</a:t>
            </a:r>
            <a:r>
              <a:rPr lang="ru-RU" sz="3000" dirty="0" err="1" smtClean="0"/>
              <a:t>облаков</a:t>
            </a:r>
            <a:r>
              <a:rPr lang="ru-RU" sz="3000" dirty="0" smtClean="0"/>
              <a:t> двух атомов хлора. Кроме того, в молекуле хлора имеет место донорно-акцепторное взаимодействие, упрочняющие связь.</a:t>
            </a:r>
            <a:endParaRPr lang="ru-RU" sz="3000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143900" y="6215058"/>
            <a:ext cx="78578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2866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Молекула хлора</a:t>
            </a:r>
            <a:endParaRPr lang="ru-RU" sz="6000" b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1014</Words>
  <Application>Microsoft Office PowerPoint</Application>
  <PresentationFormat>Экран (4:3)</PresentationFormat>
  <Paragraphs>104</Paragraphs>
  <Slides>28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Строение атома</vt:lpstr>
      <vt:lpstr>Слайд 6</vt:lpstr>
      <vt:lpstr>Слайд 7</vt:lpstr>
      <vt:lpstr>Слайд 8</vt:lpstr>
      <vt:lpstr>Молекула хлора</vt:lpstr>
      <vt:lpstr>Физические свойства</vt:lpstr>
      <vt:lpstr>Физические свойства</vt:lpstr>
      <vt:lpstr>Слайд 12</vt:lpstr>
      <vt:lpstr>История открытия</vt:lpstr>
      <vt:lpstr>Распространение в природе</vt:lpstr>
      <vt:lpstr>Минералы</vt:lpstr>
      <vt:lpstr>Получение</vt:lpstr>
      <vt:lpstr>Получение</vt:lpstr>
      <vt:lpstr>Химические свойства</vt:lpstr>
      <vt:lpstr>С Металлами</vt:lpstr>
      <vt:lpstr>Слайд 20</vt:lpstr>
      <vt:lpstr>С Неметаллами</vt:lpstr>
      <vt:lpstr>Слайд 22</vt:lpstr>
      <vt:lpstr>С Водой</vt:lpstr>
      <vt:lpstr>С Бескислородными Кислотами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Himic</cp:lastModifiedBy>
  <cp:revision>100</cp:revision>
  <dcterms:created xsi:type="dcterms:W3CDTF">2009-01-09T07:58:21Z</dcterms:created>
  <dcterms:modified xsi:type="dcterms:W3CDTF">2009-12-15T08:35:51Z</dcterms:modified>
</cp:coreProperties>
</file>