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99"/>
    <a:srgbClr val="0066FF"/>
    <a:srgbClr val="CC99FF"/>
    <a:srgbClr val="0000CC"/>
    <a:srgbClr val="0000FF"/>
    <a:srgbClr val="A9F1F5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B6E0EE-B699-4A87-8EF4-D4FCA8FC467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B7B7EC-8671-4FF5-BE86-2D8B9F86259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47C177-7B88-4792-B28C-49E768CDC0E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6601FA-AEA0-497C-9C46-A05952C82AA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E45A3F-5F0B-4649-B000-168F63BD9EB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C52B73-4F9D-4F85-8AEB-C3F6EBABB1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35DA21-0789-46E2-86A6-BABC73DB3D1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2631C7-CBC9-4F57-9A0B-AA4FD943193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1787D1-9F46-4958-B540-395BFAE1BFF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E88C0-2816-4ABA-9885-6FE2FA3A500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9C7C78-F067-4449-B9BD-9CC884D42C9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2839CE2-9A68-4705-88A6-6AE5C0E7A01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013325"/>
            <a:ext cx="6296025" cy="720725"/>
          </a:xfrm>
        </p:spPr>
        <p:txBody>
          <a:bodyPr/>
          <a:lstStyle/>
          <a:p>
            <a:r>
              <a:rPr lang="ru-RU">
                <a:solidFill>
                  <a:srgbClr val="0000FF"/>
                </a:solidFill>
              </a:rPr>
              <a:t>Природные условия и ресурсы</a:t>
            </a:r>
            <a:endParaRPr lang="ru-RU" sz="4400">
              <a:solidFill>
                <a:srgbClr val="0000FF"/>
              </a:solidFill>
            </a:endParaRPr>
          </a:p>
          <a:p>
            <a:endParaRPr lang="ru-RU">
              <a:solidFill>
                <a:srgbClr val="0000FF"/>
              </a:solidFill>
            </a:endParaRPr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395288" y="620713"/>
            <a:ext cx="8280400" cy="3240087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Европейский Север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1547813" y="4221163"/>
            <a:ext cx="32400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0000FF"/>
                </a:solidFill>
              </a:rPr>
              <a:t>Состав</a:t>
            </a:r>
            <a:r>
              <a:rPr lang="ru-RU"/>
              <a:t> </a:t>
            </a:r>
            <a:r>
              <a:rPr lang="ru-RU">
                <a:solidFill>
                  <a:srgbClr val="0000FF"/>
                </a:solidFill>
              </a:rPr>
              <a:t>района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1619250" y="5807075"/>
            <a:ext cx="23764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0000FF"/>
                </a:solidFill>
              </a:rPr>
              <a:t>Хозяйство</a:t>
            </a:r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611188" y="4292600"/>
            <a:ext cx="576262" cy="504825"/>
          </a:xfrm>
          <a:prstGeom prst="star4">
            <a:avLst>
              <a:gd name="adj" fmla="val 21352"/>
            </a:avLst>
          </a:prstGeom>
          <a:solidFill>
            <a:srgbClr val="A9F1F5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611188" y="5084763"/>
            <a:ext cx="576262" cy="504825"/>
          </a:xfrm>
          <a:prstGeom prst="star4">
            <a:avLst>
              <a:gd name="adj" fmla="val 21352"/>
            </a:avLst>
          </a:prstGeom>
          <a:solidFill>
            <a:srgbClr val="A9F1F5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9" name="AutoShape 11"/>
          <p:cNvSpPr>
            <a:spLocks noChangeArrowheads="1"/>
          </p:cNvSpPr>
          <p:nvPr/>
        </p:nvSpPr>
        <p:spPr bwMode="auto">
          <a:xfrm>
            <a:off x="611188" y="5805488"/>
            <a:ext cx="576262" cy="503237"/>
          </a:xfrm>
          <a:prstGeom prst="star4">
            <a:avLst>
              <a:gd name="adj" fmla="val 21352"/>
            </a:avLst>
          </a:prstGeom>
          <a:solidFill>
            <a:srgbClr val="A9F1F5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Рамка 8"/>
          <p:cNvSpPr/>
          <p:nvPr/>
        </p:nvSpPr>
        <p:spPr>
          <a:xfrm>
            <a:off x="3500430" y="6500810"/>
            <a:ext cx="2000264" cy="357190"/>
          </a:xfrm>
          <a:prstGeom prst="fra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Prezentacii.com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3816350" cy="1125538"/>
          </a:xfrm>
        </p:spPr>
        <p:txBody>
          <a:bodyPr/>
          <a:lstStyle/>
          <a:p>
            <a:r>
              <a:rPr lang="ru-RU" sz="2800" b="1">
                <a:solidFill>
                  <a:srgbClr val="000099"/>
                </a:solidFill>
              </a:rPr>
              <a:t>Рыболовный флот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5256212" cy="633412"/>
          </a:xfrm>
        </p:spPr>
        <p:txBody>
          <a:bodyPr/>
          <a:lstStyle/>
          <a:p>
            <a:pPr algn="l"/>
            <a:r>
              <a:rPr lang="ru-RU" sz="2400" b="1">
                <a:solidFill>
                  <a:schemeClr val="tx1"/>
                </a:solidFill>
              </a:rPr>
              <a:t>Добыча медно – никелевых руд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>
              <a:buFontTx/>
              <a:buNone/>
            </a:pPr>
            <a:r>
              <a:rPr lang="ru-RU" b="1" i="1">
                <a:solidFill>
                  <a:srgbClr val="FF0000"/>
                </a:solidFill>
              </a:rPr>
              <a:t>Географию своей страны нередко приходится изучать заочно, по картам и планам, книгам и картинам, фотографиям и статьям, лишь мысленно бродить по ее равнинам, лесам и степям. Но и таким способом можно достичь в познании страны больших успехов.</a:t>
            </a:r>
          </a:p>
        </p:txBody>
      </p:sp>
      <p:sp>
        <p:nvSpPr>
          <p:cNvPr id="15364" name="AutoShape 4"/>
          <p:cNvSpPr>
            <a:spLocks noChangeArrowheads="1"/>
          </p:cNvSpPr>
          <p:nvPr/>
        </p:nvSpPr>
        <p:spPr bwMode="auto">
          <a:xfrm>
            <a:off x="1692275" y="404813"/>
            <a:ext cx="5256213" cy="15113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2282825" y="908050"/>
            <a:ext cx="39449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339975" y="765175"/>
            <a:ext cx="38163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>
                <a:solidFill>
                  <a:srgbClr val="0000CC"/>
                </a:solidFill>
              </a:rPr>
              <a:t>Эпилог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3800" y="44450"/>
            <a:ext cx="4176713" cy="360363"/>
          </a:xfrm>
        </p:spPr>
        <p:txBody>
          <a:bodyPr/>
          <a:lstStyle/>
          <a:p>
            <a:r>
              <a:rPr lang="ru-RU" sz="4000">
                <a:solidFill>
                  <a:schemeClr val="bg1"/>
                </a:solidFill>
              </a:rPr>
              <a:t>Состав района</a:t>
            </a:r>
          </a:p>
        </p:txBody>
      </p:sp>
      <p:sp>
        <p:nvSpPr>
          <p:cNvPr id="4102" name="Oval 6"/>
          <p:cNvSpPr>
            <a:spLocks noChangeArrowheads="1"/>
          </p:cNvSpPr>
          <p:nvPr/>
        </p:nvSpPr>
        <p:spPr bwMode="auto">
          <a:xfrm>
            <a:off x="2843213" y="982663"/>
            <a:ext cx="360362" cy="3587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3" name="Oval 7"/>
          <p:cNvSpPr>
            <a:spLocks noChangeArrowheads="1"/>
          </p:cNvSpPr>
          <p:nvPr/>
        </p:nvSpPr>
        <p:spPr bwMode="auto">
          <a:xfrm>
            <a:off x="6227763" y="1700213"/>
            <a:ext cx="360362" cy="3587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4" name="Oval 8"/>
          <p:cNvSpPr>
            <a:spLocks noChangeArrowheads="1"/>
          </p:cNvSpPr>
          <p:nvPr/>
        </p:nvSpPr>
        <p:spPr bwMode="auto">
          <a:xfrm>
            <a:off x="4067175" y="2924175"/>
            <a:ext cx="360363" cy="3587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5" name="Oval 9"/>
          <p:cNvSpPr>
            <a:spLocks noChangeArrowheads="1"/>
          </p:cNvSpPr>
          <p:nvPr/>
        </p:nvSpPr>
        <p:spPr bwMode="auto">
          <a:xfrm>
            <a:off x="2555875" y="3860800"/>
            <a:ext cx="360363" cy="360363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6" name="Oval 10"/>
          <p:cNvSpPr>
            <a:spLocks noChangeArrowheads="1"/>
          </p:cNvSpPr>
          <p:nvPr/>
        </p:nvSpPr>
        <p:spPr bwMode="auto">
          <a:xfrm>
            <a:off x="3779838" y="4868863"/>
            <a:ext cx="360362" cy="3587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7" name="Oval 11"/>
          <p:cNvSpPr>
            <a:spLocks noChangeArrowheads="1"/>
          </p:cNvSpPr>
          <p:nvPr/>
        </p:nvSpPr>
        <p:spPr bwMode="auto">
          <a:xfrm>
            <a:off x="6084888" y="4222750"/>
            <a:ext cx="360362" cy="3587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6443663" y="4005263"/>
            <a:ext cx="28813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/>
              <a:t>Сыктывкар</a:t>
            </a: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3132138" y="908050"/>
            <a:ext cx="25923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Мурманск</a:t>
            </a: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6156325" y="1989138"/>
            <a:ext cx="26638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Нарьян-Мар</a:t>
            </a:r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3419475" y="2852738"/>
            <a:ext cx="46085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Архангельск</a:t>
            </a:r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2843213" y="3716338"/>
            <a:ext cx="30813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Петрозаводск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3924300" y="5081588"/>
            <a:ext cx="20304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/>
              <a:t>Вологда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6" name="Picture 34" descr="северное сияние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989013"/>
            <a:ext cx="3116262" cy="2608262"/>
          </a:xfrm>
          <a:prstGeom prst="rect">
            <a:avLst/>
          </a:prstGeom>
          <a:noFill/>
        </p:spPr>
      </p:pic>
      <p:sp>
        <p:nvSpPr>
          <p:cNvPr id="3107" name="Text Box 35"/>
          <p:cNvSpPr txBox="1">
            <a:spLocks noChangeArrowheads="1"/>
          </p:cNvSpPr>
          <p:nvPr/>
        </p:nvSpPr>
        <p:spPr bwMode="auto">
          <a:xfrm>
            <a:off x="900113" y="3725863"/>
            <a:ext cx="25923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ru-RU" sz="1400" b="1">
                <a:solidFill>
                  <a:srgbClr val="0000FF"/>
                </a:solidFill>
              </a:rPr>
              <a:t>Полярная ночь</a:t>
            </a:r>
          </a:p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ru-RU" sz="1400" b="1">
                <a:solidFill>
                  <a:srgbClr val="0000FF"/>
                </a:solidFill>
              </a:rPr>
              <a:t>Северное сияние</a:t>
            </a:r>
          </a:p>
        </p:txBody>
      </p:sp>
      <p:pic>
        <p:nvPicPr>
          <p:cNvPr id="3108" name="Picture 36" descr="Полярный-день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1004888"/>
            <a:ext cx="3240088" cy="2592387"/>
          </a:xfrm>
          <a:prstGeom prst="rect">
            <a:avLst/>
          </a:prstGeom>
          <a:noFill/>
        </p:spPr>
      </p:pic>
      <p:pic>
        <p:nvPicPr>
          <p:cNvPr id="3109" name="Picture 37" descr="Баренцево мор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88" y="4244975"/>
            <a:ext cx="3168650" cy="2089150"/>
          </a:xfrm>
          <a:prstGeom prst="rect">
            <a:avLst/>
          </a:prstGeom>
          <a:noFill/>
        </p:spPr>
      </p:pic>
      <p:sp>
        <p:nvSpPr>
          <p:cNvPr id="3110" name="Text Box 38"/>
          <p:cNvSpPr txBox="1">
            <a:spLocks noChangeArrowheads="1"/>
          </p:cNvSpPr>
          <p:nvPr/>
        </p:nvSpPr>
        <p:spPr bwMode="auto">
          <a:xfrm>
            <a:off x="771525" y="6261100"/>
            <a:ext cx="2719388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>
                <a:solidFill>
                  <a:srgbClr val="0000FF"/>
                </a:solidFill>
              </a:rPr>
              <a:t>Незамерзающее </a:t>
            </a:r>
          </a:p>
          <a:p>
            <a:pPr algn="ctr">
              <a:spcBef>
                <a:spcPct val="50000"/>
              </a:spcBef>
            </a:pPr>
            <a:r>
              <a:rPr lang="ru-RU" sz="1400" b="1">
                <a:solidFill>
                  <a:srgbClr val="0000FF"/>
                </a:solidFill>
              </a:rPr>
              <a:t>Баренцево море</a:t>
            </a:r>
          </a:p>
        </p:txBody>
      </p:sp>
      <p:pic>
        <p:nvPicPr>
          <p:cNvPr id="3111" name="Picture 39" descr="Белое море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9700" y="4173538"/>
            <a:ext cx="3240088" cy="2160587"/>
          </a:xfrm>
          <a:prstGeom prst="rect">
            <a:avLst/>
          </a:prstGeom>
          <a:noFill/>
        </p:spPr>
      </p:pic>
      <p:sp>
        <p:nvSpPr>
          <p:cNvPr id="3112" name="Text Box 40"/>
          <p:cNvSpPr txBox="1">
            <a:spLocks noChangeArrowheads="1"/>
          </p:cNvSpPr>
          <p:nvPr/>
        </p:nvSpPr>
        <p:spPr bwMode="auto">
          <a:xfrm>
            <a:off x="5795963" y="3741738"/>
            <a:ext cx="2232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>
                <a:solidFill>
                  <a:srgbClr val="0000FF"/>
                </a:solidFill>
              </a:rPr>
              <a:t>Полярный день</a:t>
            </a:r>
          </a:p>
        </p:txBody>
      </p:sp>
      <p:sp>
        <p:nvSpPr>
          <p:cNvPr id="3113" name="Text Box 41"/>
          <p:cNvSpPr txBox="1">
            <a:spLocks noChangeArrowheads="1"/>
          </p:cNvSpPr>
          <p:nvPr/>
        </p:nvSpPr>
        <p:spPr bwMode="auto">
          <a:xfrm>
            <a:off x="4948238" y="6477000"/>
            <a:ext cx="3511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>
                <a:solidFill>
                  <a:srgbClr val="0000FF"/>
                </a:solidFill>
              </a:rPr>
              <a:t>Замерзающее Белое море</a:t>
            </a:r>
          </a:p>
        </p:txBody>
      </p:sp>
      <p:sp>
        <p:nvSpPr>
          <p:cNvPr id="3114" name="WordArt 42"/>
          <p:cNvSpPr>
            <a:spLocks noChangeArrowheads="1" noChangeShapeType="1" noTextEdit="1"/>
          </p:cNvSpPr>
          <p:nvPr/>
        </p:nvSpPr>
        <p:spPr bwMode="auto">
          <a:xfrm>
            <a:off x="1187450" y="260350"/>
            <a:ext cx="6154738" cy="143986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Северный полярный круг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23" name="Group 703"/>
          <p:cNvGrpSpPr>
            <a:grpSpLocks/>
          </p:cNvGrpSpPr>
          <p:nvPr/>
        </p:nvGrpSpPr>
        <p:grpSpPr bwMode="auto">
          <a:xfrm>
            <a:off x="-36513" y="42863"/>
            <a:ext cx="9217026" cy="6818312"/>
            <a:chOff x="-23" y="27"/>
            <a:chExt cx="5806" cy="4295"/>
          </a:xfrm>
        </p:grpSpPr>
        <p:sp>
          <p:nvSpPr>
            <p:cNvPr id="5128" name="Freeform 8"/>
            <p:cNvSpPr>
              <a:spLocks/>
            </p:cNvSpPr>
            <p:nvPr/>
          </p:nvSpPr>
          <p:spPr bwMode="auto">
            <a:xfrm rot="-144774">
              <a:off x="155" y="27"/>
              <a:ext cx="5537" cy="543"/>
            </a:xfrm>
            <a:custGeom>
              <a:avLst/>
              <a:gdLst/>
              <a:ahLst/>
              <a:cxnLst>
                <a:cxn ang="0">
                  <a:pos x="0" y="386"/>
                </a:cxn>
                <a:cxn ang="0">
                  <a:pos x="2631" y="23"/>
                </a:cxn>
                <a:cxn ang="0">
                  <a:pos x="5715" y="522"/>
                </a:cxn>
              </a:cxnLst>
              <a:rect l="0" t="0" r="r" b="b"/>
              <a:pathLst>
                <a:path w="5715" h="522">
                  <a:moveTo>
                    <a:pt x="0" y="386"/>
                  </a:moveTo>
                  <a:cubicBezTo>
                    <a:pt x="839" y="193"/>
                    <a:pt x="1679" y="0"/>
                    <a:pt x="2631" y="23"/>
                  </a:cubicBezTo>
                  <a:cubicBezTo>
                    <a:pt x="3583" y="46"/>
                    <a:pt x="5209" y="439"/>
                    <a:pt x="5715" y="522"/>
                  </a:cubicBezTo>
                </a:path>
              </a:pathLst>
            </a:custGeom>
            <a:noFill/>
            <a:ln w="57150" cmpd="sng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5814" name="Group 694"/>
            <p:cNvGrpSpPr>
              <a:grpSpLocks/>
            </p:cNvGrpSpPr>
            <p:nvPr/>
          </p:nvGrpSpPr>
          <p:grpSpPr bwMode="auto">
            <a:xfrm>
              <a:off x="-23" y="391"/>
              <a:ext cx="5806" cy="3931"/>
              <a:chOff x="-23" y="391"/>
              <a:chExt cx="5806" cy="3931"/>
            </a:xfrm>
          </p:grpSpPr>
          <p:sp>
            <p:nvSpPr>
              <p:cNvPr id="5127" name="Freeform 7"/>
              <p:cNvSpPr>
                <a:spLocks/>
              </p:cNvSpPr>
              <p:nvPr/>
            </p:nvSpPr>
            <p:spPr bwMode="auto">
              <a:xfrm>
                <a:off x="-23" y="391"/>
                <a:ext cx="5806" cy="3931"/>
              </a:xfrm>
              <a:custGeom>
                <a:avLst/>
                <a:gdLst/>
                <a:ahLst/>
                <a:cxnLst>
                  <a:cxn ang="0">
                    <a:pos x="0" y="3931"/>
                  </a:cxn>
                  <a:cxn ang="0">
                    <a:pos x="121" y="1896"/>
                  </a:cxn>
                  <a:cxn ang="0">
                    <a:pos x="205" y="1646"/>
                  </a:cxn>
                  <a:cxn ang="0">
                    <a:pos x="298" y="1246"/>
                  </a:cxn>
                  <a:cxn ang="0">
                    <a:pos x="400" y="559"/>
                  </a:cxn>
                  <a:cxn ang="0">
                    <a:pos x="465" y="243"/>
                  </a:cxn>
                  <a:cxn ang="0">
                    <a:pos x="641" y="38"/>
                  </a:cxn>
                  <a:cxn ang="0">
                    <a:pos x="725" y="1"/>
                  </a:cxn>
                  <a:cxn ang="0">
                    <a:pos x="1106" y="85"/>
                  </a:cxn>
                  <a:cxn ang="0">
                    <a:pos x="1310" y="57"/>
                  </a:cxn>
                  <a:cxn ang="0">
                    <a:pos x="1608" y="122"/>
                  </a:cxn>
                  <a:cxn ang="0">
                    <a:pos x="1793" y="280"/>
                  </a:cxn>
                  <a:cxn ang="0">
                    <a:pos x="1868" y="391"/>
                  </a:cxn>
                  <a:cxn ang="0">
                    <a:pos x="1617" y="726"/>
                  </a:cxn>
                  <a:cxn ang="0">
                    <a:pos x="1329" y="828"/>
                  </a:cxn>
                  <a:cxn ang="0">
                    <a:pos x="1152" y="930"/>
                  </a:cxn>
                  <a:cxn ang="0">
                    <a:pos x="1199" y="1153"/>
                  </a:cxn>
                  <a:cxn ang="0">
                    <a:pos x="1320" y="1320"/>
                  </a:cxn>
                  <a:cxn ang="0">
                    <a:pos x="1412" y="1441"/>
                  </a:cxn>
                  <a:cxn ang="0">
                    <a:pos x="1673" y="1320"/>
                  </a:cxn>
                  <a:cxn ang="0">
                    <a:pos x="1719" y="1172"/>
                  </a:cxn>
                  <a:cxn ang="0">
                    <a:pos x="1738" y="1209"/>
                  </a:cxn>
                  <a:cxn ang="0">
                    <a:pos x="1988" y="1293"/>
                  </a:cxn>
                  <a:cxn ang="0">
                    <a:pos x="2016" y="1237"/>
                  </a:cxn>
                  <a:cxn ang="0">
                    <a:pos x="2156" y="1144"/>
                  </a:cxn>
                  <a:cxn ang="0">
                    <a:pos x="2109" y="800"/>
                  </a:cxn>
                  <a:cxn ang="0">
                    <a:pos x="2249" y="652"/>
                  </a:cxn>
                  <a:cxn ang="0">
                    <a:pos x="2481" y="521"/>
                  </a:cxn>
                  <a:cxn ang="0">
                    <a:pos x="3178" y="559"/>
                  </a:cxn>
                  <a:cxn ang="0">
                    <a:pos x="4283" y="466"/>
                  </a:cxn>
                  <a:cxn ang="0">
                    <a:pos x="4367" y="429"/>
                  </a:cxn>
                  <a:cxn ang="0">
                    <a:pos x="4710" y="391"/>
                  </a:cxn>
                  <a:cxn ang="0">
                    <a:pos x="4794" y="364"/>
                  </a:cxn>
                  <a:cxn ang="0">
                    <a:pos x="5732" y="271"/>
                  </a:cxn>
                  <a:cxn ang="0">
                    <a:pos x="5742" y="3922"/>
                  </a:cxn>
                </a:cxnLst>
                <a:rect l="0" t="0" r="r" b="b"/>
                <a:pathLst>
                  <a:path w="5742" h="3931">
                    <a:moveTo>
                      <a:pt x="5742" y="3922"/>
                    </a:moveTo>
                    <a:lnTo>
                      <a:pt x="0" y="3931"/>
                    </a:lnTo>
                    <a:lnTo>
                      <a:pt x="0" y="1952"/>
                    </a:lnTo>
                    <a:cubicBezTo>
                      <a:pt x="27" y="1925"/>
                      <a:pt x="100" y="1927"/>
                      <a:pt x="121" y="1896"/>
                    </a:cubicBezTo>
                    <a:cubicBezTo>
                      <a:pt x="135" y="1856"/>
                      <a:pt x="155" y="1824"/>
                      <a:pt x="168" y="1785"/>
                    </a:cubicBezTo>
                    <a:cubicBezTo>
                      <a:pt x="183" y="1740"/>
                      <a:pt x="188" y="1690"/>
                      <a:pt x="205" y="1646"/>
                    </a:cubicBezTo>
                    <a:cubicBezTo>
                      <a:pt x="219" y="1608"/>
                      <a:pt x="235" y="1575"/>
                      <a:pt x="242" y="1534"/>
                    </a:cubicBezTo>
                    <a:cubicBezTo>
                      <a:pt x="259" y="1439"/>
                      <a:pt x="266" y="1337"/>
                      <a:pt x="298" y="1246"/>
                    </a:cubicBezTo>
                    <a:cubicBezTo>
                      <a:pt x="310" y="1171"/>
                      <a:pt x="315" y="1096"/>
                      <a:pt x="335" y="1023"/>
                    </a:cubicBezTo>
                    <a:cubicBezTo>
                      <a:pt x="345" y="872"/>
                      <a:pt x="368" y="707"/>
                      <a:pt x="400" y="559"/>
                    </a:cubicBezTo>
                    <a:cubicBezTo>
                      <a:pt x="403" y="519"/>
                      <a:pt x="404" y="478"/>
                      <a:pt x="409" y="438"/>
                    </a:cubicBezTo>
                    <a:cubicBezTo>
                      <a:pt x="417" y="370"/>
                      <a:pt x="447" y="308"/>
                      <a:pt x="465" y="243"/>
                    </a:cubicBezTo>
                    <a:cubicBezTo>
                      <a:pt x="474" y="209"/>
                      <a:pt x="477" y="178"/>
                      <a:pt x="502" y="150"/>
                    </a:cubicBezTo>
                    <a:cubicBezTo>
                      <a:pt x="549" y="97"/>
                      <a:pt x="582" y="68"/>
                      <a:pt x="641" y="38"/>
                    </a:cubicBezTo>
                    <a:cubicBezTo>
                      <a:pt x="651" y="33"/>
                      <a:pt x="659" y="24"/>
                      <a:pt x="669" y="20"/>
                    </a:cubicBezTo>
                    <a:cubicBezTo>
                      <a:pt x="687" y="12"/>
                      <a:pt x="725" y="1"/>
                      <a:pt x="725" y="1"/>
                    </a:cubicBezTo>
                    <a:cubicBezTo>
                      <a:pt x="913" y="8"/>
                      <a:pt x="904" y="0"/>
                      <a:pt x="1022" y="29"/>
                    </a:cubicBezTo>
                    <a:cubicBezTo>
                      <a:pt x="1050" y="57"/>
                      <a:pt x="1074" y="63"/>
                      <a:pt x="1106" y="85"/>
                    </a:cubicBezTo>
                    <a:cubicBezTo>
                      <a:pt x="1155" y="82"/>
                      <a:pt x="1205" y="83"/>
                      <a:pt x="1254" y="76"/>
                    </a:cubicBezTo>
                    <a:cubicBezTo>
                      <a:pt x="1274" y="73"/>
                      <a:pt x="1310" y="57"/>
                      <a:pt x="1310" y="57"/>
                    </a:cubicBezTo>
                    <a:cubicBezTo>
                      <a:pt x="1381" y="71"/>
                      <a:pt x="1453" y="79"/>
                      <a:pt x="1524" y="94"/>
                    </a:cubicBezTo>
                    <a:cubicBezTo>
                      <a:pt x="1553" y="100"/>
                      <a:pt x="1608" y="122"/>
                      <a:pt x="1608" y="122"/>
                    </a:cubicBezTo>
                    <a:cubicBezTo>
                      <a:pt x="1654" y="153"/>
                      <a:pt x="1670" y="160"/>
                      <a:pt x="1719" y="178"/>
                    </a:cubicBezTo>
                    <a:cubicBezTo>
                      <a:pt x="1734" y="224"/>
                      <a:pt x="1755" y="254"/>
                      <a:pt x="1793" y="280"/>
                    </a:cubicBezTo>
                    <a:cubicBezTo>
                      <a:pt x="1811" y="308"/>
                      <a:pt x="1830" y="336"/>
                      <a:pt x="1849" y="364"/>
                    </a:cubicBezTo>
                    <a:cubicBezTo>
                      <a:pt x="1855" y="373"/>
                      <a:pt x="1868" y="391"/>
                      <a:pt x="1868" y="391"/>
                    </a:cubicBezTo>
                    <a:cubicBezTo>
                      <a:pt x="1916" y="539"/>
                      <a:pt x="1794" y="619"/>
                      <a:pt x="1691" y="689"/>
                    </a:cubicBezTo>
                    <a:cubicBezTo>
                      <a:pt x="1613" y="742"/>
                      <a:pt x="1722" y="698"/>
                      <a:pt x="1617" y="726"/>
                    </a:cubicBezTo>
                    <a:cubicBezTo>
                      <a:pt x="1598" y="731"/>
                      <a:pt x="1561" y="744"/>
                      <a:pt x="1561" y="744"/>
                    </a:cubicBezTo>
                    <a:cubicBezTo>
                      <a:pt x="1505" y="782"/>
                      <a:pt x="1395" y="819"/>
                      <a:pt x="1329" y="828"/>
                    </a:cubicBezTo>
                    <a:cubicBezTo>
                      <a:pt x="1244" y="821"/>
                      <a:pt x="1170" y="806"/>
                      <a:pt x="1087" y="819"/>
                    </a:cubicBezTo>
                    <a:cubicBezTo>
                      <a:pt x="1099" y="837"/>
                      <a:pt x="1149" y="921"/>
                      <a:pt x="1152" y="930"/>
                    </a:cubicBezTo>
                    <a:cubicBezTo>
                      <a:pt x="1162" y="958"/>
                      <a:pt x="1180" y="1014"/>
                      <a:pt x="1180" y="1014"/>
                    </a:cubicBezTo>
                    <a:cubicBezTo>
                      <a:pt x="1181" y="1021"/>
                      <a:pt x="1191" y="1134"/>
                      <a:pt x="1199" y="1153"/>
                    </a:cubicBezTo>
                    <a:cubicBezTo>
                      <a:pt x="1208" y="1174"/>
                      <a:pt x="1236" y="1209"/>
                      <a:pt x="1236" y="1209"/>
                    </a:cubicBezTo>
                    <a:cubicBezTo>
                      <a:pt x="1251" y="1255"/>
                      <a:pt x="1292" y="1281"/>
                      <a:pt x="1320" y="1320"/>
                    </a:cubicBezTo>
                    <a:cubicBezTo>
                      <a:pt x="1341" y="1387"/>
                      <a:pt x="1311" y="1306"/>
                      <a:pt x="1357" y="1376"/>
                    </a:cubicBezTo>
                    <a:cubicBezTo>
                      <a:pt x="1381" y="1412"/>
                      <a:pt x="1361" y="1424"/>
                      <a:pt x="1412" y="1441"/>
                    </a:cubicBezTo>
                    <a:cubicBezTo>
                      <a:pt x="1516" y="1435"/>
                      <a:pt x="1555" y="1452"/>
                      <a:pt x="1626" y="1404"/>
                    </a:cubicBezTo>
                    <a:cubicBezTo>
                      <a:pt x="1668" y="1340"/>
                      <a:pt x="1655" y="1369"/>
                      <a:pt x="1673" y="1320"/>
                    </a:cubicBezTo>
                    <a:cubicBezTo>
                      <a:pt x="1682" y="1243"/>
                      <a:pt x="1674" y="1241"/>
                      <a:pt x="1738" y="1218"/>
                    </a:cubicBezTo>
                    <a:cubicBezTo>
                      <a:pt x="1732" y="1203"/>
                      <a:pt x="1733" y="1181"/>
                      <a:pt x="1719" y="1172"/>
                    </a:cubicBezTo>
                    <a:cubicBezTo>
                      <a:pt x="1711" y="1167"/>
                      <a:pt x="1706" y="1191"/>
                      <a:pt x="1710" y="1200"/>
                    </a:cubicBezTo>
                    <a:cubicBezTo>
                      <a:pt x="1714" y="1209"/>
                      <a:pt x="1729" y="1206"/>
                      <a:pt x="1738" y="1209"/>
                    </a:cubicBezTo>
                    <a:cubicBezTo>
                      <a:pt x="1782" y="1221"/>
                      <a:pt x="1816" y="1241"/>
                      <a:pt x="1858" y="1255"/>
                    </a:cubicBezTo>
                    <a:cubicBezTo>
                      <a:pt x="1937" y="1309"/>
                      <a:pt x="1858" y="1307"/>
                      <a:pt x="1988" y="1293"/>
                    </a:cubicBezTo>
                    <a:cubicBezTo>
                      <a:pt x="1994" y="1284"/>
                      <a:pt x="2002" y="1275"/>
                      <a:pt x="2007" y="1265"/>
                    </a:cubicBezTo>
                    <a:cubicBezTo>
                      <a:pt x="2011" y="1256"/>
                      <a:pt x="2009" y="1244"/>
                      <a:pt x="2016" y="1237"/>
                    </a:cubicBezTo>
                    <a:cubicBezTo>
                      <a:pt x="2046" y="1207"/>
                      <a:pt x="2066" y="1202"/>
                      <a:pt x="2100" y="1190"/>
                    </a:cubicBezTo>
                    <a:cubicBezTo>
                      <a:pt x="2117" y="1173"/>
                      <a:pt x="2140" y="1162"/>
                      <a:pt x="2156" y="1144"/>
                    </a:cubicBezTo>
                    <a:cubicBezTo>
                      <a:pt x="2171" y="1127"/>
                      <a:pt x="2081" y="986"/>
                      <a:pt x="2081" y="986"/>
                    </a:cubicBezTo>
                    <a:cubicBezTo>
                      <a:pt x="2083" y="979"/>
                      <a:pt x="2102" y="809"/>
                      <a:pt x="2109" y="800"/>
                    </a:cubicBezTo>
                    <a:cubicBezTo>
                      <a:pt x="2116" y="791"/>
                      <a:pt x="2175" y="741"/>
                      <a:pt x="2184" y="735"/>
                    </a:cubicBezTo>
                    <a:cubicBezTo>
                      <a:pt x="2216" y="685"/>
                      <a:pt x="2191" y="671"/>
                      <a:pt x="2249" y="652"/>
                    </a:cubicBezTo>
                    <a:cubicBezTo>
                      <a:pt x="2284" y="628"/>
                      <a:pt x="2343" y="600"/>
                      <a:pt x="2379" y="577"/>
                    </a:cubicBezTo>
                    <a:cubicBezTo>
                      <a:pt x="2406" y="537"/>
                      <a:pt x="2448" y="555"/>
                      <a:pt x="2481" y="521"/>
                    </a:cubicBezTo>
                    <a:cubicBezTo>
                      <a:pt x="2496" y="479"/>
                      <a:pt x="2575" y="547"/>
                      <a:pt x="2611" y="521"/>
                    </a:cubicBezTo>
                    <a:cubicBezTo>
                      <a:pt x="2666" y="368"/>
                      <a:pt x="3153" y="560"/>
                      <a:pt x="3178" y="559"/>
                    </a:cubicBezTo>
                    <a:cubicBezTo>
                      <a:pt x="3508" y="508"/>
                      <a:pt x="3856" y="496"/>
                      <a:pt x="4190" y="484"/>
                    </a:cubicBezTo>
                    <a:cubicBezTo>
                      <a:pt x="4221" y="477"/>
                      <a:pt x="4252" y="474"/>
                      <a:pt x="4283" y="466"/>
                    </a:cubicBezTo>
                    <a:cubicBezTo>
                      <a:pt x="4302" y="461"/>
                      <a:pt x="4320" y="453"/>
                      <a:pt x="4339" y="447"/>
                    </a:cubicBezTo>
                    <a:cubicBezTo>
                      <a:pt x="4350" y="443"/>
                      <a:pt x="4356" y="430"/>
                      <a:pt x="4367" y="429"/>
                    </a:cubicBezTo>
                    <a:cubicBezTo>
                      <a:pt x="4435" y="421"/>
                      <a:pt x="4503" y="422"/>
                      <a:pt x="4571" y="419"/>
                    </a:cubicBezTo>
                    <a:cubicBezTo>
                      <a:pt x="4617" y="410"/>
                      <a:pt x="4665" y="405"/>
                      <a:pt x="4710" y="391"/>
                    </a:cubicBezTo>
                    <a:cubicBezTo>
                      <a:pt x="4729" y="385"/>
                      <a:pt x="4747" y="379"/>
                      <a:pt x="4766" y="373"/>
                    </a:cubicBezTo>
                    <a:cubicBezTo>
                      <a:pt x="4775" y="370"/>
                      <a:pt x="4794" y="364"/>
                      <a:pt x="4794" y="364"/>
                    </a:cubicBezTo>
                    <a:cubicBezTo>
                      <a:pt x="4893" y="297"/>
                      <a:pt x="5059" y="273"/>
                      <a:pt x="5175" y="261"/>
                    </a:cubicBezTo>
                    <a:cubicBezTo>
                      <a:pt x="5359" y="216"/>
                      <a:pt x="5351" y="234"/>
                      <a:pt x="5732" y="271"/>
                    </a:cubicBezTo>
                    <a:lnTo>
                      <a:pt x="5732" y="2491"/>
                    </a:lnTo>
                    <a:lnTo>
                      <a:pt x="5742" y="3922"/>
                    </a:lnTo>
                    <a:close/>
                  </a:path>
                </a:pathLst>
              </a:custGeom>
              <a:solidFill>
                <a:srgbClr val="FFFFCC"/>
              </a:solid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9" name="Freeform 9"/>
              <p:cNvSpPr>
                <a:spLocks/>
              </p:cNvSpPr>
              <p:nvPr/>
            </p:nvSpPr>
            <p:spPr bwMode="auto">
              <a:xfrm>
                <a:off x="0" y="391"/>
                <a:ext cx="680" cy="2134"/>
              </a:xfrm>
              <a:custGeom>
                <a:avLst/>
                <a:gdLst/>
                <a:ahLst/>
                <a:cxnLst>
                  <a:cxn ang="0">
                    <a:pos x="44" y="535"/>
                  </a:cxn>
                  <a:cxn ang="0">
                    <a:pos x="91" y="265"/>
                  </a:cxn>
                  <a:cxn ang="0">
                    <a:pos x="128" y="182"/>
                  </a:cxn>
                  <a:cxn ang="0">
                    <a:pos x="184" y="163"/>
                  </a:cxn>
                  <a:cxn ang="0">
                    <a:pos x="304" y="107"/>
                  </a:cxn>
                  <a:cxn ang="0">
                    <a:pos x="667" y="5"/>
                  </a:cxn>
                  <a:cxn ang="0">
                    <a:pos x="518" y="126"/>
                  </a:cxn>
                  <a:cxn ang="0">
                    <a:pos x="490" y="247"/>
                  </a:cxn>
                  <a:cxn ang="0">
                    <a:pos x="425" y="470"/>
                  </a:cxn>
                  <a:cxn ang="0">
                    <a:pos x="425" y="553"/>
                  </a:cxn>
                  <a:cxn ang="0">
                    <a:pos x="388" y="739"/>
                  </a:cxn>
                  <a:cxn ang="0">
                    <a:pos x="379" y="916"/>
                  </a:cxn>
                  <a:cxn ang="0">
                    <a:pos x="277" y="1473"/>
                  </a:cxn>
                  <a:cxn ang="0">
                    <a:pos x="239" y="1696"/>
                  </a:cxn>
                  <a:cxn ang="0">
                    <a:pos x="217" y="1871"/>
                  </a:cxn>
                  <a:cxn ang="0">
                    <a:pos x="166" y="1982"/>
                  </a:cxn>
                  <a:cxn ang="0">
                    <a:pos x="15" y="2134"/>
                  </a:cxn>
                  <a:cxn ang="0">
                    <a:pos x="44" y="1566"/>
                  </a:cxn>
                  <a:cxn ang="0">
                    <a:pos x="35" y="869"/>
                  </a:cxn>
                </a:cxnLst>
                <a:rect l="0" t="0" r="r" b="b"/>
                <a:pathLst>
                  <a:path w="680" h="2134">
                    <a:moveTo>
                      <a:pt x="44" y="535"/>
                    </a:moveTo>
                    <a:cubicBezTo>
                      <a:pt x="50" y="431"/>
                      <a:pt x="35" y="348"/>
                      <a:pt x="91" y="265"/>
                    </a:cubicBezTo>
                    <a:cubicBezTo>
                      <a:pt x="95" y="253"/>
                      <a:pt x="108" y="195"/>
                      <a:pt x="128" y="182"/>
                    </a:cubicBezTo>
                    <a:cubicBezTo>
                      <a:pt x="145" y="172"/>
                      <a:pt x="184" y="163"/>
                      <a:pt x="184" y="163"/>
                    </a:cubicBezTo>
                    <a:cubicBezTo>
                      <a:pt x="234" y="129"/>
                      <a:pt x="248" y="122"/>
                      <a:pt x="304" y="107"/>
                    </a:cubicBezTo>
                    <a:cubicBezTo>
                      <a:pt x="363" y="110"/>
                      <a:pt x="608" y="0"/>
                      <a:pt x="667" y="5"/>
                    </a:cubicBezTo>
                    <a:cubicBezTo>
                      <a:pt x="680" y="6"/>
                      <a:pt x="514" y="114"/>
                      <a:pt x="518" y="126"/>
                    </a:cubicBezTo>
                    <a:cubicBezTo>
                      <a:pt x="527" y="150"/>
                      <a:pt x="497" y="225"/>
                      <a:pt x="490" y="247"/>
                    </a:cubicBezTo>
                    <a:cubicBezTo>
                      <a:pt x="464" y="324"/>
                      <a:pt x="469" y="401"/>
                      <a:pt x="425" y="470"/>
                    </a:cubicBezTo>
                    <a:cubicBezTo>
                      <a:pt x="430" y="495"/>
                      <a:pt x="425" y="528"/>
                      <a:pt x="425" y="553"/>
                    </a:cubicBezTo>
                    <a:cubicBezTo>
                      <a:pt x="425" y="625"/>
                      <a:pt x="409" y="675"/>
                      <a:pt x="388" y="739"/>
                    </a:cubicBezTo>
                    <a:cubicBezTo>
                      <a:pt x="381" y="805"/>
                      <a:pt x="390" y="851"/>
                      <a:pt x="379" y="916"/>
                    </a:cubicBezTo>
                    <a:cubicBezTo>
                      <a:pt x="367" y="1101"/>
                      <a:pt x="326" y="1294"/>
                      <a:pt x="277" y="1473"/>
                    </a:cubicBezTo>
                    <a:cubicBezTo>
                      <a:pt x="259" y="1537"/>
                      <a:pt x="277" y="1640"/>
                      <a:pt x="239" y="1696"/>
                    </a:cubicBezTo>
                    <a:cubicBezTo>
                      <a:pt x="233" y="1737"/>
                      <a:pt x="227" y="1841"/>
                      <a:pt x="217" y="1871"/>
                    </a:cubicBezTo>
                    <a:cubicBezTo>
                      <a:pt x="211" y="1889"/>
                      <a:pt x="184" y="1976"/>
                      <a:pt x="166" y="1982"/>
                    </a:cubicBezTo>
                    <a:cubicBezTo>
                      <a:pt x="111" y="2002"/>
                      <a:pt x="109" y="2114"/>
                      <a:pt x="15" y="2134"/>
                    </a:cubicBezTo>
                    <a:cubicBezTo>
                      <a:pt x="0" y="2012"/>
                      <a:pt x="24" y="1691"/>
                      <a:pt x="44" y="1566"/>
                    </a:cubicBezTo>
                    <a:cubicBezTo>
                      <a:pt x="43" y="1390"/>
                      <a:pt x="33" y="994"/>
                      <a:pt x="35" y="869"/>
                    </a:cubicBezTo>
                  </a:path>
                </a:pathLst>
              </a:custGeom>
              <a:solidFill>
                <a:srgbClr val="FFCCFF"/>
              </a:solid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137" name="Freeform 17"/>
            <p:cNvSpPr>
              <a:spLocks/>
            </p:cNvSpPr>
            <p:nvPr/>
          </p:nvSpPr>
          <p:spPr bwMode="auto">
            <a:xfrm>
              <a:off x="22" y="889"/>
              <a:ext cx="5716" cy="4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89" y="273"/>
                </a:cxn>
                <a:cxn ang="0">
                  <a:pos x="2858" y="409"/>
                </a:cxn>
                <a:cxn ang="0">
                  <a:pos x="4536" y="273"/>
                </a:cxn>
                <a:cxn ang="0">
                  <a:pos x="5716" y="91"/>
                </a:cxn>
              </a:cxnLst>
              <a:rect l="0" t="0" r="r" b="b"/>
              <a:pathLst>
                <a:path w="5716" h="409">
                  <a:moveTo>
                    <a:pt x="0" y="0"/>
                  </a:moveTo>
                  <a:cubicBezTo>
                    <a:pt x="306" y="102"/>
                    <a:pt x="613" y="205"/>
                    <a:pt x="1089" y="273"/>
                  </a:cubicBezTo>
                  <a:cubicBezTo>
                    <a:pt x="1565" y="341"/>
                    <a:pt x="2284" y="409"/>
                    <a:pt x="2858" y="409"/>
                  </a:cubicBezTo>
                  <a:cubicBezTo>
                    <a:pt x="3432" y="409"/>
                    <a:pt x="4060" y="326"/>
                    <a:pt x="4536" y="273"/>
                  </a:cubicBezTo>
                  <a:cubicBezTo>
                    <a:pt x="5012" y="220"/>
                    <a:pt x="5519" y="121"/>
                    <a:pt x="5716" y="91"/>
                  </a:cubicBezTo>
                </a:path>
              </a:pathLst>
            </a:custGeom>
            <a:noFill/>
            <a:ln w="57150" cap="flat" cmpd="sng">
              <a:solidFill>
                <a:srgbClr val="990099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816" name="Group 696"/>
          <p:cNvGrpSpPr>
            <a:grpSpLocks/>
          </p:cNvGrpSpPr>
          <p:nvPr/>
        </p:nvGrpSpPr>
        <p:grpSpPr bwMode="auto">
          <a:xfrm>
            <a:off x="-15875" y="1268413"/>
            <a:ext cx="8797925" cy="5613400"/>
            <a:chOff x="-10" y="799"/>
            <a:chExt cx="5542" cy="3536"/>
          </a:xfrm>
        </p:grpSpPr>
        <p:sp>
          <p:nvSpPr>
            <p:cNvPr id="5135" name="Freeform 15"/>
            <p:cNvSpPr>
              <a:spLocks/>
            </p:cNvSpPr>
            <p:nvPr/>
          </p:nvSpPr>
          <p:spPr bwMode="auto">
            <a:xfrm>
              <a:off x="4105" y="799"/>
              <a:ext cx="1427" cy="2299"/>
            </a:xfrm>
            <a:custGeom>
              <a:avLst/>
              <a:gdLst/>
              <a:ahLst/>
              <a:cxnLst>
                <a:cxn ang="0">
                  <a:pos x="236" y="74"/>
                </a:cxn>
                <a:cxn ang="0">
                  <a:pos x="189" y="186"/>
                </a:cxn>
                <a:cxn ang="0">
                  <a:pos x="78" y="409"/>
                </a:cxn>
                <a:cxn ang="0">
                  <a:pos x="22" y="548"/>
                </a:cxn>
                <a:cxn ang="0">
                  <a:pos x="44" y="919"/>
                </a:cxn>
                <a:cxn ang="0">
                  <a:pos x="159" y="1000"/>
                </a:cxn>
                <a:cxn ang="0">
                  <a:pos x="230" y="1040"/>
                </a:cxn>
                <a:cxn ang="0">
                  <a:pos x="402" y="1030"/>
                </a:cxn>
                <a:cxn ang="0">
                  <a:pos x="449" y="1013"/>
                </a:cxn>
                <a:cxn ang="0">
                  <a:pos x="513" y="939"/>
                </a:cxn>
                <a:cxn ang="0">
                  <a:pos x="609" y="848"/>
                </a:cxn>
                <a:cxn ang="0">
                  <a:pos x="682" y="883"/>
                </a:cxn>
                <a:cxn ang="0">
                  <a:pos x="801" y="1242"/>
                </a:cxn>
                <a:cxn ang="0">
                  <a:pos x="802" y="1459"/>
                </a:cxn>
                <a:cxn ang="0">
                  <a:pos x="897" y="1929"/>
                </a:cxn>
                <a:cxn ang="0">
                  <a:pos x="998" y="2041"/>
                </a:cxn>
                <a:cxn ang="0">
                  <a:pos x="1063" y="2118"/>
                </a:cxn>
                <a:cxn ang="0">
                  <a:pos x="1128" y="2276"/>
                </a:cxn>
                <a:cxn ang="0">
                  <a:pos x="1193" y="2295"/>
                </a:cxn>
                <a:cxn ang="0">
                  <a:pos x="1304" y="2276"/>
                </a:cxn>
                <a:cxn ang="0">
                  <a:pos x="1351" y="2239"/>
                </a:cxn>
                <a:cxn ang="0">
                  <a:pos x="1397" y="2183"/>
                </a:cxn>
                <a:cxn ang="0">
                  <a:pos x="1416" y="2155"/>
                </a:cxn>
                <a:cxn ang="0">
                  <a:pos x="1342" y="2202"/>
                </a:cxn>
                <a:cxn ang="0">
                  <a:pos x="1332" y="2183"/>
                </a:cxn>
                <a:cxn ang="0">
                  <a:pos x="1230" y="2258"/>
                </a:cxn>
                <a:cxn ang="0">
                  <a:pos x="1183" y="2248"/>
                </a:cxn>
                <a:cxn ang="0">
                  <a:pos x="1146" y="2165"/>
                </a:cxn>
                <a:cxn ang="0">
                  <a:pos x="1128" y="2137"/>
                </a:cxn>
                <a:cxn ang="0">
                  <a:pos x="1079" y="2041"/>
                </a:cxn>
                <a:cxn ang="0">
                  <a:pos x="988" y="1960"/>
                </a:cxn>
                <a:cxn ang="0">
                  <a:pos x="914" y="1849"/>
                </a:cxn>
                <a:cxn ang="0">
                  <a:pos x="877" y="1793"/>
                </a:cxn>
                <a:cxn ang="0">
                  <a:pos x="858" y="1691"/>
                </a:cxn>
                <a:cxn ang="0">
                  <a:pos x="857" y="1374"/>
                </a:cxn>
                <a:cxn ang="0">
                  <a:pos x="836" y="1070"/>
                </a:cxn>
                <a:cxn ang="0">
                  <a:pos x="840" y="1031"/>
                </a:cxn>
                <a:cxn ang="0">
                  <a:pos x="756" y="864"/>
                </a:cxn>
                <a:cxn ang="0">
                  <a:pos x="620" y="757"/>
                </a:cxn>
                <a:cxn ang="0">
                  <a:pos x="524" y="799"/>
                </a:cxn>
                <a:cxn ang="0">
                  <a:pos x="487" y="855"/>
                </a:cxn>
                <a:cxn ang="0">
                  <a:pos x="397" y="939"/>
                </a:cxn>
                <a:cxn ang="0">
                  <a:pos x="276" y="959"/>
                </a:cxn>
                <a:cxn ang="0">
                  <a:pos x="124" y="838"/>
                </a:cxn>
                <a:cxn ang="0">
                  <a:pos x="135" y="555"/>
                </a:cxn>
                <a:cxn ang="0">
                  <a:pos x="199" y="362"/>
                </a:cxn>
                <a:cxn ang="0">
                  <a:pos x="254" y="279"/>
                </a:cxn>
                <a:cxn ang="0">
                  <a:pos x="310" y="139"/>
                </a:cxn>
                <a:cxn ang="0">
                  <a:pos x="347" y="0"/>
                </a:cxn>
              </a:cxnLst>
              <a:rect l="0" t="0" r="r" b="b"/>
              <a:pathLst>
                <a:path w="1427" h="2299">
                  <a:moveTo>
                    <a:pt x="236" y="74"/>
                  </a:moveTo>
                  <a:cubicBezTo>
                    <a:pt x="224" y="115"/>
                    <a:pt x="213" y="151"/>
                    <a:pt x="189" y="186"/>
                  </a:cubicBezTo>
                  <a:cubicBezTo>
                    <a:pt x="164" y="264"/>
                    <a:pt x="114" y="335"/>
                    <a:pt x="78" y="409"/>
                  </a:cubicBezTo>
                  <a:cubicBezTo>
                    <a:pt x="56" y="455"/>
                    <a:pt x="51" y="505"/>
                    <a:pt x="22" y="548"/>
                  </a:cubicBezTo>
                  <a:cubicBezTo>
                    <a:pt x="4" y="682"/>
                    <a:pt x="0" y="786"/>
                    <a:pt x="44" y="919"/>
                  </a:cubicBezTo>
                  <a:cubicBezTo>
                    <a:pt x="59" y="964"/>
                    <a:pt x="120" y="982"/>
                    <a:pt x="159" y="1000"/>
                  </a:cubicBezTo>
                  <a:cubicBezTo>
                    <a:pt x="177" y="1008"/>
                    <a:pt x="230" y="1040"/>
                    <a:pt x="230" y="1040"/>
                  </a:cubicBezTo>
                  <a:cubicBezTo>
                    <a:pt x="286" y="1037"/>
                    <a:pt x="347" y="1041"/>
                    <a:pt x="402" y="1030"/>
                  </a:cubicBezTo>
                  <a:cubicBezTo>
                    <a:pt x="424" y="1026"/>
                    <a:pt x="449" y="1013"/>
                    <a:pt x="449" y="1013"/>
                  </a:cubicBezTo>
                  <a:cubicBezTo>
                    <a:pt x="469" y="993"/>
                    <a:pt x="485" y="963"/>
                    <a:pt x="513" y="939"/>
                  </a:cubicBezTo>
                  <a:cubicBezTo>
                    <a:pt x="544" y="898"/>
                    <a:pt x="573" y="883"/>
                    <a:pt x="609" y="848"/>
                  </a:cubicBezTo>
                  <a:cubicBezTo>
                    <a:pt x="701" y="866"/>
                    <a:pt x="604" y="807"/>
                    <a:pt x="682" y="883"/>
                  </a:cubicBezTo>
                  <a:cubicBezTo>
                    <a:pt x="771" y="969"/>
                    <a:pt x="782" y="1123"/>
                    <a:pt x="801" y="1242"/>
                  </a:cubicBezTo>
                  <a:cubicBezTo>
                    <a:pt x="821" y="1338"/>
                    <a:pt x="793" y="1340"/>
                    <a:pt x="802" y="1459"/>
                  </a:cubicBezTo>
                  <a:cubicBezTo>
                    <a:pt x="808" y="1628"/>
                    <a:pt x="802" y="1787"/>
                    <a:pt x="897" y="1929"/>
                  </a:cubicBezTo>
                  <a:cubicBezTo>
                    <a:pt x="931" y="2023"/>
                    <a:pt x="969" y="2010"/>
                    <a:pt x="998" y="2041"/>
                  </a:cubicBezTo>
                  <a:cubicBezTo>
                    <a:pt x="1043" y="2109"/>
                    <a:pt x="1034" y="2061"/>
                    <a:pt x="1063" y="2118"/>
                  </a:cubicBezTo>
                  <a:cubicBezTo>
                    <a:pt x="1075" y="2168"/>
                    <a:pt x="1085" y="2242"/>
                    <a:pt x="1128" y="2276"/>
                  </a:cubicBezTo>
                  <a:cubicBezTo>
                    <a:pt x="1146" y="2290"/>
                    <a:pt x="1171" y="2289"/>
                    <a:pt x="1193" y="2295"/>
                  </a:cubicBezTo>
                  <a:cubicBezTo>
                    <a:pt x="1230" y="2291"/>
                    <a:pt x="1275" y="2299"/>
                    <a:pt x="1304" y="2276"/>
                  </a:cubicBezTo>
                  <a:cubicBezTo>
                    <a:pt x="1365" y="2228"/>
                    <a:pt x="1281" y="2262"/>
                    <a:pt x="1351" y="2239"/>
                  </a:cubicBezTo>
                  <a:cubicBezTo>
                    <a:pt x="1392" y="2175"/>
                    <a:pt x="1342" y="2248"/>
                    <a:pt x="1397" y="2183"/>
                  </a:cubicBezTo>
                  <a:cubicBezTo>
                    <a:pt x="1404" y="2174"/>
                    <a:pt x="1427" y="2158"/>
                    <a:pt x="1416" y="2155"/>
                  </a:cubicBezTo>
                  <a:cubicBezTo>
                    <a:pt x="1397" y="2150"/>
                    <a:pt x="1361" y="2196"/>
                    <a:pt x="1342" y="2202"/>
                  </a:cubicBezTo>
                  <a:cubicBezTo>
                    <a:pt x="1333" y="2205"/>
                    <a:pt x="1332" y="2183"/>
                    <a:pt x="1332" y="2183"/>
                  </a:cubicBezTo>
                  <a:cubicBezTo>
                    <a:pt x="1289" y="2212"/>
                    <a:pt x="1283" y="2239"/>
                    <a:pt x="1230" y="2258"/>
                  </a:cubicBezTo>
                  <a:cubicBezTo>
                    <a:pt x="1214" y="2255"/>
                    <a:pt x="1197" y="2256"/>
                    <a:pt x="1183" y="2248"/>
                  </a:cubicBezTo>
                  <a:cubicBezTo>
                    <a:pt x="1166" y="2238"/>
                    <a:pt x="1148" y="2170"/>
                    <a:pt x="1146" y="2165"/>
                  </a:cubicBezTo>
                  <a:cubicBezTo>
                    <a:pt x="1142" y="2155"/>
                    <a:pt x="1133" y="2147"/>
                    <a:pt x="1128" y="2137"/>
                  </a:cubicBezTo>
                  <a:cubicBezTo>
                    <a:pt x="1113" y="2107"/>
                    <a:pt x="1098" y="2069"/>
                    <a:pt x="1079" y="2041"/>
                  </a:cubicBezTo>
                  <a:cubicBezTo>
                    <a:pt x="1056" y="2010"/>
                    <a:pt x="1015" y="1992"/>
                    <a:pt x="988" y="1960"/>
                  </a:cubicBezTo>
                  <a:cubicBezTo>
                    <a:pt x="970" y="1943"/>
                    <a:pt x="932" y="1875"/>
                    <a:pt x="914" y="1849"/>
                  </a:cubicBezTo>
                  <a:cubicBezTo>
                    <a:pt x="902" y="1830"/>
                    <a:pt x="881" y="1815"/>
                    <a:pt x="877" y="1793"/>
                  </a:cubicBezTo>
                  <a:cubicBezTo>
                    <a:pt x="871" y="1759"/>
                    <a:pt x="858" y="1691"/>
                    <a:pt x="858" y="1691"/>
                  </a:cubicBezTo>
                  <a:cubicBezTo>
                    <a:pt x="855" y="1621"/>
                    <a:pt x="855" y="1471"/>
                    <a:pt x="857" y="1374"/>
                  </a:cubicBezTo>
                  <a:cubicBezTo>
                    <a:pt x="853" y="1271"/>
                    <a:pt x="839" y="1127"/>
                    <a:pt x="836" y="1070"/>
                  </a:cubicBezTo>
                  <a:cubicBezTo>
                    <a:pt x="833" y="1013"/>
                    <a:pt x="853" y="1065"/>
                    <a:pt x="840" y="1031"/>
                  </a:cubicBezTo>
                  <a:cubicBezTo>
                    <a:pt x="821" y="979"/>
                    <a:pt x="787" y="910"/>
                    <a:pt x="756" y="864"/>
                  </a:cubicBezTo>
                  <a:cubicBezTo>
                    <a:pt x="740" y="813"/>
                    <a:pt x="671" y="775"/>
                    <a:pt x="620" y="757"/>
                  </a:cubicBezTo>
                  <a:cubicBezTo>
                    <a:pt x="581" y="746"/>
                    <a:pt x="546" y="783"/>
                    <a:pt x="524" y="799"/>
                  </a:cubicBezTo>
                  <a:cubicBezTo>
                    <a:pt x="506" y="851"/>
                    <a:pt x="526" y="805"/>
                    <a:pt x="487" y="855"/>
                  </a:cubicBezTo>
                  <a:cubicBezTo>
                    <a:pt x="462" y="887"/>
                    <a:pt x="434" y="915"/>
                    <a:pt x="397" y="939"/>
                  </a:cubicBezTo>
                  <a:cubicBezTo>
                    <a:pt x="362" y="956"/>
                    <a:pt x="307" y="967"/>
                    <a:pt x="276" y="959"/>
                  </a:cubicBezTo>
                  <a:cubicBezTo>
                    <a:pt x="231" y="942"/>
                    <a:pt x="147" y="905"/>
                    <a:pt x="124" y="838"/>
                  </a:cubicBezTo>
                  <a:cubicBezTo>
                    <a:pt x="131" y="720"/>
                    <a:pt x="101" y="662"/>
                    <a:pt x="135" y="555"/>
                  </a:cubicBezTo>
                  <a:cubicBezTo>
                    <a:pt x="143" y="486"/>
                    <a:pt x="165" y="422"/>
                    <a:pt x="199" y="362"/>
                  </a:cubicBezTo>
                  <a:cubicBezTo>
                    <a:pt x="215" y="333"/>
                    <a:pt x="243" y="310"/>
                    <a:pt x="254" y="279"/>
                  </a:cubicBezTo>
                  <a:cubicBezTo>
                    <a:pt x="271" y="230"/>
                    <a:pt x="281" y="182"/>
                    <a:pt x="310" y="139"/>
                  </a:cubicBezTo>
                  <a:cubicBezTo>
                    <a:pt x="325" y="94"/>
                    <a:pt x="347" y="48"/>
                    <a:pt x="347" y="0"/>
                  </a:cubicBez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38" name="Freeform 18"/>
            <p:cNvSpPr>
              <a:spLocks/>
            </p:cNvSpPr>
            <p:nvPr/>
          </p:nvSpPr>
          <p:spPr bwMode="auto">
            <a:xfrm>
              <a:off x="-10" y="1601"/>
              <a:ext cx="1647" cy="2734"/>
            </a:xfrm>
            <a:custGeom>
              <a:avLst/>
              <a:gdLst/>
              <a:ahLst/>
              <a:cxnLst>
                <a:cxn ang="0">
                  <a:pos x="1202" y="339"/>
                </a:cxn>
                <a:cxn ang="0">
                  <a:pos x="1334" y="663"/>
                </a:cxn>
                <a:cxn ang="0">
                  <a:pos x="1394" y="814"/>
                </a:cxn>
                <a:cxn ang="0">
                  <a:pos x="1364" y="1178"/>
                </a:cxn>
                <a:cxn ang="0">
                  <a:pos x="1314" y="1471"/>
                </a:cxn>
                <a:cxn ang="0">
                  <a:pos x="1364" y="1552"/>
                </a:cxn>
                <a:cxn ang="0">
                  <a:pos x="1485" y="1825"/>
                </a:cxn>
                <a:cxn ang="0">
                  <a:pos x="1495" y="1986"/>
                </a:cxn>
                <a:cxn ang="0">
                  <a:pos x="1617" y="2269"/>
                </a:cxn>
                <a:cxn ang="0">
                  <a:pos x="1607" y="2512"/>
                </a:cxn>
                <a:cxn ang="0">
                  <a:pos x="1647" y="2653"/>
                </a:cxn>
                <a:cxn ang="0">
                  <a:pos x="1536" y="2734"/>
                </a:cxn>
                <a:cxn ang="0">
                  <a:pos x="1455" y="2653"/>
                </a:cxn>
                <a:cxn ang="0">
                  <a:pos x="1334" y="2502"/>
                </a:cxn>
                <a:cxn ang="0">
                  <a:pos x="1283" y="2431"/>
                </a:cxn>
                <a:cxn ang="0">
                  <a:pos x="1213" y="2290"/>
                </a:cxn>
                <a:cxn ang="0">
                  <a:pos x="1182" y="2188"/>
                </a:cxn>
                <a:cxn ang="0">
                  <a:pos x="1283" y="2188"/>
                </a:cxn>
                <a:cxn ang="0">
                  <a:pos x="1344" y="2269"/>
                </a:cxn>
                <a:cxn ang="0">
                  <a:pos x="1405" y="2199"/>
                </a:cxn>
                <a:cxn ang="0">
                  <a:pos x="1435" y="1895"/>
                </a:cxn>
                <a:cxn ang="0">
                  <a:pos x="1263" y="1734"/>
                </a:cxn>
                <a:cxn ang="0">
                  <a:pos x="1293" y="1623"/>
                </a:cxn>
                <a:cxn ang="0">
                  <a:pos x="1253" y="1552"/>
                </a:cxn>
                <a:cxn ang="0">
                  <a:pos x="1172" y="1451"/>
                </a:cxn>
                <a:cxn ang="0">
                  <a:pos x="1081" y="1309"/>
                </a:cxn>
                <a:cxn ang="0">
                  <a:pos x="960" y="1340"/>
                </a:cxn>
                <a:cxn ang="0">
                  <a:pos x="647" y="1542"/>
                </a:cxn>
                <a:cxn ang="0">
                  <a:pos x="434" y="1562"/>
                </a:cxn>
                <a:cxn ang="0">
                  <a:pos x="354" y="1774"/>
                </a:cxn>
                <a:cxn ang="0">
                  <a:pos x="242" y="1855"/>
                </a:cxn>
                <a:cxn ang="0">
                  <a:pos x="131" y="1804"/>
                </a:cxn>
                <a:cxn ang="0">
                  <a:pos x="30" y="1693"/>
                </a:cxn>
                <a:cxn ang="0">
                  <a:pos x="0" y="1602"/>
                </a:cxn>
                <a:cxn ang="0">
                  <a:pos x="50" y="1410"/>
                </a:cxn>
                <a:cxn ang="0">
                  <a:pos x="91" y="1127"/>
                </a:cxn>
                <a:cxn ang="0">
                  <a:pos x="445" y="1330"/>
                </a:cxn>
                <a:cxn ang="0">
                  <a:pos x="525" y="1511"/>
                </a:cxn>
                <a:cxn ang="0">
                  <a:pos x="576" y="1511"/>
                </a:cxn>
                <a:cxn ang="0">
                  <a:pos x="637" y="1511"/>
                </a:cxn>
                <a:cxn ang="0">
                  <a:pos x="738" y="1420"/>
                </a:cxn>
                <a:cxn ang="0">
                  <a:pos x="829" y="1319"/>
                </a:cxn>
                <a:cxn ang="0">
                  <a:pos x="940" y="1107"/>
                </a:cxn>
                <a:cxn ang="0">
                  <a:pos x="899" y="1057"/>
                </a:cxn>
                <a:cxn ang="0">
                  <a:pos x="839" y="925"/>
                </a:cxn>
                <a:cxn ang="0">
                  <a:pos x="909" y="824"/>
                </a:cxn>
                <a:cxn ang="0">
                  <a:pos x="1010" y="764"/>
                </a:cxn>
                <a:cxn ang="0">
                  <a:pos x="1081" y="703"/>
                </a:cxn>
                <a:cxn ang="0">
                  <a:pos x="1142" y="592"/>
                </a:cxn>
                <a:cxn ang="0">
                  <a:pos x="1142" y="349"/>
                </a:cxn>
                <a:cxn ang="0">
                  <a:pos x="1172" y="188"/>
                </a:cxn>
                <a:cxn ang="0">
                  <a:pos x="1223" y="6"/>
                </a:cxn>
              </a:cxnLst>
              <a:rect l="0" t="0" r="r" b="b"/>
              <a:pathLst>
                <a:path w="1647" h="2734">
                  <a:moveTo>
                    <a:pt x="1223" y="6"/>
                  </a:moveTo>
                  <a:cubicBezTo>
                    <a:pt x="1256" y="106"/>
                    <a:pt x="1221" y="235"/>
                    <a:pt x="1202" y="339"/>
                  </a:cubicBezTo>
                  <a:cubicBezTo>
                    <a:pt x="1208" y="418"/>
                    <a:pt x="1195" y="511"/>
                    <a:pt x="1253" y="572"/>
                  </a:cubicBezTo>
                  <a:cubicBezTo>
                    <a:pt x="1267" y="614"/>
                    <a:pt x="1303" y="630"/>
                    <a:pt x="1334" y="663"/>
                  </a:cubicBezTo>
                  <a:cubicBezTo>
                    <a:pt x="1348" y="706"/>
                    <a:pt x="1369" y="739"/>
                    <a:pt x="1384" y="784"/>
                  </a:cubicBezTo>
                  <a:cubicBezTo>
                    <a:pt x="1387" y="794"/>
                    <a:pt x="1394" y="814"/>
                    <a:pt x="1394" y="814"/>
                  </a:cubicBezTo>
                  <a:cubicBezTo>
                    <a:pt x="1391" y="915"/>
                    <a:pt x="1392" y="1016"/>
                    <a:pt x="1384" y="1117"/>
                  </a:cubicBezTo>
                  <a:cubicBezTo>
                    <a:pt x="1382" y="1138"/>
                    <a:pt x="1364" y="1178"/>
                    <a:pt x="1364" y="1178"/>
                  </a:cubicBezTo>
                  <a:cubicBezTo>
                    <a:pt x="1352" y="1253"/>
                    <a:pt x="1332" y="1324"/>
                    <a:pt x="1253" y="1350"/>
                  </a:cubicBezTo>
                  <a:cubicBezTo>
                    <a:pt x="1228" y="1426"/>
                    <a:pt x="1246" y="1449"/>
                    <a:pt x="1314" y="1471"/>
                  </a:cubicBezTo>
                  <a:cubicBezTo>
                    <a:pt x="1324" y="1478"/>
                    <a:pt x="1338" y="1481"/>
                    <a:pt x="1344" y="1491"/>
                  </a:cubicBezTo>
                  <a:cubicBezTo>
                    <a:pt x="1355" y="1509"/>
                    <a:pt x="1364" y="1552"/>
                    <a:pt x="1364" y="1552"/>
                  </a:cubicBezTo>
                  <a:cubicBezTo>
                    <a:pt x="1373" y="1614"/>
                    <a:pt x="1380" y="1663"/>
                    <a:pt x="1415" y="1714"/>
                  </a:cubicBezTo>
                  <a:cubicBezTo>
                    <a:pt x="1428" y="1767"/>
                    <a:pt x="1428" y="1806"/>
                    <a:pt x="1485" y="1825"/>
                  </a:cubicBezTo>
                  <a:cubicBezTo>
                    <a:pt x="1523" y="1861"/>
                    <a:pt x="1531" y="1871"/>
                    <a:pt x="1516" y="1926"/>
                  </a:cubicBezTo>
                  <a:cubicBezTo>
                    <a:pt x="1510" y="1946"/>
                    <a:pt x="1495" y="1986"/>
                    <a:pt x="1495" y="1986"/>
                  </a:cubicBezTo>
                  <a:cubicBezTo>
                    <a:pt x="1503" y="2092"/>
                    <a:pt x="1477" y="2155"/>
                    <a:pt x="1576" y="2188"/>
                  </a:cubicBezTo>
                  <a:cubicBezTo>
                    <a:pt x="1612" y="2224"/>
                    <a:pt x="1594" y="2200"/>
                    <a:pt x="1617" y="2269"/>
                  </a:cubicBezTo>
                  <a:cubicBezTo>
                    <a:pt x="1620" y="2279"/>
                    <a:pt x="1627" y="2300"/>
                    <a:pt x="1627" y="2300"/>
                  </a:cubicBezTo>
                  <a:cubicBezTo>
                    <a:pt x="1622" y="2371"/>
                    <a:pt x="1607" y="2441"/>
                    <a:pt x="1607" y="2512"/>
                  </a:cubicBezTo>
                  <a:cubicBezTo>
                    <a:pt x="1607" y="2540"/>
                    <a:pt x="1630" y="2600"/>
                    <a:pt x="1637" y="2623"/>
                  </a:cubicBezTo>
                  <a:cubicBezTo>
                    <a:pt x="1640" y="2633"/>
                    <a:pt x="1647" y="2653"/>
                    <a:pt x="1647" y="2653"/>
                  </a:cubicBezTo>
                  <a:cubicBezTo>
                    <a:pt x="1634" y="2672"/>
                    <a:pt x="1618" y="2702"/>
                    <a:pt x="1597" y="2714"/>
                  </a:cubicBezTo>
                  <a:cubicBezTo>
                    <a:pt x="1578" y="2724"/>
                    <a:pt x="1536" y="2734"/>
                    <a:pt x="1536" y="2734"/>
                  </a:cubicBezTo>
                  <a:cubicBezTo>
                    <a:pt x="1513" y="2726"/>
                    <a:pt x="1499" y="2726"/>
                    <a:pt x="1485" y="2704"/>
                  </a:cubicBezTo>
                  <a:cubicBezTo>
                    <a:pt x="1475" y="2688"/>
                    <a:pt x="1479" y="2661"/>
                    <a:pt x="1455" y="2653"/>
                  </a:cubicBezTo>
                  <a:cubicBezTo>
                    <a:pt x="1429" y="2645"/>
                    <a:pt x="1401" y="2646"/>
                    <a:pt x="1374" y="2643"/>
                  </a:cubicBezTo>
                  <a:cubicBezTo>
                    <a:pt x="1345" y="2599"/>
                    <a:pt x="1349" y="2552"/>
                    <a:pt x="1334" y="2502"/>
                  </a:cubicBezTo>
                  <a:cubicBezTo>
                    <a:pt x="1328" y="2481"/>
                    <a:pt x="1334" y="2448"/>
                    <a:pt x="1314" y="2441"/>
                  </a:cubicBezTo>
                  <a:cubicBezTo>
                    <a:pt x="1304" y="2438"/>
                    <a:pt x="1293" y="2434"/>
                    <a:pt x="1283" y="2431"/>
                  </a:cubicBezTo>
                  <a:cubicBezTo>
                    <a:pt x="1273" y="2424"/>
                    <a:pt x="1259" y="2421"/>
                    <a:pt x="1253" y="2411"/>
                  </a:cubicBezTo>
                  <a:cubicBezTo>
                    <a:pt x="1237" y="2385"/>
                    <a:pt x="1222" y="2323"/>
                    <a:pt x="1213" y="2290"/>
                  </a:cubicBezTo>
                  <a:cubicBezTo>
                    <a:pt x="1209" y="2276"/>
                    <a:pt x="1206" y="2263"/>
                    <a:pt x="1202" y="2249"/>
                  </a:cubicBezTo>
                  <a:cubicBezTo>
                    <a:pt x="1196" y="2229"/>
                    <a:pt x="1182" y="2188"/>
                    <a:pt x="1182" y="2188"/>
                  </a:cubicBezTo>
                  <a:cubicBezTo>
                    <a:pt x="1185" y="2175"/>
                    <a:pt x="1179" y="2153"/>
                    <a:pt x="1192" y="2148"/>
                  </a:cubicBezTo>
                  <a:cubicBezTo>
                    <a:pt x="1236" y="2129"/>
                    <a:pt x="1260" y="2165"/>
                    <a:pt x="1283" y="2188"/>
                  </a:cubicBezTo>
                  <a:cubicBezTo>
                    <a:pt x="1286" y="2198"/>
                    <a:pt x="1286" y="2210"/>
                    <a:pt x="1293" y="2219"/>
                  </a:cubicBezTo>
                  <a:cubicBezTo>
                    <a:pt x="1307" y="2238"/>
                    <a:pt x="1344" y="2269"/>
                    <a:pt x="1344" y="2269"/>
                  </a:cubicBezTo>
                  <a:cubicBezTo>
                    <a:pt x="1357" y="2266"/>
                    <a:pt x="1375" y="2269"/>
                    <a:pt x="1384" y="2259"/>
                  </a:cubicBezTo>
                  <a:cubicBezTo>
                    <a:pt x="1398" y="2243"/>
                    <a:pt x="1405" y="2199"/>
                    <a:pt x="1405" y="2199"/>
                  </a:cubicBezTo>
                  <a:cubicBezTo>
                    <a:pt x="1413" y="2122"/>
                    <a:pt x="1414" y="2060"/>
                    <a:pt x="1455" y="1996"/>
                  </a:cubicBezTo>
                  <a:cubicBezTo>
                    <a:pt x="1463" y="1965"/>
                    <a:pt x="1471" y="1917"/>
                    <a:pt x="1435" y="1895"/>
                  </a:cubicBezTo>
                  <a:cubicBezTo>
                    <a:pt x="1417" y="1884"/>
                    <a:pt x="1374" y="1875"/>
                    <a:pt x="1374" y="1875"/>
                  </a:cubicBezTo>
                  <a:cubicBezTo>
                    <a:pt x="1340" y="1824"/>
                    <a:pt x="1306" y="1777"/>
                    <a:pt x="1263" y="1734"/>
                  </a:cubicBezTo>
                  <a:cubicBezTo>
                    <a:pt x="1266" y="1717"/>
                    <a:pt x="1268" y="1700"/>
                    <a:pt x="1273" y="1683"/>
                  </a:cubicBezTo>
                  <a:cubicBezTo>
                    <a:pt x="1279" y="1663"/>
                    <a:pt x="1293" y="1623"/>
                    <a:pt x="1293" y="1623"/>
                  </a:cubicBezTo>
                  <a:cubicBezTo>
                    <a:pt x="1290" y="1603"/>
                    <a:pt x="1293" y="1580"/>
                    <a:pt x="1283" y="1562"/>
                  </a:cubicBezTo>
                  <a:cubicBezTo>
                    <a:pt x="1278" y="1553"/>
                    <a:pt x="1261" y="1559"/>
                    <a:pt x="1253" y="1552"/>
                  </a:cubicBezTo>
                  <a:cubicBezTo>
                    <a:pt x="1244" y="1544"/>
                    <a:pt x="1241" y="1531"/>
                    <a:pt x="1233" y="1522"/>
                  </a:cubicBezTo>
                  <a:cubicBezTo>
                    <a:pt x="1159" y="1436"/>
                    <a:pt x="1218" y="1520"/>
                    <a:pt x="1172" y="1451"/>
                  </a:cubicBezTo>
                  <a:cubicBezTo>
                    <a:pt x="1163" y="1387"/>
                    <a:pt x="1167" y="1335"/>
                    <a:pt x="1111" y="1299"/>
                  </a:cubicBezTo>
                  <a:cubicBezTo>
                    <a:pt x="1101" y="1302"/>
                    <a:pt x="1091" y="1307"/>
                    <a:pt x="1081" y="1309"/>
                  </a:cubicBezTo>
                  <a:cubicBezTo>
                    <a:pt x="1048" y="1314"/>
                    <a:pt x="1013" y="1311"/>
                    <a:pt x="980" y="1319"/>
                  </a:cubicBezTo>
                  <a:cubicBezTo>
                    <a:pt x="971" y="1321"/>
                    <a:pt x="969" y="1336"/>
                    <a:pt x="960" y="1340"/>
                  </a:cubicBezTo>
                  <a:cubicBezTo>
                    <a:pt x="910" y="1365"/>
                    <a:pt x="863" y="1364"/>
                    <a:pt x="808" y="1370"/>
                  </a:cubicBezTo>
                  <a:cubicBezTo>
                    <a:pt x="775" y="1420"/>
                    <a:pt x="714" y="1533"/>
                    <a:pt x="647" y="1542"/>
                  </a:cubicBezTo>
                  <a:cubicBezTo>
                    <a:pt x="607" y="1547"/>
                    <a:pt x="566" y="1548"/>
                    <a:pt x="525" y="1552"/>
                  </a:cubicBezTo>
                  <a:cubicBezTo>
                    <a:pt x="495" y="1555"/>
                    <a:pt x="464" y="1559"/>
                    <a:pt x="434" y="1562"/>
                  </a:cubicBezTo>
                  <a:cubicBezTo>
                    <a:pt x="414" y="1623"/>
                    <a:pt x="437" y="1694"/>
                    <a:pt x="414" y="1754"/>
                  </a:cubicBezTo>
                  <a:cubicBezTo>
                    <a:pt x="406" y="1774"/>
                    <a:pt x="374" y="1767"/>
                    <a:pt x="354" y="1774"/>
                  </a:cubicBezTo>
                  <a:cubicBezTo>
                    <a:pt x="344" y="1777"/>
                    <a:pt x="323" y="1784"/>
                    <a:pt x="323" y="1784"/>
                  </a:cubicBezTo>
                  <a:cubicBezTo>
                    <a:pt x="290" y="1806"/>
                    <a:pt x="276" y="1833"/>
                    <a:pt x="242" y="1855"/>
                  </a:cubicBezTo>
                  <a:cubicBezTo>
                    <a:pt x="208" y="1852"/>
                    <a:pt x="172" y="1859"/>
                    <a:pt x="141" y="1845"/>
                  </a:cubicBezTo>
                  <a:cubicBezTo>
                    <a:pt x="128" y="1839"/>
                    <a:pt x="135" y="1817"/>
                    <a:pt x="131" y="1804"/>
                  </a:cubicBezTo>
                  <a:cubicBezTo>
                    <a:pt x="125" y="1784"/>
                    <a:pt x="118" y="1764"/>
                    <a:pt x="111" y="1744"/>
                  </a:cubicBezTo>
                  <a:cubicBezTo>
                    <a:pt x="107" y="1732"/>
                    <a:pt x="43" y="1697"/>
                    <a:pt x="30" y="1693"/>
                  </a:cubicBezTo>
                  <a:cubicBezTo>
                    <a:pt x="23" y="1673"/>
                    <a:pt x="17" y="1653"/>
                    <a:pt x="10" y="1633"/>
                  </a:cubicBezTo>
                  <a:cubicBezTo>
                    <a:pt x="7" y="1623"/>
                    <a:pt x="0" y="1602"/>
                    <a:pt x="0" y="1602"/>
                  </a:cubicBezTo>
                  <a:cubicBezTo>
                    <a:pt x="4" y="1564"/>
                    <a:pt x="5" y="1481"/>
                    <a:pt x="30" y="1441"/>
                  </a:cubicBezTo>
                  <a:cubicBezTo>
                    <a:pt x="37" y="1431"/>
                    <a:pt x="45" y="1421"/>
                    <a:pt x="50" y="1410"/>
                  </a:cubicBezTo>
                  <a:cubicBezTo>
                    <a:pt x="59" y="1391"/>
                    <a:pt x="71" y="1350"/>
                    <a:pt x="71" y="1350"/>
                  </a:cubicBezTo>
                  <a:cubicBezTo>
                    <a:pt x="60" y="1251"/>
                    <a:pt x="36" y="1213"/>
                    <a:pt x="91" y="1127"/>
                  </a:cubicBezTo>
                  <a:cubicBezTo>
                    <a:pt x="181" y="1152"/>
                    <a:pt x="275" y="1159"/>
                    <a:pt x="364" y="1188"/>
                  </a:cubicBezTo>
                  <a:cubicBezTo>
                    <a:pt x="395" y="1235"/>
                    <a:pt x="426" y="1276"/>
                    <a:pt x="445" y="1330"/>
                  </a:cubicBezTo>
                  <a:cubicBezTo>
                    <a:pt x="452" y="1399"/>
                    <a:pt x="462" y="1456"/>
                    <a:pt x="475" y="1522"/>
                  </a:cubicBezTo>
                  <a:cubicBezTo>
                    <a:pt x="492" y="1518"/>
                    <a:pt x="509" y="1518"/>
                    <a:pt x="525" y="1511"/>
                  </a:cubicBezTo>
                  <a:cubicBezTo>
                    <a:pt x="534" y="1507"/>
                    <a:pt x="536" y="1491"/>
                    <a:pt x="546" y="1491"/>
                  </a:cubicBezTo>
                  <a:cubicBezTo>
                    <a:pt x="558" y="1491"/>
                    <a:pt x="565" y="1505"/>
                    <a:pt x="576" y="1511"/>
                  </a:cubicBezTo>
                  <a:cubicBezTo>
                    <a:pt x="585" y="1516"/>
                    <a:pt x="596" y="1518"/>
                    <a:pt x="606" y="1522"/>
                  </a:cubicBezTo>
                  <a:cubicBezTo>
                    <a:pt x="616" y="1518"/>
                    <a:pt x="629" y="1519"/>
                    <a:pt x="637" y="1511"/>
                  </a:cubicBezTo>
                  <a:cubicBezTo>
                    <a:pt x="654" y="1494"/>
                    <a:pt x="657" y="1464"/>
                    <a:pt x="677" y="1451"/>
                  </a:cubicBezTo>
                  <a:cubicBezTo>
                    <a:pt x="716" y="1425"/>
                    <a:pt x="696" y="1435"/>
                    <a:pt x="738" y="1420"/>
                  </a:cubicBezTo>
                  <a:cubicBezTo>
                    <a:pt x="751" y="1400"/>
                    <a:pt x="758" y="1373"/>
                    <a:pt x="778" y="1360"/>
                  </a:cubicBezTo>
                  <a:cubicBezTo>
                    <a:pt x="798" y="1346"/>
                    <a:pt x="814" y="1339"/>
                    <a:pt x="829" y="1319"/>
                  </a:cubicBezTo>
                  <a:cubicBezTo>
                    <a:pt x="888" y="1241"/>
                    <a:pt x="843" y="1276"/>
                    <a:pt x="899" y="1239"/>
                  </a:cubicBezTo>
                  <a:cubicBezTo>
                    <a:pt x="913" y="1195"/>
                    <a:pt x="926" y="1151"/>
                    <a:pt x="940" y="1107"/>
                  </a:cubicBezTo>
                  <a:cubicBezTo>
                    <a:pt x="937" y="1094"/>
                    <a:pt x="939" y="1078"/>
                    <a:pt x="930" y="1067"/>
                  </a:cubicBezTo>
                  <a:cubicBezTo>
                    <a:pt x="923" y="1059"/>
                    <a:pt x="905" y="1066"/>
                    <a:pt x="899" y="1057"/>
                  </a:cubicBezTo>
                  <a:cubicBezTo>
                    <a:pt x="889" y="1043"/>
                    <a:pt x="893" y="1023"/>
                    <a:pt x="889" y="1006"/>
                  </a:cubicBezTo>
                  <a:cubicBezTo>
                    <a:pt x="881" y="972"/>
                    <a:pt x="863" y="950"/>
                    <a:pt x="839" y="925"/>
                  </a:cubicBezTo>
                  <a:cubicBezTo>
                    <a:pt x="842" y="898"/>
                    <a:pt x="834" y="866"/>
                    <a:pt x="849" y="844"/>
                  </a:cubicBezTo>
                  <a:cubicBezTo>
                    <a:pt x="861" y="827"/>
                    <a:pt x="909" y="824"/>
                    <a:pt x="909" y="824"/>
                  </a:cubicBezTo>
                  <a:cubicBezTo>
                    <a:pt x="945" y="790"/>
                    <a:pt x="942" y="741"/>
                    <a:pt x="950" y="693"/>
                  </a:cubicBezTo>
                  <a:cubicBezTo>
                    <a:pt x="976" y="733"/>
                    <a:pt x="964" y="749"/>
                    <a:pt x="1010" y="764"/>
                  </a:cubicBezTo>
                  <a:cubicBezTo>
                    <a:pt x="1024" y="761"/>
                    <a:pt x="1038" y="760"/>
                    <a:pt x="1051" y="754"/>
                  </a:cubicBezTo>
                  <a:cubicBezTo>
                    <a:pt x="1087" y="736"/>
                    <a:pt x="1059" y="731"/>
                    <a:pt x="1081" y="703"/>
                  </a:cubicBezTo>
                  <a:cubicBezTo>
                    <a:pt x="1089" y="694"/>
                    <a:pt x="1101" y="690"/>
                    <a:pt x="1111" y="683"/>
                  </a:cubicBezTo>
                  <a:cubicBezTo>
                    <a:pt x="1135" y="612"/>
                    <a:pt x="1125" y="642"/>
                    <a:pt x="1142" y="592"/>
                  </a:cubicBezTo>
                  <a:cubicBezTo>
                    <a:pt x="1145" y="582"/>
                    <a:pt x="1152" y="562"/>
                    <a:pt x="1152" y="562"/>
                  </a:cubicBezTo>
                  <a:cubicBezTo>
                    <a:pt x="1149" y="491"/>
                    <a:pt x="1142" y="420"/>
                    <a:pt x="1142" y="349"/>
                  </a:cubicBezTo>
                  <a:cubicBezTo>
                    <a:pt x="1142" y="315"/>
                    <a:pt x="1146" y="281"/>
                    <a:pt x="1152" y="248"/>
                  </a:cubicBezTo>
                  <a:cubicBezTo>
                    <a:pt x="1156" y="227"/>
                    <a:pt x="1172" y="188"/>
                    <a:pt x="1172" y="188"/>
                  </a:cubicBezTo>
                  <a:cubicBezTo>
                    <a:pt x="1175" y="164"/>
                    <a:pt x="1189" y="31"/>
                    <a:pt x="1202" y="6"/>
                  </a:cubicBezTo>
                  <a:cubicBezTo>
                    <a:pt x="1205" y="0"/>
                    <a:pt x="1216" y="6"/>
                    <a:pt x="1223" y="6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46" name="Freeform 26"/>
            <p:cNvSpPr>
              <a:spLocks/>
            </p:cNvSpPr>
            <p:nvPr/>
          </p:nvSpPr>
          <p:spPr bwMode="auto">
            <a:xfrm>
              <a:off x="2064" y="1570"/>
              <a:ext cx="2282" cy="2593"/>
            </a:xfrm>
            <a:custGeom>
              <a:avLst/>
              <a:gdLst/>
              <a:ahLst/>
              <a:cxnLst>
                <a:cxn ang="0">
                  <a:pos x="128" y="242"/>
                </a:cxn>
                <a:cxn ang="0">
                  <a:pos x="296" y="442"/>
                </a:cxn>
                <a:cxn ang="0">
                  <a:pos x="564" y="770"/>
                </a:cxn>
                <a:cxn ang="0">
                  <a:pos x="1028" y="1490"/>
                </a:cxn>
                <a:cxn ang="0">
                  <a:pos x="892" y="1974"/>
                </a:cxn>
                <a:cxn ang="0">
                  <a:pos x="448" y="2350"/>
                </a:cxn>
                <a:cxn ang="0">
                  <a:pos x="184" y="2534"/>
                </a:cxn>
                <a:cxn ang="0">
                  <a:pos x="128" y="2558"/>
                </a:cxn>
                <a:cxn ang="0">
                  <a:pos x="256" y="2530"/>
                </a:cxn>
                <a:cxn ang="0">
                  <a:pos x="780" y="2162"/>
                </a:cxn>
                <a:cxn ang="0">
                  <a:pos x="1076" y="1786"/>
                </a:cxn>
                <a:cxn ang="0">
                  <a:pos x="1132" y="1835"/>
                </a:cxn>
                <a:cxn ang="0">
                  <a:pos x="1233" y="2037"/>
                </a:cxn>
                <a:cxn ang="0">
                  <a:pos x="1313" y="2260"/>
                </a:cxn>
                <a:cxn ang="0">
                  <a:pos x="1408" y="2494"/>
                </a:cxn>
                <a:cxn ang="0">
                  <a:pos x="1476" y="2502"/>
                </a:cxn>
                <a:cxn ang="0">
                  <a:pos x="1412" y="2398"/>
                </a:cxn>
                <a:cxn ang="0">
                  <a:pos x="1344" y="2242"/>
                </a:cxn>
                <a:cxn ang="0">
                  <a:pos x="1216" y="1898"/>
                </a:cxn>
                <a:cxn ang="0">
                  <a:pos x="1182" y="1775"/>
                </a:cxn>
                <a:cxn ang="0">
                  <a:pos x="1444" y="1934"/>
                </a:cxn>
                <a:cxn ang="0">
                  <a:pos x="1756" y="2174"/>
                </a:cxn>
                <a:cxn ang="0">
                  <a:pos x="2136" y="2406"/>
                </a:cxn>
                <a:cxn ang="0">
                  <a:pos x="2223" y="2391"/>
                </a:cxn>
                <a:cxn ang="0">
                  <a:pos x="2041" y="2310"/>
                </a:cxn>
                <a:cxn ang="0">
                  <a:pos x="1627" y="2027"/>
                </a:cxn>
                <a:cxn ang="0">
                  <a:pos x="1384" y="1845"/>
                </a:cxn>
                <a:cxn ang="0">
                  <a:pos x="1708" y="1590"/>
                </a:cxn>
                <a:cxn ang="0">
                  <a:pos x="2273" y="1370"/>
                </a:cxn>
                <a:cxn ang="0">
                  <a:pos x="2068" y="1426"/>
                </a:cxn>
                <a:cxn ang="0">
                  <a:pos x="1272" y="1606"/>
                </a:cxn>
                <a:cxn ang="0">
                  <a:pos x="1091" y="1482"/>
                </a:cxn>
                <a:cxn ang="0">
                  <a:pos x="880" y="1074"/>
                </a:cxn>
                <a:cxn ang="0">
                  <a:pos x="563" y="683"/>
                </a:cxn>
                <a:cxn ang="0">
                  <a:pos x="264" y="322"/>
                </a:cxn>
                <a:cxn ang="0">
                  <a:pos x="71" y="37"/>
                </a:cxn>
                <a:cxn ang="0">
                  <a:pos x="0" y="47"/>
                </a:cxn>
              </a:cxnLst>
              <a:rect l="0" t="0" r="r" b="b"/>
              <a:pathLst>
                <a:path w="2282" h="2593">
                  <a:moveTo>
                    <a:pt x="0" y="47"/>
                  </a:moveTo>
                  <a:cubicBezTo>
                    <a:pt x="13" y="86"/>
                    <a:pt x="89" y="188"/>
                    <a:pt x="128" y="242"/>
                  </a:cubicBezTo>
                  <a:cubicBezTo>
                    <a:pt x="144" y="291"/>
                    <a:pt x="196" y="333"/>
                    <a:pt x="232" y="370"/>
                  </a:cubicBezTo>
                  <a:cubicBezTo>
                    <a:pt x="233" y="371"/>
                    <a:pt x="285" y="426"/>
                    <a:pt x="296" y="442"/>
                  </a:cubicBezTo>
                  <a:cubicBezTo>
                    <a:pt x="326" y="486"/>
                    <a:pt x="376" y="532"/>
                    <a:pt x="408" y="574"/>
                  </a:cubicBezTo>
                  <a:cubicBezTo>
                    <a:pt x="453" y="629"/>
                    <a:pt x="494" y="682"/>
                    <a:pt x="564" y="770"/>
                  </a:cubicBezTo>
                  <a:cubicBezTo>
                    <a:pt x="620" y="841"/>
                    <a:pt x="779" y="1038"/>
                    <a:pt x="828" y="1102"/>
                  </a:cubicBezTo>
                  <a:cubicBezTo>
                    <a:pt x="907" y="1221"/>
                    <a:pt x="1001" y="1370"/>
                    <a:pt x="1028" y="1490"/>
                  </a:cubicBezTo>
                  <a:cubicBezTo>
                    <a:pt x="1024" y="1583"/>
                    <a:pt x="1080" y="1761"/>
                    <a:pt x="988" y="1822"/>
                  </a:cubicBezTo>
                  <a:cubicBezTo>
                    <a:pt x="967" y="1885"/>
                    <a:pt x="938" y="1927"/>
                    <a:pt x="892" y="1974"/>
                  </a:cubicBezTo>
                  <a:cubicBezTo>
                    <a:pt x="888" y="1978"/>
                    <a:pt x="812" y="2073"/>
                    <a:pt x="800" y="2090"/>
                  </a:cubicBezTo>
                  <a:cubicBezTo>
                    <a:pt x="726" y="2153"/>
                    <a:pt x="547" y="2279"/>
                    <a:pt x="448" y="2350"/>
                  </a:cubicBezTo>
                  <a:cubicBezTo>
                    <a:pt x="391" y="2389"/>
                    <a:pt x="248" y="2483"/>
                    <a:pt x="204" y="2514"/>
                  </a:cubicBezTo>
                  <a:cubicBezTo>
                    <a:pt x="194" y="2517"/>
                    <a:pt x="184" y="2534"/>
                    <a:pt x="184" y="2534"/>
                  </a:cubicBezTo>
                  <a:cubicBezTo>
                    <a:pt x="181" y="2544"/>
                    <a:pt x="161" y="2533"/>
                    <a:pt x="156" y="2542"/>
                  </a:cubicBezTo>
                  <a:cubicBezTo>
                    <a:pt x="151" y="2550"/>
                    <a:pt x="129" y="2548"/>
                    <a:pt x="128" y="2558"/>
                  </a:cubicBezTo>
                  <a:cubicBezTo>
                    <a:pt x="126" y="2578"/>
                    <a:pt x="128" y="2573"/>
                    <a:pt x="131" y="2593"/>
                  </a:cubicBezTo>
                  <a:cubicBezTo>
                    <a:pt x="152" y="2588"/>
                    <a:pt x="184" y="2574"/>
                    <a:pt x="256" y="2530"/>
                  </a:cubicBezTo>
                  <a:cubicBezTo>
                    <a:pt x="307" y="2497"/>
                    <a:pt x="485" y="2379"/>
                    <a:pt x="564" y="2326"/>
                  </a:cubicBezTo>
                  <a:cubicBezTo>
                    <a:pt x="651" y="2265"/>
                    <a:pt x="735" y="2199"/>
                    <a:pt x="780" y="2162"/>
                  </a:cubicBezTo>
                  <a:cubicBezTo>
                    <a:pt x="847" y="2100"/>
                    <a:pt x="922" y="2008"/>
                    <a:pt x="964" y="1954"/>
                  </a:cubicBezTo>
                  <a:cubicBezTo>
                    <a:pt x="1011" y="1890"/>
                    <a:pt x="1051" y="1809"/>
                    <a:pt x="1076" y="1786"/>
                  </a:cubicBezTo>
                  <a:cubicBezTo>
                    <a:pt x="1125" y="1802"/>
                    <a:pt x="1077" y="1774"/>
                    <a:pt x="1111" y="1815"/>
                  </a:cubicBezTo>
                  <a:cubicBezTo>
                    <a:pt x="1117" y="1822"/>
                    <a:pt x="1126" y="1827"/>
                    <a:pt x="1132" y="1835"/>
                  </a:cubicBezTo>
                  <a:cubicBezTo>
                    <a:pt x="1147" y="1854"/>
                    <a:pt x="1159" y="1876"/>
                    <a:pt x="1172" y="1896"/>
                  </a:cubicBezTo>
                  <a:cubicBezTo>
                    <a:pt x="1203" y="1943"/>
                    <a:pt x="1191" y="1997"/>
                    <a:pt x="1233" y="2037"/>
                  </a:cubicBezTo>
                  <a:cubicBezTo>
                    <a:pt x="1249" y="2102"/>
                    <a:pt x="1272" y="2165"/>
                    <a:pt x="1293" y="2229"/>
                  </a:cubicBezTo>
                  <a:cubicBezTo>
                    <a:pt x="1297" y="2241"/>
                    <a:pt x="1308" y="2249"/>
                    <a:pt x="1313" y="2260"/>
                  </a:cubicBezTo>
                  <a:cubicBezTo>
                    <a:pt x="1336" y="2312"/>
                    <a:pt x="1328" y="2351"/>
                    <a:pt x="1360" y="2398"/>
                  </a:cubicBezTo>
                  <a:cubicBezTo>
                    <a:pt x="1361" y="2401"/>
                    <a:pt x="1402" y="2477"/>
                    <a:pt x="1408" y="2494"/>
                  </a:cubicBezTo>
                  <a:cubicBezTo>
                    <a:pt x="1424" y="2518"/>
                    <a:pt x="1442" y="2545"/>
                    <a:pt x="1455" y="2543"/>
                  </a:cubicBezTo>
                  <a:cubicBezTo>
                    <a:pt x="1471" y="2539"/>
                    <a:pt x="1527" y="2547"/>
                    <a:pt x="1476" y="2502"/>
                  </a:cubicBezTo>
                  <a:cubicBezTo>
                    <a:pt x="1460" y="2488"/>
                    <a:pt x="1440" y="2450"/>
                    <a:pt x="1440" y="2450"/>
                  </a:cubicBezTo>
                  <a:cubicBezTo>
                    <a:pt x="1423" y="2439"/>
                    <a:pt x="1423" y="2428"/>
                    <a:pt x="1412" y="2398"/>
                  </a:cubicBezTo>
                  <a:cubicBezTo>
                    <a:pt x="1399" y="2370"/>
                    <a:pt x="1375" y="2308"/>
                    <a:pt x="1364" y="2282"/>
                  </a:cubicBezTo>
                  <a:cubicBezTo>
                    <a:pt x="1355" y="2242"/>
                    <a:pt x="1352" y="2263"/>
                    <a:pt x="1344" y="2242"/>
                  </a:cubicBezTo>
                  <a:cubicBezTo>
                    <a:pt x="1336" y="2221"/>
                    <a:pt x="1329" y="2191"/>
                    <a:pt x="1316" y="2158"/>
                  </a:cubicBezTo>
                  <a:cubicBezTo>
                    <a:pt x="1295" y="2101"/>
                    <a:pt x="1237" y="1952"/>
                    <a:pt x="1216" y="1898"/>
                  </a:cubicBezTo>
                  <a:cubicBezTo>
                    <a:pt x="1213" y="1874"/>
                    <a:pt x="1196" y="1859"/>
                    <a:pt x="1192" y="1835"/>
                  </a:cubicBezTo>
                  <a:cubicBezTo>
                    <a:pt x="1189" y="1815"/>
                    <a:pt x="1171" y="1792"/>
                    <a:pt x="1182" y="1775"/>
                  </a:cubicBezTo>
                  <a:cubicBezTo>
                    <a:pt x="1189" y="1763"/>
                    <a:pt x="1218" y="1799"/>
                    <a:pt x="1232" y="1802"/>
                  </a:cubicBezTo>
                  <a:cubicBezTo>
                    <a:pt x="1276" y="1830"/>
                    <a:pt x="1385" y="1887"/>
                    <a:pt x="1444" y="1934"/>
                  </a:cubicBezTo>
                  <a:cubicBezTo>
                    <a:pt x="1486" y="1976"/>
                    <a:pt x="1542" y="2012"/>
                    <a:pt x="1592" y="2046"/>
                  </a:cubicBezTo>
                  <a:cubicBezTo>
                    <a:pt x="1654" y="2088"/>
                    <a:pt x="1683" y="2150"/>
                    <a:pt x="1756" y="2174"/>
                  </a:cubicBezTo>
                  <a:cubicBezTo>
                    <a:pt x="1824" y="2220"/>
                    <a:pt x="1932" y="2297"/>
                    <a:pt x="1996" y="2334"/>
                  </a:cubicBezTo>
                  <a:cubicBezTo>
                    <a:pt x="2046" y="2362"/>
                    <a:pt x="2082" y="2392"/>
                    <a:pt x="2136" y="2406"/>
                  </a:cubicBezTo>
                  <a:cubicBezTo>
                    <a:pt x="2145" y="2412"/>
                    <a:pt x="2187" y="2465"/>
                    <a:pt x="2203" y="2452"/>
                  </a:cubicBezTo>
                  <a:cubicBezTo>
                    <a:pt x="2219" y="2438"/>
                    <a:pt x="2223" y="2391"/>
                    <a:pt x="2223" y="2391"/>
                  </a:cubicBezTo>
                  <a:cubicBezTo>
                    <a:pt x="2220" y="2381"/>
                    <a:pt x="2225" y="2408"/>
                    <a:pt x="2216" y="2402"/>
                  </a:cubicBezTo>
                  <a:cubicBezTo>
                    <a:pt x="2186" y="2388"/>
                    <a:pt x="2094" y="2340"/>
                    <a:pt x="2041" y="2310"/>
                  </a:cubicBezTo>
                  <a:cubicBezTo>
                    <a:pt x="1999" y="2286"/>
                    <a:pt x="1942" y="2244"/>
                    <a:pt x="1900" y="2219"/>
                  </a:cubicBezTo>
                  <a:cubicBezTo>
                    <a:pt x="1831" y="2172"/>
                    <a:pt x="1694" y="2077"/>
                    <a:pt x="1627" y="2027"/>
                  </a:cubicBezTo>
                  <a:cubicBezTo>
                    <a:pt x="1578" y="1987"/>
                    <a:pt x="1535" y="1946"/>
                    <a:pt x="1495" y="1916"/>
                  </a:cubicBezTo>
                  <a:cubicBezTo>
                    <a:pt x="1461" y="1893"/>
                    <a:pt x="1422" y="1857"/>
                    <a:pt x="1384" y="1845"/>
                  </a:cubicBezTo>
                  <a:cubicBezTo>
                    <a:pt x="1337" y="1803"/>
                    <a:pt x="1159" y="1704"/>
                    <a:pt x="1212" y="1663"/>
                  </a:cubicBezTo>
                  <a:cubicBezTo>
                    <a:pt x="1500" y="1657"/>
                    <a:pt x="1534" y="1675"/>
                    <a:pt x="1708" y="1590"/>
                  </a:cubicBezTo>
                  <a:cubicBezTo>
                    <a:pt x="1870" y="1551"/>
                    <a:pt x="2089" y="1468"/>
                    <a:pt x="2183" y="1431"/>
                  </a:cubicBezTo>
                  <a:cubicBezTo>
                    <a:pt x="2224" y="1407"/>
                    <a:pt x="2237" y="1408"/>
                    <a:pt x="2273" y="1370"/>
                  </a:cubicBezTo>
                  <a:cubicBezTo>
                    <a:pt x="2282" y="1359"/>
                    <a:pt x="2260" y="1362"/>
                    <a:pt x="2240" y="1366"/>
                  </a:cubicBezTo>
                  <a:cubicBezTo>
                    <a:pt x="2206" y="1375"/>
                    <a:pt x="2145" y="1402"/>
                    <a:pt x="2068" y="1426"/>
                  </a:cubicBezTo>
                  <a:cubicBezTo>
                    <a:pt x="1941" y="1467"/>
                    <a:pt x="1613" y="1584"/>
                    <a:pt x="1480" y="1614"/>
                  </a:cubicBezTo>
                  <a:cubicBezTo>
                    <a:pt x="1419" y="1611"/>
                    <a:pt x="1332" y="1612"/>
                    <a:pt x="1272" y="1606"/>
                  </a:cubicBezTo>
                  <a:cubicBezTo>
                    <a:pt x="1231" y="1602"/>
                    <a:pt x="1148" y="1606"/>
                    <a:pt x="1148" y="1606"/>
                  </a:cubicBezTo>
                  <a:cubicBezTo>
                    <a:pt x="1114" y="1595"/>
                    <a:pt x="1121" y="1502"/>
                    <a:pt x="1091" y="1482"/>
                  </a:cubicBezTo>
                  <a:cubicBezTo>
                    <a:pt x="1084" y="1460"/>
                    <a:pt x="1067" y="1443"/>
                    <a:pt x="1061" y="1421"/>
                  </a:cubicBezTo>
                  <a:cubicBezTo>
                    <a:pt x="1026" y="1353"/>
                    <a:pt x="946" y="1175"/>
                    <a:pt x="880" y="1074"/>
                  </a:cubicBezTo>
                  <a:cubicBezTo>
                    <a:pt x="829" y="1009"/>
                    <a:pt x="720" y="880"/>
                    <a:pt x="667" y="815"/>
                  </a:cubicBezTo>
                  <a:cubicBezTo>
                    <a:pt x="658" y="788"/>
                    <a:pt x="575" y="698"/>
                    <a:pt x="563" y="683"/>
                  </a:cubicBezTo>
                  <a:cubicBezTo>
                    <a:pt x="509" y="614"/>
                    <a:pt x="391" y="462"/>
                    <a:pt x="343" y="400"/>
                  </a:cubicBezTo>
                  <a:cubicBezTo>
                    <a:pt x="318" y="371"/>
                    <a:pt x="287" y="352"/>
                    <a:pt x="264" y="322"/>
                  </a:cubicBezTo>
                  <a:cubicBezTo>
                    <a:pt x="234" y="282"/>
                    <a:pt x="186" y="207"/>
                    <a:pt x="152" y="162"/>
                  </a:cubicBezTo>
                  <a:cubicBezTo>
                    <a:pt x="122" y="116"/>
                    <a:pt x="109" y="75"/>
                    <a:pt x="71" y="37"/>
                  </a:cubicBezTo>
                  <a:cubicBezTo>
                    <a:pt x="67" y="27"/>
                    <a:pt x="71" y="9"/>
                    <a:pt x="60" y="6"/>
                  </a:cubicBezTo>
                  <a:cubicBezTo>
                    <a:pt x="37" y="0"/>
                    <a:pt x="23" y="47"/>
                    <a:pt x="0" y="47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473" name="Text Box 353"/>
          <p:cNvSpPr txBox="1">
            <a:spLocks noChangeArrowheads="1"/>
          </p:cNvSpPr>
          <p:nvPr/>
        </p:nvSpPr>
        <p:spPr bwMode="auto">
          <a:xfrm>
            <a:off x="1058863" y="3141663"/>
            <a:ext cx="184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grpSp>
        <p:nvGrpSpPr>
          <p:cNvPr id="5822" name="Group 702"/>
          <p:cNvGrpSpPr>
            <a:grpSpLocks/>
          </p:cNvGrpSpPr>
          <p:nvPr/>
        </p:nvGrpSpPr>
        <p:grpSpPr bwMode="auto">
          <a:xfrm>
            <a:off x="0" y="692150"/>
            <a:ext cx="9251950" cy="5849938"/>
            <a:chOff x="0" y="436"/>
            <a:chExt cx="5828" cy="3685"/>
          </a:xfrm>
        </p:grpSpPr>
        <p:grpSp>
          <p:nvGrpSpPr>
            <p:cNvPr id="5465" name="Group 345"/>
            <p:cNvGrpSpPr>
              <a:grpSpLocks/>
            </p:cNvGrpSpPr>
            <p:nvPr/>
          </p:nvGrpSpPr>
          <p:grpSpPr bwMode="auto">
            <a:xfrm>
              <a:off x="4150" y="2750"/>
              <a:ext cx="817" cy="328"/>
              <a:chOff x="4150" y="2750"/>
              <a:chExt cx="817" cy="328"/>
            </a:xfrm>
          </p:grpSpPr>
          <p:grpSp>
            <p:nvGrpSpPr>
              <p:cNvPr id="5401" name="Group 281"/>
              <p:cNvGrpSpPr>
                <a:grpSpLocks/>
              </p:cNvGrpSpPr>
              <p:nvPr/>
            </p:nvGrpSpPr>
            <p:grpSpPr bwMode="auto">
              <a:xfrm>
                <a:off x="4150" y="2750"/>
                <a:ext cx="227" cy="182"/>
                <a:chOff x="839" y="1162"/>
                <a:chExt cx="2631" cy="2450"/>
              </a:xfrm>
            </p:grpSpPr>
            <p:sp>
              <p:nvSpPr>
                <p:cNvPr id="5402" name="Rectangle 282"/>
                <p:cNvSpPr>
                  <a:spLocks noChangeArrowheads="1"/>
                </p:cNvSpPr>
                <p:nvPr/>
              </p:nvSpPr>
              <p:spPr bwMode="auto">
                <a:xfrm>
                  <a:off x="839" y="1162"/>
                  <a:ext cx="1451" cy="245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403" name="Rectangle 283"/>
                <p:cNvSpPr>
                  <a:spLocks noChangeArrowheads="1"/>
                </p:cNvSpPr>
                <p:nvPr/>
              </p:nvSpPr>
              <p:spPr bwMode="auto">
                <a:xfrm>
                  <a:off x="2290" y="2115"/>
                  <a:ext cx="1180" cy="1497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404" name="Rectangle 284"/>
                <p:cNvSpPr>
                  <a:spLocks noChangeArrowheads="1"/>
                </p:cNvSpPr>
                <p:nvPr/>
              </p:nvSpPr>
              <p:spPr bwMode="auto">
                <a:xfrm>
                  <a:off x="1111" y="1389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405" name="Rectangle 285"/>
                <p:cNvSpPr>
                  <a:spLocks noChangeArrowheads="1"/>
                </p:cNvSpPr>
                <p:nvPr/>
              </p:nvSpPr>
              <p:spPr bwMode="auto">
                <a:xfrm>
                  <a:off x="1111" y="1752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406" name="Rectangle 286"/>
                <p:cNvSpPr>
                  <a:spLocks noChangeArrowheads="1"/>
                </p:cNvSpPr>
                <p:nvPr/>
              </p:nvSpPr>
              <p:spPr bwMode="auto">
                <a:xfrm>
                  <a:off x="1111" y="2387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407" name="Rectangle 287"/>
                <p:cNvSpPr>
                  <a:spLocks noChangeArrowheads="1"/>
                </p:cNvSpPr>
                <p:nvPr/>
              </p:nvSpPr>
              <p:spPr bwMode="auto">
                <a:xfrm>
                  <a:off x="1111" y="2069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408" name="Rectangle 288"/>
                <p:cNvSpPr>
                  <a:spLocks noChangeArrowheads="1"/>
                </p:cNvSpPr>
                <p:nvPr/>
              </p:nvSpPr>
              <p:spPr bwMode="auto">
                <a:xfrm>
                  <a:off x="1111" y="2704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409" name="Rectangle 289"/>
                <p:cNvSpPr>
                  <a:spLocks noChangeArrowheads="1"/>
                </p:cNvSpPr>
                <p:nvPr/>
              </p:nvSpPr>
              <p:spPr bwMode="auto">
                <a:xfrm>
                  <a:off x="1111" y="3022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410" name="Rectangle 290"/>
                <p:cNvSpPr>
                  <a:spLocks noChangeArrowheads="1"/>
                </p:cNvSpPr>
                <p:nvPr/>
              </p:nvSpPr>
              <p:spPr bwMode="auto">
                <a:xfrm>
                  <a:off x="1655" y="1389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411" name="Rectangle 291"/>
                <p:cNvSpPr>
                  <a:spLocks noChangeArrowheads="1"/>
                </p:cNvSpPr>
                <p:nvPr/>
              </p:nvSpPr>
              <p:spPr bwMode="auto">
                <a:xfrm>
                  <a:off x="1655" y="1752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412" name="Rectangle 292"/>
                <p:cNvSpPr>
                  <a:spLocks noChangeArrowheads="1"/>
                </p:cNvSpPr>
                <p:nvPr/>
              </p:nvSpPr>
              <p:spPr bwMode="auto">
                <a:xfrm>
                  <a:off x="1655" y="2387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413" name="Rectangle 293"/>
                <p:cNvSpPr>
                  <a:spLocks noChangeArrowheads="1"/>
                </p:cNvSpPr>
                <p:nvPr/>
              </p:nvSpPr>
              <p:spPr bwMode="auto">
                <a:xfrm>
                  <a:off x="1655" y="2069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414" name="Rectangle 294"/>
                <p:cNvSpPr>
                  <a:spLocks noChangeArrowheads="1"/>
                </p:cNvSpPr>
                <p:nvPr/>
              </p:nvSpPr>
              <p:spPr bwMode="auto">
                <a:xfrm>
                  <a:off x="1655" y="2704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415" name="Rectangle 295"/>
                <p:cNvSpPr>
                  <a:spLocks noChangeArrowheads="1"/>
                </p:cNvSpPr>
                <p:nvPr/>
              </p:nvSpPr>
              <p:spPr bwMode="auto">
                <a:xfrm>
                  <a:off x="1655" y="3022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416" name="Rectangle 296"/>
                <p:cNvSpPr>
                  <a:spLocks noChangeArrowheads="1"/>
                </p:cNvSpPr>
                <p:nvPr/>
              </p:nvSpPr>
              <p:spPr bwMode="auto">
                <a:xfrm>
                  <a:off x="2426" y="2523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417" name="Rectangle 297"/>
                <p:cNvSpPr>
                  <a:spLocks noChangeArrowheads="1"/>
                </p:cNvSpPr>
                <p:nvPr/>
              </p:nvSpPr>
              <p:spPr bwMode="auto">
                <a:xfrm>
                  <a:off x="2426" y="2840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418" name="Rectangle 298"/>
                <p:cNvSpPr>
                  <a:spLocks noChangeArrowheads="1"/>
                </p:cNvSpPr>
                <p:nvPr/>
              </p:nvSpPr>
              <p:spPr bwMode="auto">
                <a:xfrm>
                  <a:off x="2426" y="3158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419" name="Rectangle 299"/>
                <p:cNvSpPr>
                  <a:spLocks noChangeArrowheads="1"/>
                </p:cNvSpPr>
                <p:nvPr/>
              </p:nvSpPr>
              <p:spPr bwMode="auto">
                <a:xfrm>
                  <a:off x="2971" y="2523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420" name="Rectangle 300"/>
                <p:cNvSpPr>
                  <a:spLocks noChangeArrowheads="1"/>
                </p:cNvSpPr>
                <p:nvPr/>
              </p:nvSpPr>
              <p:spPr bwMode="auto">
                <a:xfrm>
                  <a:off x="2971" y="2840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421" name="Rectangle 301"/>
                <p:cNvSpPr>
                  <a:spLocks noChangeArrowheads="1"/>
                </p:cNvSpPr>
                <p:nvPr/>
              </p:nvSpPr>
              <p:spPr bwMode="auto">
                <a:xfrm>
                  <a:off x="2971" y="3158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5464" name="Text Box 344"/>
              <p:cNvSpPr txBox="1">
                <a:spLocks noChangeArrowheads="1"/>
              </p:cNvSpPr>
              <p:nvPr/>
            </p:nvSpPr>
            <p:spPr bwMode="auto">
              <a:xfrm>
                <a:off x="4275" y="2886"/>
                <a:ext cx="6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1400"/>
                  <a:t>Сыктывкар</a:t>
                </a:r>
              </a:p>
            </p:txBody>
          </p:sp>
        </p:grpSp>
        <p:grpSp>
          <p:nvGrpSpPr>
            <p:cNvPr id="5467" name="Group 347"/>
            <p:cNvGrpSpPr>
              <a:grpSpLocks/>
            </p:cNvGrpSpPr>
            <p:nvPr/>
          </p:nvGrpSpPr>
          <p:grpSpPr bwMode="auto">
            <a:xfrm>
              <a:off x="657" y="3612"/>
              <a:ext cx="897" cy="192"/>
              <a:chOff x="668" y="3612"/>
              <a:chExt cx="897" cy="192"/>
            </a:xfrm>
          </p:grpSpPr>
          <p:grpSp>
            <p:nvGrpSpPr>
              <p:cNvPr id="5170" name="Group 50"/>
              <p:cNvGrpSpPr>
                <a:grpSpLocks/>
              </p:cNvGrpSpPr>
              <p:nvPr/>
            </p:nvGrpSpPr>
            <p:grpSpPr bwMode="auto">
              <a:xfrm>
                <a:off x="1338" y="3612"/>
                <a:ext cx="227" cy="182"/>
                <a:chOff x="839" y="1162"/>
                <a:chExt cx="2631" cy="2450"/>
              </a:xfrm>
            </p:grpSpPr>
            <p:sp>
              <p:nvSpPr>
                <p:cNvPr id="5171" name="Rectangle 51"/>
                <p:cNvSpPr>
                  <a:spLocks noChangeArrowheads="1"/>
                </p:cNvSpPr>
                <p:nvPr/>
              </p:nvSpPr>
              <p:spPr bwMode="auto">
                <a:xfrm>
                  <a:off x="839" y="1162"/>
                  <a:ext cx="1451" cy="245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72" name="Rectangle 52"/>
                <p:cNvSpPr>
                  <a:spLocks noChangeArrowheads="1"/>
                </p:cNvSpPr>
                <p:nvPr/>
              </p:nvSpPr>
              <p:spPr bwMode="auto">
                <a:xfrm>
                  <a:off x="2290" y="2115"/>
                  <a:ext cx="1180" cy="1497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73" name="Rectangle 53"/>
                <p:cNvSpPr>
                  <a:spLocks noChangeArrowheads="1"/>
                </p:cNvSpPr>
                <p:nvPr/>
              </p:nvSpPr>
              <p:spPr bwMode="auto">
                <a:xfrm>
                  <a:off x="1111" y="1389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74" name="Rectangle 54"/>
                <p:cNvSpPr>
                  <a:spLocks noChangeArrowheads="1"/>
                </p:cNvSpPr>
                <p:nvPr/>
              </p:nvSpPr>
              <p:spPr bwMode="auto">
                <a:xfrm>
                  <a:off x="1111" y="1752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75" name="Rectangle 55"/>
                <p:cNvSpPr>
                  <a:spLocks noChangeArrowheads="1"/>
                </p:cNvSpPr>
                <p:nvPr/>
              </p:nvSpPr>
              <p:spPr bwMode="auto">
                <a:xfrm>
                  <a:off x="1111" y="2387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76" name="Rectangle 56"/>
                <p:cNvSpPr>
                  <a:spLocks noChangeArrowheads="1"/>
                </p:cNvSpPr>
                <p:nvPr/>
              </p:nvSpPr>
              <p:spPr bwMode="auto">
                <a:xfrm>
                  <a:off x="1111" y="2069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77" name="Rectangle 57"/>
                <p:cNvSpPr>
                  <a:spLocks noChangeArrowheads="1"/>
                </p:cNvSpPr>
                <p:nvPr/>
              </p:nvSpPr>
              <p:spPr bwMode="auto">
                <a:xfrm>
                  <a:off x="1111" y="2704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78" name="Rectangle 58"/>
                <p:cNvSpPr>
                  <a:spLocks noChangeArrowheads="1"/>
                </p:cNvSpPr>
                <p:nvPr/>
              </p:nvSpPr>
              <p:spPr bwMode="auto">
                <a:xfrm>
                  <a:off x="1111" y="3022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79" name="Rectangle 59"/>
                <p:cNvSpPr>
                  <a:spLocks noChangeArrowheads="1"/>
                </p:cNvSpPr>
                <p:nvPr/>
              </p:nvSpPr>
              <p:spPr bwMode="auto">
                <a:xfrm>
                  <a:off x="1655" y="1389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80" name="Rectangle 60"/>
                <p:cNvSpPr>
                  <a:spLocks noChangeArrowheads="1"/>
                </p:cNvSpPr>
                <p:nvPr/>
              </p:nvSpPr>
              <p:spPr bwMode="auto">
                <a:xfrm>
                  <a:off x="1655" y="1752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81" name="Rectangle 61"/>
                <p:cNvSpPr>
                  <a:spLocks noChangeArrowheads="1"/>
                </p:cNvSpPr>
                <p:nvPr/>
              </p:nvSpPr>
              <p:spPr bwMode="auto">
                <a:xfrm>
                  <a:off x="1655" y="2387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82" name="Rectangle 62"/>
                <p:cNvSpPr>
                  <a:spLocks noChangeArrowheads="1"/>
                </p:cNvSpPr>
                <p:nvPr/>
              </p:nvSpPr>
              <p:spPr bwMode="auto">
                <a:xfrm>
                  <a:off x="1655" y="2069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83" name="Rectangle 63"/>
                <p:cNvSpPr>
                  <a:spLocks noChangeArrowheads="1"/>
                </p:cNvSpPr>
                <p:nvPr/>
              </p:nvSpPr>
              <p:spPr bwMode="auto">
                <a:xfrm>
                  <a:off x="1655" y="2704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84" name="Rectangle 64"/>
                <p:cNvSpPr>
                  <a:spLocks noChangeArrowheads="1"/>
                </p:cNvSpPr>
                <p:nvPr/>
              </p:nvSpPr>
              <p:spPr bwMode="auto">
                <a:xfrm>
                  <a:off x="1655" y="3022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85" name="Rectangle 65"/>
                <p:cNvSpPr>
                  <a:spLocks noChangeArrowheads="1"/>
                </p:cNvSpPr>
                <p:nvPr/>
              </p:nvSpPr>
              <p:spPr bwMode="auto">
                <a:xfrm>
                  <a:off x="2426" y="2523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86" name="Rectangle 66"/>
                <p:cNvSpPr>
                  <a:spLocks noChangeArrowheads="1"/>
                </p:cNvSpPr>
                <p:nvPr/>
              </p:nvSpPr>
              <p:spPr bwMode="auto">
                <a:xfrm>
                  <a:off x="2426" y="2840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87" name="Rectangle 67"/>
                <p:cNvSpPr>
                  <a:spLocks noChangeArrowheads="1"/>
                </p:cNvSpPr>
                <p:nvPr/>
              </p:nvSpPr>
              <p:spPr bwMode="auto">
                <a:xfrm>
                  <a:off x="2426" y="3158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88" name="Rectangle 68"/>
                <p:cNvSpPr>
                  <a:spLocks noChangeArrowheads="1"/>
                </p:cNvSpPr>
                <p:nvPr/>
              </p:nvSpPr>
              <p:spPr bwMode="auto">
                <a:xfrm>
                  <a:off x="2971" y="2523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89" name="Rectangle 69"/>
                <p:cNvSpPr>
                  <a:spLocks noChangeArrowheads="1"/>
                </p:cNvSpPr>
                <p:nvPr/>
              </p:nvSpPr>
              <p:spPr bwMode="auto">
                <a:xfrm>
                  <a:off x="2971" y="2840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90" name="Rectangle 70"/>
                <p:cNvSpPr>
                  <a:spLocks noChangeArrowheads="1"/>
                </p:cNvSpPr>
                <p:nvPr/>
              </p:nvSpPr>
              <p:spPr bwMode="auto">
                <a:xfrm>
                  <a:off x="2971" y="3158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5466" name="Text Box 346"/>
              <p:cNvSpPr txBox="1">
                <a:spLocks noChangeArrowheads="1"/>
              </p:cNvSpPr>
              <p:nvPr/>
            </p:nvSpPr>
            <p:spPr bwMode="auto">
              <a:xfrm>
                <a:off x="668" y="3612"/>
                <a:ext cx="76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400"/>
                  <a:t>Череповец</a:t>
                </a:r>
              </a:p>
            </p:txBody>
          </p:sp>
        </p:grpSp>
        <p:grpSp>
          <p:nvGrpSpPr>
            <p:cNvPr id="5469" name="Group 349"/>
            <p:cNvGrpSpPr>
              <a:grpSpLocks/>
            </p:cNvGrpSpPr>
            <p:nvPr/>
          </p:nvGrpSpPr>
          <p:grpSpPr bwMode="auto">
            <a:xfrm>
              <a:off x="1701" y="3793"/>
              <a:ext cx="580" cy="328"/>
              <a:chOff x="1710" y="3793"/>
              <a:chExt cx="580" cy="328"/>
            </a:xfrm>
          </p:grpSpPr>
          <p:grpSp>
            <p:nvGrpSpPr>
              <p:cNvPr id="5338" name="Group 218"/>
              <p:cNvGrpSpPr>
                <a:grpSpLocks/>
              </p:cNvGrpSpPr>
              <p:nvPr/>
            </p:nvGrpSpPr>
            <p:grpSpPr bwMode="auto">
              <a:xfrm>
                <a:off x="2018" y="3793"/>
                <a:ext cx="227" cy="182"/>
                <a:chOff x="839" y="1162"/>
                <a:chExt cx="2631" cy="2450"/>
              </a:xfrm>
            </p:grpSpPr>
            <p:sp>
              <p:nvSpPr>
                <p:cNvPr id="5339" name="Rectangle 219"/>
                <p:cNvSpPr>
                  <a:spLocks noChangeArrowheads="1"/>
                </p:cNvSpPr>
                <p:nvPr/>
              </p:nvSpPr>
              <p:spPr bwMode="auto">
                <a:xfrm>
                  <a:off x="839" y="1162"/>
                  <a:ext cx="1451" cy="245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40" name="Rectangle 220"/>
                <p:cNvSpPr>
                  <a:spLocks noChangeArrowheads="1"/>
                </p:cNvSpPr>
                <p:nvPr/>
              </p:nvSpPr>
              <p:spPr bwMode="auto">
                <a:xfrm>
                  <a:off x="2290" y="2115"/>
                  <a:ext cx="1180" cy="1497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41" name="Rectangle 221"/>
                <p:cNvSpPr>
                  <a:spLocks noChangeArrowheads="1"/>
                </p:cNvSpPr>
                <p:nvPr/>
              </p:nvSpPr>
              <p:spPr bwMode="auto">
                <a:xfrm>
                  <a:off x="1111" y="1389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42" name="Rectangle 222"/>
                <p:cNvSpPr>
                  <a:spLocks noChangeArrowheads="1"/>
                </p:cNvSpPr>
                <p:nvPr/>
              </p:nvSpPr>
              <p:spPr bwMode="auto">
                <a:xfrm>
                  <a:off x="1111" y="1752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43" name="Rectangle 223"/>
                <p:cNvSpPr>
                  <a:spLocks noChangeArrowheads="1"/>
                </p:cNvSpPr>
                <p:nvPr/>
              </p:nvSpPr>
              <p:spPr bwMode="auto">
                <a:xfrm>
                  <a:off x="1111" y="2387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44" name="Rectangle 224"/>
                <p:cNvSpPr>
                  <a:spLocks noChangeArrowheads="1"/>
                </p:cNvSpPr>
                <p:nvPr/>
              </p:nvSpPr>
              <p:spPr bwMode="auto">
                <a:xfrm>
                  <a:off x="1111" y="2069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45" name="Rectangle 225"/>
                <p:cNvSpPr>
                  <a:spLocks noChangeArrowheads="1"/>
                </p:cNvSpPr>
                <p:nvPr/>
              </p:nvSpPr>
              <p:spPr bwMode="auto">
                <a:xfrm>
                  <a:off x="1111" y="2704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46" name="Rectangle 226"/>
                <p:cNvSpPr>
                  <a:spLocks noChangeArrowheads="1"/>
                </p:cNvSpPr>
                <p:nvPr/>
              </p:nvSpPr>
              <p:spPr bwMode="auto">
                <a:xfrm>
                  <a:off x="1111" y="3022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47" name="Rectangle 227"/>
                <p:cNvSpPr>
                  <a:spLocks noChangeArrowheads="1"/>
                </p:cNvSpPr>
                <p:nvPr/>
              </p:nvSpPr>
              <p:spPr bwMode="auto">
                <a:xfrm>
                  <a:off x="1655" y="1389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48" name="Rectangle 228"/>
                <p:cNvSpPr>
                  <a:spLocks noChangeArrowheads="1"/>
                </p:cNvSpPr>
                <p:nvPr/>
              </p:nvSpPr>
              <p:spPr bwMode="auto">
                <a:xfrm>
                  <a:off x="1655" y="1752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49" name="Rectangle 229"/>
                <p:cNvSpPr>
                  <a:spLocks noChangeArrowheads="1"/>
                </p:cNvSpPr>
                <p:nvPr/>
              </p:nvSpPr>
              <p:spPr bwMode="auto">
                <a:xfrm>
                  <a:off x="1655" y="2387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50" name="Rectangle 230"/>
                <p:cNvSpPr>
                  <a:spLocks noChangeArrowheads="1"/>
                </p:cNvSpPr>
                <p:nvPr/>
              </p:nvSpPr>
              <p:spPr bwMode="auto">
                <a:xfrm>
                  <a:off x="1655" y="2069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51" name="Rectangle 231"/>
                <p:cNvSpPr>
                  <a:spLocks noChangeArrowheads="1"/>
                </p:cNvSpPr>
                <p:nvPr/>
              </p:nvSpPr>
              <p:spPr bwMode="auto">
                <a:xfrm>
                  <a:off x="1655" y="2704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52" name="Rectangle 232"/>
                <p:cNvSpPr>
                  <a:spLocks noChangeArrowheads="1"/>
                </p:cNvSpPr>
                <p:nvPr/>
              </p:nvSpPr>
              <p:spPr bwMode="auto">
                <a:xfrm>
                  <a:off x="1655" y="3022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53" name="Rectangle 233"/>
                <p:cNvSpPr>
                  <a:spLocks noChangeArrowheads="1"/>
                </p:cNvSpPr>
                <p:nvPr/>
              </p:nvSpPr>
              <p:spPr bwMode="auto">
                <a:xfrm>
                  <a:off x="2426" y="2523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54" name="Rectangle 234"/>
                <p:cNvSpPr>
                  <a:spLocks noChangeArrowheads="1"/>
                </p:cNvSpPr>
                <p:nvPr/>
              </p:nvSpPr>
              <p:spPr bwMode="auto">
                <a:xfrm>
                  <a:off x="2426" y="2840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55" name="Rectangle 235"/>
                <p:cNvSpPr>
                  <a:spLocks noChangeArrowheads="1"/>
                </p:cNvSpPr>
                <p:nvPr/>
              </p:nvSpPr>
              <p:spPr bwMode="auto">
                <a:xfrm>
                  <a:off x="2426" y="3158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56" name="Rectangle 236"/>
                <p:cNvSpPr>
                  <a:spLocks noChangeArrowheads="1"/>
                </p:cNvSpPr>
                <p:nvPr/>
              </p:nvSpPr>
              <p:spPr bwMode="auto">
                <a:xfrm>
                  <a:off x="2971" y="2523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57" name="Rectangle 237"/>
                <p:cNvSpPr>
                  <a:spLocks noChangeArrowheads="1"/>
                </p:cNvSpPr>
                <p:nvPr/>
              </p:nvSpPr>
              <p:spPr bwMode="auto">
                <a:xfrm>
                  <a:off x="2971" y="2840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58" name="Rectangle 238"/>
                <p:cNvSpPr>
                  <a:spLocks noChangeArrowheads="1"/>
                </p:cNvSpPr>
                <p:nvPr/>
              </p:nvSpPr>
              <p:spPr bwMode="auto">
                <a:xfrm>
                  <a:off x="2971" y="3158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5468" name="Text Box 348"/>
              <p:cNvSpPr txBox="1">
                <a:spLocks noChangeArrowheads="1"/>
              </p:cNvSpPr>
              <p:nvPr/>
            </p:nvSpPr>
            <p:spPr bwMode="auto">
              <a:xfrm>
                <a:off x="1710" y="3929"/>
                <a:ext cx="58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400"/>
                  <a:t>Вологда</a:t>
                </a:r>
              </a:p>
            </p:txBody>
          </p:sp>
        </p:grpSp>
        <p:grpSp>
          <p:nvGrpSpPr>
            <p:cNvPr id="5471" name="Group 351"/>
            <p:cNvGrpSpPr>
              <a:grpSpLocks/>
            </p:cNvGrpSpPr>
            <p:nvPr/>
          </p:nvGrpSpPr>
          <p:grpSpPr bwMode="auto">
            <a:xfrm>
              <a:off x="0" y="2478"/>
              <a:ext cx="884" cy="328"/>
              <a:chOff x="0" y="2478"/>
              <a:chExt cx="884" cy="328"/>
            </a:xfrm>
          </p:grpSpPr>
          <p:grpSp>
            <p:nvGrpSpPr>
              <p:cNvPr id="5359" name="Group 239"/>
              <p:cNvGrpSpPr>
                <a:grpSpLocks/>
              </p:cNvGrpSpPr>
              <p:nvPr/>
            </p:nvGrpSpPr>
            <p:grpSpPr bwMode="auto">
              <a:xfrm>
                <a:off x="657" y="2478"/>
                <a:ext cx="227" cy="182"/>
                <a:chOff x="839" y="1162"/>
                <a:chExt cx="2631" cy="2450"/>
              </a:xfrm>
            </p:grpSpPr>
            <p:sp>
              <p:nvSpPr>
                <p:cNvPr id="5360" name="Rectangle 240"/>
                <p:cNvSpPr>
                  <a:spLocks noChangeArrowheads="1"/>
                </p:cNvSpPr>
                <p:nvPr/>
              </p:nvSpPr>
              <p:spPr bwMode="auto">
                <a:xfrm>
                  <a:off x="839" y="1162"/>
                  <a:ext cx="1451" cy="245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61" name="Rectangle 241"/>
                <p:cNvSpPr>
                  <a:spLocks noChangeArrowheads="1"/>
                </p:cNvSpPr>
                <p:nvPr/>
              </p:nvSpPr>
              <p:spPr bwMode="auto">
                <a:xfrm>
                  <a:off x="2290" y="2115"/>
                  <a:ext cx="1180" cy="1497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62" name="Rectangle 242"/>
                <p:cNvSpPr>
                  <a:spLocks noChangeArrowheads="1"/>
                </p:cNvSpPr>
                <p:nvPr/>
              </p:nvSpPr>
              <p:spPr bwMode="auto">
                <a:xfrm>
                  <a:off x="1111" y="1389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63" name="Rectangle 243"/>
                <p:cNvSpPr>
                  <a:spLocks noChangeArrowheads="1"/>
                </p:cNvSpPr>
                <p:nvPr/>
              </p:nvSpPr>
              <p:spPr bwMode="auto">
                <a:xfrm>
                  <a:off x="1111" y="1752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64" name="Rectangle 244"/>
                <p:cNvSpPr>
                  <a:spLocks noChangeArrowheads="1"/>
                </p:cNvSpPr>
                <p:nvPr/>
              </p:nvSpPr>
              <p:spPr bwMode="auto">
                <a:xfrm>
                  <a:off x="1111" y="2387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65" name="Rectangle 245"/>
                <p:cNvSpPr>
                  <a:spLocks noChangeArrowheads="1"/>
                </p:cNvSpPr>
                <p:nvPr/>
              </p:nvSpPr>
              <p:spPr bwMode="auto">
                <a:xfrm>
                  <a:off x="1111" y="2069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66" name="Rectangle 246"/>
                <p:cNvSpPr>
                  <a:spLocks noChangeArrowheads="1"/>
                </p:cNvSpPr>
                <p:nvPr/>
              </p:nvSpPr>
              <p:spPr bwMode="auto">
                <a:xfrm>
                  <a:off x="1111" y="2704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67" name="Rectangle 247"/>
                <p:cNvSpPr>
                  <a:spLocks noChangeArrowheads="1"/>
                </p:cNvSpPr>
                <p:nvPr/>
              </p:nvSpPr>
              <p:spPr bwMode="auto">
                <a:xfrm>
                  <a:off x="1111" y="3022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68" name="Rectangle 248"/>
                <p:cNvSpPr>
                  <a:spLocks noChangeArrowheads="1"/>
                </p:cNvSpPr>
                <p:nvPr/>
              </p:nvSpPr>
              <p:spPr bwMode="auto">
                <a:xfrm>
                  <a:off x="1655" y="1389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69" name="Rectangle 249"/>
                <p:cNvSpPr>
                  <a:spLocks noChangeArrowheads="1"/>
                </p:cNvSpPr>
                <p:nvPr/>
              </p:nvSpPr>
              <p:spPr bwMode="auto">
                <a:xfrm>
                  <a:off x="1655" y="1752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70" name="Rectangle 250"/>
                <p:cNvSpPr>
                  <a:spLocks noChangeArrowheads="1"/>
                </p:cNvSpPr>
                <p:nvPr/>
              </p:nvSpPr>
              <p:spPr bwMode="auto">
                <a:xfrm>
                  <a:off x="1655" y="2387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71" name="Rectangle 251"/>
                <p:cNvSpPr>
                  <a:spLocks noChangeArrowheads="1"/>
                </p:cNvSpPr>
                <p:nvPr/>
              </p:nvSpPr>
              <p:spPr bwMode="auto">
                <a:xfrm>
                  <a:off x="1655" y="2069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72" name="Rectangle 252"/>
                <p:cNvSpPr>
                  <a:spLocks noChangeArrowheads="1"/>
                </p:cNvSpPr>
                <p:nvPr/>
              </p:nvSpPr>
              <p:spPr bwMode="auto">
                <a:xfrm>
                  <a:off x="1655" y="2704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73" name="Rectangle 253"/>
                <p:cNvSpPr>
                  <a:spLocks noChangeArrowheads="1"/>
                </p:cNvSpPr>
                <p:nvPr/>
              </p:nvSpPr>
              <p:spPr bwMode="auto">
                <a:xfrm>
                  <a:off x="1655" y="3022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74" name="Rectangle 254"/>
                <p:cNvSpPr>
                  <a:spLocks noChangeArrowheads="1"/>
                </p:cNvSpPr>
                <p:nvPr/>
              </p:nvSpPr>
              <p:spPr bwMode="auto">
                <a:xfrm>
                  <a:off x="2426" y="2523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75" name="Rectangle 255"/>
                <p:cNvSpPr>
                  <a:spLocks noChangeArrowheads="1"/>
                </p:cNvSpPr>
                <p:nvPr/>
              </p:nvSpPr>
              <p:spPr bwMode="auto">
                <a:xfrm>
                  <a:off x="2426" y="2840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76" name="Rectangle 256"/>
                <p:cNvSpPr>
                  <a:spLocks noChangeArrowheads="1"/>
                </p:cNvSpPr>
                <p:nvPr/>
              </p:nvSpPr>
              <p:spPr bwMode="auto">
                <a:xfrm>
                  <a:off x="2426" y="3158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77" name="Rectangle 257"/>
                <p:cNvSpPr>
                  <a:spLocks noChangeArrowheads="1"/>
                </p:cNvSpPr>
                <p:nvPr/>
              </p:nvSpPr>
              <p:spPr bwMode="auto">
                <a:xfrm>
                  <a:off x="2971" y="2523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78" name="Rectangle 258"/>
                <p:cNvSpPr>
                  <a:spLocks noChangeArrowheads="1"/>
                </p:cNvSpPr>
                <p:nvPr/>
              </p:nvSpPr>
              <p:spPr bwMode="auto">
                <a:xfrm>
                  <a:off x="2971" y="2840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79" name="Rectangle 259"/>
                <p:cNvSpPr>
                  <a:spLocks noChangeArrowheads="1"/>
                </p:cNvSpPr>
                <p:nvPr/>
              </p:nvSpPr>
              <p:spPr bwMode="auto">
                <a:xfrm>
                  <a:off x="2971" y="3158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5470" name="Text Box 350"/>
              <p:cNvSpPr txBox="1">
                <a:spLocks noChangeArrowheads="1"/>
              </p:cNvSpPr>
              <p:nvPr/>
            </p:nvSpPr>
            <p:spPr bwMode="auto">
              <a:xfrm>
                <a:off x="0" y="2614"/>
                <a:ext cx="839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400"/>
                  <a:t>Петрозаводск</a:t>
                </a:r>
              </a:p>
            </p:txBody>
          </p:sp>
        </p:grpSp>
        <p:grpSp>
          <p:nvGrpSpPr>
            <p:cNvPr id="5488" name="Group 368"/>
            <p:cNvGrpSpPr>
              <a:grpSpLocks/>
            </p:cNvGrpSpPr>
            <p:nvPr/>
          </p:nvGrpSpPr>
          <p:grpSpPr bwMode="auto">
            <a:xfrm>
              <a:off x="431" y="436"/>
              <a:ext cx="816" cy="328"/>
              <a:chOff x="431" y="436"/>
              <a:chExt cx="816" cy="328"/>
            </a:xfrm>
          </p:grpSpPr>
          <p:grpSp>
            <p:nvGrpSpPr>
              <p:cNvPr id="5191" name="Group 71"/>
              <p:cNvGrpSpPr>
                <a:grpSpLocks/>
              </p:cNvGrpSpPr>
              <p:nvPr/>
            </p:nvGrpSpPr>
            <p:grpSpPr bwMode="auto">
              <a:xfrm>
                <a:off x="975" y="436"/>
                <a:ext cx="227" cy="182"/>
                <a:chOff x="839" y="1162"/>
                <a:chExt cx="2631" cy="2450"/>
              </a:xfrm>
            </p:grpSpPr>
            <p:sp>
              <p:nvSpPr>
                <p:cNvPr id="5192" name="Rectangle 72"/>
                <p:cNvSpPr>
                  <a:spLocks noChangeArrowheads="1"/>
                </p:cNvSpPr>
                <p:nvPr/>
              </p:nvSpPr>
              <p:spPr bwMode="auto">
                <a:xfrm>
                  <a:off x="839" y="1162"/>
                  <a:ext cx="1451" cy="245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93" name="Rectangle 73"/>
                <p:cNvSpPr>
                  <a:spLocks noChangeArrowheads="1"/>
                </p:cNvSpPr>
                <p:nvPr/>
              </p:nvSpPr>
              <p:spPr bwMode="auto">
                <a:xfrm>
                  <a:off x="2290" y="2115"/>
                  <a:ext cx="1180" cy="1497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94" name="Rectangle 74"/>
                <p:cNvSpPr>
                  <a:spLocks noChangeArrowheads="1"/>
                </p:cNvSpPr>
                <p:nvPr/>
              </p:nvSpPr>
              <p:spPr bwMode="auto">
                <a:xfrm>
                  <a:off x="1111" y="1389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95" name="Rectangle 75"/>
                <p:cNvSpPr>
                  <a:spLocks noChangeArrowheads="1"/>
                </p:cNvSpPr>
                <p:nvPr/>
              </p:nvSpPr>
              <p:spPr bwMode="auto">
                <a:xfrm>
                  <a:off x="1111" y="1752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96" name="Rectangle 76"/>
                <p:cNvSpPr>
                  <a:spLocks noChangeArrowheads="1"/>
                </p:cNvSpPr>
                <p:nvPr/>
              </p:nvSpPr>
              <p:spPr bwMode="auto">
                <a:xfrm>
                  <a:off x="1111" y="2387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97" name="Rectangle 77"/>
                <p:cNvSpPr>
                  <a:spLocks noChangeArrowheads="1"/>
                </p:cNvSpPr>
                <p:nvPr/>
              </p:nvSpPr>
              <p:spPr bwMode="auto">
                <a:xfrm>
                  <a:off x="1111" y="2069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98" name="Rectangle 78"/>
                <p:cNvSpPr>
                  <a:spLocks noChangeArrowheads="1"/>
                </p:cNvSpPr>
                <p:nvPr/>
              </p:nvSpPr>
              <p:spPr bwMode="auto">
                <a:xfrm>
                  <a:off x="1111" y="2704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99" name="Rectangle 79"/>
                <p:cNvSpPr>
                  <a:spLocks noChangeArrowheads="1"/>
                </p:cNvSpPr>
                <p:nvPr/>
              </p:nvSpPr>
              <p:spPr bwMode="auto">
                <a:xfrm>
                  <a:off x="1111" y="3022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00" name="Rectangle 80"/>
                <p:cNvSpPr>
                  <a:spLocks noChangeArrowheads="1"/>
                </p:cNvSpPr>
                <p:nvPr/>
              </p:nvSpPr>
              <p:spPr bwMode="auto">
                <a:xfrm>
                  <a:off x="1655" y="1389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01" name="Rectangle 81"/>
                <p:cNvSpPr>
                  <a:spLocks noChangeArrowheads="1"/>
                </p:cNvSpPr>
                <p:nvPr/>
              </p:nvSpPr>
              <p:spPr bwMode="auto">
                <a:xfrm>
                  <a:off x="1655" y="1752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02" name="Rectangle 82"/>
                <p:cNvSpPr>
                  <a:spLocks noChangeArrowheads="1"/>
                </p:cNvSpPr>
                <p:nvPr/>
              </p:nvSpPr>
              <p:spPr bwMode="auto">
                <a:xfrm>
                  <a:off x="1655" y="2387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03" name="Rectangle 83"/>
                <p:cNvSpPr>
                  <a:spLocks noChangeArrowheads="1"/>
                </p:cNvSpPr>
                <p:nvPr/>
              </p:nvSpPr>
              <p:spPr bwMode="auto">
                <a:xfrm>
                  <a:off x="1655" y="2069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04" name="Rectangle 84"/>
                <p:cNvSpPr>
                  <a:spLocks noChangeArrowheads="1"/>
                </p:cNvSpPr>
                <p:nvPr/>
              </p:nvSpPr>
              <p:spPr bwMode="auto">
                <a:xfrm>
                  <a:off x="1655" y="2704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05" name="Rectangle 85"/>
                <p:cNvSpPr>
                  <a:spLocks noChangeArrowheads="1"/>
                </p:cNvSpPr>
                <p:nvPr/>
              </p:nvSpPr>
              <p:spPr bwMode="auto">
                <a:xfrm>
                  <a:off x="1655" y="3022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06" name="Rectangle 86"/>
                <p:cNvSpPr>
                  <a:spLocks noChangeArrowheads="1"/>
                </p:cNvSpPr>
                <p:nvPr/>
              </p:nvSpPr>
              <p:spPr bwMode="auto">
                <a:xfrm>
                  <a:off x="2426" y="2523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07" name="Rectangle 87"/>
                <p:cNvSpPr>
                  <a:spLocks noChangeArrowheads="1"/>
                </p:cNvSpPr>
                <p:nvPr/>
              </p:nvSpPr>
              <p:spPr bwMode="auto">
                <a:xfrm>
                  <a:off x="2426" y="2840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08" name="Rectangle 88"/>
                <p:cNvSpPr>
                  <a:spLocks noChangeArrowheads="1"/>
                </p:cNvSpPr>
                <p:nvPr/>
              </p:nvSpPr>
              <p:spPr bwMode="auto">
                <a:xfrm>
                  <a:off x="2426" y="3158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09" name="Rectangle 89"/>
                <p:cNvSpPr>
                  <a:spLocks noChangeArrowheads="1"/>
                </p:cNvSpPr>
                <p:nvPr/>
              </p:nvSpPr>
              <p:spPr bwMode="auto">
                <a:xfrm>
                  <a:off x="2971" y="2523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10" name="Rectangle 90"/>
                <p:cNvSpPr>
                  <a:spLocks noChangeArrowheads="1"/>
                </p:cNvSpPr>
                <p:nvPr/>
              </p:nvSpPr>
              <p:spPr bwMode="auto">
                <a:xfrm>
                  <a:off x="2971" y="2840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11" name="Rectangle 91"/>
                <p:cNvSpPr>
                  <a:spLocks noChangeArrowheads="1"/>
                </p:cNvSpPr>
                <p:nvPr/>
              </p:nvSpPr>
              <p:spPr bwMode="auto">
                <a:xfrm>
                  <a:off x="2971" y="3158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5474" name="Text Box 354"/>
              <p:cNvSpPr txBox="1">
                <a:spLocks noChangeArrowheads="1"/>
              </p:cNvSpPr>
              <p:nvPr/>
            </p:nvSpPr>
            <p:spPr bwMode="auto">
              <a:xfrm>
                <a:off x="431" y="572"/>
                <a:ext cx="81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400"/>
                  <a:t>Мурманск</a:t>
                </a:r>
              </a:p>
            </p:txBody>
          </p:sp>
        </p:grpSp>
        <p:grpSp>
          <p:nvGrpSpPr>
            <p:cNvPr id="5487" name="Group 367"/>
            <p:cNvGrpSpPr>
              <a:grpSpLocks/>
            </p:cNvGrpSpPr>
            <p:nvPr/>
          </p:nvGrpSpPr>
          <p:grpSpPr bwMode="auto">
            <a:xfrm>
              <a:off x="1166" y="436"/>
              <a:ext cx="852" cy="328"/>
              <a:chOff x="1166" y="436"/>
              <a:chExt cx="852" cy="328"/>
            </a:xfrm>
          </p:grpSpPr>
          <p:grpSp>
            <p:nvGrpSpPr>
              <p:cNvPr id="5149" name="Group 29"/>
              <p:cNvGrpSpPr>
                <a:grpSpLocks/>
              </p:cNvGrpSpPr>
              <p:nvPr/>
            </p:nvGrpSpPr>
            <p:grpSpPr bwMode="auto">
              <a:xfrm>
                <a:off x="1247" y="436"/>
                <a:ext cx="227" cy="182"/>
                <a:chOff x="839" y="1162"/>
                <a:chExt cx="2631" cy="2450"/>
              </a:xfrm>
            </p:grpSpPr>
            <p:sp>
              <p:nvSpPr>
                <p:cNvPr id="5150" name="Rectangle 30"/>
                <p:cNvSpPr>
                  <a:spLocks noChangeArrowheads="1"/>
                </p:cNvSpPr>
                <p:nvPr/>
              </p:nvSpPr>
              <p:spPr bwMode="auto">
                <a:xfrm>
                  <a:off x="839" y="1162"/>
                  <a:ext cx="1451" cy="245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51" name="Rectangle 31"/>
                <p:cNvSpPr>
                  <a:spLocks noChangeArrowheads="1"/>
                </p:cNvSpPr>
                <p:nvPr/>
              </p:nvSpPr>
              <p:spPr bwMode="auto">
                <a:xfrm>
                  <a:off x="2290" y="2115"/>
                  <a:ext cx="1180" cy="1497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52" name="Rectangle 32"/>
                <p:cNvSpPr>
                  <a:spLocks noChangeArrowheads="1"/>
                </p:cNvSpPr>
                <p:nvPr/>
              </p:nvSpPr>
              <p:spPr bwMode="auto">
                <a:xfrm>
                  <a:off x="1111" y="1389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53" name="Rectangle 33"/>
                <p:cNvSpPr>
                  <a:spLocks noChangeArrowheads="1"/>
                </p:cNvSpPr>
                <p:nvPr/>
              </p:nvSpPr>
              <p:spPr bwMode="auto">
                <a:xfrm>
                  <a:off x="1111" y="1752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54" name="Rectangle 34"/>
                <p:cNvSpPr>
                  <a:spLocks noChangeArrowheads="1"/>
                </p:cNvSpPr>
                <p:nvPr/>
              </p:nvSpPr>
              <p:spPr bwMode="auto">
                <a:xfrm>
                  <a:off x="1111" y="2387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55" name="Rectangle 35"/>
                <p:cNvSpPr>
                  <a:spLocks noChangeArrowheads="1"/>
                </p:cNvSpPr>
                <p:nvPr/>
              </p:nvSpPr>
              <p:spPr bwMode="auto">
                <a:xfrm>
                  <a:off x="1111" y="2069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56" name="Rectangle 36"/>
                <p:cNvSpPr>
                  <a:spLocks noChangeArrowheads="1"/>
                </p:cNvSpPr>
                <p:nvPr/>
              </p:nvSpPr>
              <p:spPr bwMode="auto">
                <a:xfrm>
                  <a:off x="1111" y="2704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57" name="Rectangle 37"/>
                <p:cNvSpPr>
                  <a:spLocks noChangeArrowheads="1"/>
                </p:cNvSpPr>
                <p:nvPr/>
              </p:nvSpPr>
              <p:spPr bwMode="auto">
                <a:xfrm>
                  <a:off x="1111" y="3022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58" name="Rectangle 38"/>
                <p:cNvSpPr>
                  <a:spLocks noChangeArrowheads="1"/>
                </p:cNvSpPr>
                <p:nvPr/>
              </p:nvSpPr>
              <p:spPr bwMode="auto">
                <a:xfrm>
                  <a:off x="1655" y="1389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59" name="Rectangle 39"/>
                <p:cNvSpPr>
                  <a:spLocks noChangeArrowheads="1"/>
                </p:cNvSpPr>
                <p:nvPr/>
              </p:nvSpPr>
              <p:spPr bwMode="auto">
                <a:xfrm>
                  <a:off x="1655" y="1752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60" name="Rectangle 40"/>
                <p:cNvSpPr>
                  <a:spLocks noChangeArrowheads="1"/>
                </p:cNvSpPr>
                <p:nvPr/>
              </p:nvSpPr>
              <p:spPr bwMode="auto">
                <a:xfrm>
                  <a:off x="1655" y="2387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61" name="Rectangle 41"/>
                <p:cNvSpPr>
                  <a:spLocks noChangeArrowheads="1"/>
                </p:cNvSpPr>
                <p:nvPr/>
              </p:nvSpPr>
              <p:spPr bwMode="auto">
                <a:xfrm>
                  <a:off x="1655" y="2069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62" name="Rectangle 42"/>
                <p:cNvSpPr>
                  <a:spLocks noChangeArrowheads="1"/>
                </p:cNvSpPr>
                <p:nvPr/>
              </p:nvSpPr>
              <p:spPr bwMode="auto">
                <a:xfrm>
                  <a:off x="1655" y="2704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63" name="Rectangle 43"/>
                <p:cNvSpPr>
                  <a:spLocks noChangeArrowheads="1"/>
                </p:cNvSpPr>
                <p:nvPr/>
              </p:nvSpPr>
              <p:spPr bwMode="auto">
                <a:xfrm>
                  <a:off x="1655" y="3022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64" name="Rectangle 44"/>
                <p:cNvSpPr>
                  <a:spLocks noChangeArrowheads="1"/>
                </p:cNvSpPr>
                <p:nvPr/>
              </p:nvSpPr>
              <p:spPr bwMode="auto">
                <a:xfrm>
                  <a:off x="2426" y="2523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65" name="Rectangle 45"/>
                <p:cNvSpPr>
                  <a:spLocks noChangeArrowheads="1"/>
                </p:cNvSpPr>
                <p:nvPr/>
              </p:nvSpPr>
              <p:spPr bwMode="auto">
                <a:xfrm>
                  <a:off x="2426" y="2840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66" name="Rectangle 46"/>
                <p:cNvSpPr>
                  <a:spLocks noChangeArrowheads="1"/>
                </p:cNvSpPr>
                <p:nvPr/>
              </p:nvSpPr>
              <p:spPr bwMode="auto">
                <a:xfrm>
                  <a:off x="2426" y="3158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67" name="Rectangle 47"/>
                <p:cNvSpPr>
                  <a:spLocks noChangeArrowheads="1"/>
                </p:cNvSpPr>
                <p:nvPr/>
              </p:nvSpPr>
              <p:spPr bwMode="auto">
                <a:xfrm>
                  <a:off x="2971" y="2523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68" name="Rectangle 48"/>
                <p:cNvSpPr>
                  <a:spLocks noChangeArrowheads="1"/>
                </p:cNvSpPr>
                <p:nvPr/>
              </p:nvSpPr>
              <p:spPr bwMode="auto">
                <a:xfrm>
                  <a:off x="2971" y="2840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69" name="Rectangle 49"/>
                <p:cNvSpPr>
                  <a:spLocks noChangeArrowheads="1"/>
                </p:cNvSpPr>
                <p:nvPr/>
              </p:nvSpPr>
              <p:spPr bwMode="auto">
                <a:xfrm>
                  <a:off x="2971" y="3158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5475" name="Text Box 355"/>
              <p:cNvSpPr txBox="1">
                <a:spLocks noChangeArrowheads="1"/>
              </p:cNvSpPr>
              <p:nvPr/>
            </p:nvSpPr>
            <p:spPr bwMode="auto">
              <a:xfrm>
                <a:off x="1166" y="572"/>
                <a:ext cx="85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400"/>
                  <a:t>Североморск</a:t>
                </a:r>
              </a:p>
            </p:txBody>
          </p:sp>
        </p:grpSp>
        <p:grpSp>
          <p:nvGrpSpPr>
            <p:cNvPr id="5496" name="Group 376"/>
            <p:cNvGrpSpPr>
              <a:grpSpLocks/>
            </p:cNvGrpSpPr>
            <p:nvPr/>
          </p:nvGrpSpPr>
          <p:grpSpPr bwMode="auto">
            <a:xfrm>
              <a:off x="2109" y="1480"/>
              <a:ext cx="1043" cy="237"/>
              <a:chOff x="2109" y="1480"/>
              <a:chExt cx="1043" cy="237"/>
            </a:xfrm>
          </p:grpSpPr>
          <p:grpSp>
            <p:nvGrpSpPr>
              <p:cNvPr id="5254" name="Group 134"/>
              <p:cNvGrpSpPr>
                <a:grpSpLocks/>
              </p:cNvGrpSpPr>
              <p:nvPr/>
            </p:nvGrpSpPr>
            <p:grpSpPr bwMode="auto">
              <a:xfrm>
                <a:off x="2109" y="1480"/>
                <a:ext cx="227" cy="182"/>
                <a:chOff x="839" y="1162"/>
                <a:chExt cx="2631" cy="2450"/>
              </a:xfrm>
            </p:grpSpPr>
            <p:sp>
              <p:nvSpPr>
                <p:cNvPr id="5255" name="Rectangle 135"/>
                <p:cNvSpPr>
                  <a:spLocks noChangeArrowheads="1"/>
                </p:cNvSpPr>
                <p:nvPr/>
              </p:nvSpPr>
              <p:spPr bwMode="auto">
                <a:xfrm>
                  <a:off x="839" y="1162"/>
                  <a:ext cx="1451" cy="245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56" name="Rectangle 136"/>
                <p:cNvSpPr>
                  <a:spLocks noChangeArrowheads="1"/>
                </p:cNvSpPr>
                <p:nvPr/>
              </p:nvSpPr>
              <p:spPr bwMode="auto">
                <a:xfrm>
                  <a:off x="2290" y="2115"/>
                  <a:ext cx="1180" cy="1497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57" name="Rectangle 137"/>
                <p:cNvSpPr>
                  <a:spLocks noChangeArrowheads="1"/>
                </p:cNvSpPr>
                <p:nvPr/>
              </p:nvSpPr>
              <p:spPr bwMode="auto">
                <a:xfrm>
                  <a:off x="1111" y="1389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58" name="Rectangle 138"/>
                <p:cNvSpPr>
                  <a:spLocks noChangeArrowheads="1"/>
                </p:cNvSpPr>
                <p:nvPr/>
              </p:nvSpPr>
              <p:spPr bwMode="auto">
                <a:xfrm>
                  <a:off x="1111" y="1752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59" name="Rectangle 139"/>
                <p:cNvSpPr>
                  <a:spLocks noChangeArrowheads="1"/>
                </p:cNvSpPr>
                <p:nvPr/>
              </p:nvSpPr>
              <p:spPr bwMode="auto">
                <a:xfrm>
                  <a:off x="1111" y="2387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60" name="Rectangle 140"/>
                <p:cNvSpPr>
                  <a:spLocks noChangeArrowheads="1"/>
                </p:cNvSpPr>
                <p:nvPr/>
              </p:nvSpPr>
              <p:spPr bwMode="auto">
                <a:xfrm>
                  <a:off x="1111" y="2069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61" name="Rectangle 141"/>
                <p:cNvSpPr>
                  <a:spLocks noChangeArrowheads="1"/>
                </p:cNvSpPr>
                <p:nvPr/>
              </p:nvSpPr>
              <p:spPr bwMode="auto">
                <a:xfrm>
                  <a:off x="1111" y="2704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62" name="Rectangle 142"/>
                <p:cNvSpPr>
                  <a:spLocks noChangeArrowheads="1"/>
                </p:cNvSpPr>
                <p:nvPr/>
              </p:nvSpPr>
              <p:spPr bwMode="auto">
                <a:xfrm>
                  <a:off x="1111" y="3022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63" name="Rectangle 143"/>
                <p:cNvSpPr>
                  <a:spLocks noChangeArrowheads="1"/>
                </p:cNvSpPr>
                <p:nvPr/>
              </p:nvSpPr>
              <p:spPr bwMode="auto">
                <a:xfrm>
                  <a:off x="1655" y="1389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64" name="Rectangle 144"/>
                <p:cNvSpPr>
                  <a:spLocks noChangeArrowheads="1"/>
                </p:cNvSpPr>
                <p:nvPr/>
              </p:nvSpPr>
              <p:spPr bwMode="auto">
                <a:xfrm>
                  <a:off x="1655" y="1752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65" name="Rectangle 145"/>
                <p:cNvSpPr>
                  <a:spLocks noChangeArrowheads="1"/>
                </p:cNvSpPr>
                <p:nvPr/>
              </p:nvSpPr>
              <p:spPr bwMode="auto">
                <a:xfrm>
                  <a:off x="1655" y="2387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66" name="Rectangle 146"/>
                <p:cNvSpPr>
                  <a:spLocks noChangeArrowheads="1"/>
                </p:cNvSpPr>
                <p:nvPr/>
              </p:nvSpPr>
              <p:spPr bwMode="auto">
                <a:xfrm>
                  <a:off x="1655" y="2069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67" name="Rectangle 147"/>
                <p:cNvSpPr>
                  <a:spLocks noChangeArrowheads="1"/>
                </p:cNvSpPr>
                <p:nvPr/>
              </p:nvSpPr>
              <p:spPr bwMode="auto">
                <a:xfrm>
                  <a:off x="1655" y="2704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68" name="Rectangle 148"/>
                <p:cNvSpPr>
                  <a:spLocks noChangeArrowheads="1"/>
                </p:cNvSpPr>
                <p:nvPr/>
              </p:nvSpPr>
              <p:spPr bwMode="auto">
                <a:xfrm>
                  <a:off x="1655" y="3022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69" name="Rectangle 149"/>
                <p:cNvSpPr>
                  <a:spLocks noChangeArrowheads="1"/>
                </p:cNvSpPr>
                <p:nvPr/>
              </p:nvSpPr>
              <p:spPr bwMode="auto">
                <a:xfrm>
                  <a:off x="2426" y="2523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70" name="Rectangle 150"/>
                <p:cNvSpPr>
                  <a:spLocks noChangeArrowheads="1"/>
                </p:cNvSpPr>
                <p:nvPr/>
              </p:nvSpPr>
              <p:spPr bwMode="auto">
                <a:xfrm>
                  <a:off x="2426" y="2840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71" name="Rectangle 151"/>
                <p:cNvSpPr>
                  <a:spLocks noChangeArrowheads="1"/>
                </p:cNvSpPr>
                <p:nvPr/>
              </p:nvSpPr>
              <p:spPr bwMode="auto">
                <a:xfrm>
                  <a:off x="2426" y="3158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72" name="Rectangle 152"/>
                <p:cNvSpPr>
                  <a:spLocks noChangeArrowheads="1"/>
                </p:cNvSpPr>
                <p:nvPr/>
              </p:nvSpPr>
              <p:spPr bwMode="auto">
                <a:xfrm>
                  <a:off x="2971" y="2523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73" name="Rectangle 153"/>
                <p:cNvSpPr>
                  <a:spLocks noChangeArrowheads="1"/>
                </p:cNvSpPr>
                <p:nvPr/>
              </p:nvSpPr>
              <p:spPr bwMode="auto">
                <a:xfrm>
                  <a:off x="2971" y="2840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74" name="Rectangle 154"/>
                <p:cNvSpPr>
                  <a:spLocks noChangeArrowheads="1"/>
                </p:cNvSpPr>
                <p:nvPr/>
              </p:nvSpPr>
              <p:spPr bwMode="auto">
                <a:xfrm>
                  <a:off x="2971" y="3158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5476" name="Text Box 356"/>
              <p:cNvSpPr txBox="1">
                <a:spLocks noChangeArrowheads="1"/>
              </p:cNvSpPr>
              <p:nvPr/>
            </p:nvSpPr>
            <p:spPr bwMode="auto">
              <a:xfrm>
                <a:off x="2345" y="1525"/>
                <a:ext cx="807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400"/>
                  <a:t>Архангельск</a:t>
                </a:r>
              </a:p>
            </p:txBody>
          </p:sp>
        </p:grpSp>
        <p:grpSp>
          <p:nvGrpSpPr>
            <p:cNvPr id="5486" name="Group 366"/>
            <p:cNvGrpSpPr>
              <a:grpSpLocks/>
            </p:cNvGrpSpPr>
            <p:nvPr/>
          </p:nvGrpSpPr>
          <p:grpSpPr bwMode="auto">
            <a:xfrm>
              <a:off x="1211" y="1661"/>
              <a:ext cx="898" cy="328"/>
              <a:chOff x="1211" y="1661"/>
              <a:chExt cx="898" cy="328"/>
            </a:xfrm>
          </p:grpSpPr>
          <p:grpSp>
            <p:nvGrpSpPr>
              <p:cNvPr id="5275" name="Group 155"/>
              <p:cNvGrpSpPr>
                <a:grpSpLocks/>
              </p:cNvGrpSpPr>
              <p:nvPr/>
            </p:nvGrpSpPr>
            <p:grpSpPr bwMode="auto">
              <a:xfrm>
                <a:off x="1837" y="1661"/>
                <a:ext cx="227" cy="182"/>
                <a:chOff x="839" y="1162"/>
                <a:chExt cx="2631" cy="2450"/>
              </a:xfrm>
            </p:grpSpPr>
            <p:sp>
              <p:nvSpPr>
                <p:cNvPr id="5276" name="Rectangle 156"/>
                <p:cNvSpPr>
                  <a:spLocks noChangeArrowheads="1"/>
                </p:cNvSpPr>
                <p:nvPr/>
              </p:nvSpPr>
              <p:spPr bwMode="auto">
                <a:xfrm>
                  <a:off x="839" y="1162"/>
                  <a:ext cx="1451" cy="245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77" name="Rectangle 157"/>
                <p:cNvSpPr>
                  <a:spLocks noChangeArrowheads="1"/>
                </p:cNvSpPr>
                <p:nvPr/>
              </p:nvSpPr>
              <p:spPr bwMode="auto">
                <a:xfrm>
                  <a:off x="2290" y="2115"/>
                  <a:ext cx="1180" cy="1497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78" name="Rectangle 158"/>
                <p:cNvSpPr>
                  <a:spLocks noChangeArrowheads="1"/>
                </p:cNvSpPr>
                <p:nvPr/>
              </p:nvSpPr>
              <p:spPr bwMode="auto">
                <a:xfrm>
                  <a:off x="1111" y="1389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79" name="Rectangle 159"/>
                <p:cNvSpPr>
                  <a:spLocks noChangeArrowheads="1"/>
                </p:cNvSpPr>
                <p:nvPr/>
              </p:nvSpPr>
              <p:spPr bwMode="auto">
                <a:xfrm>
                  <a:off x="1111" y="1752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80" name="Rectangle 160"/>
                <p:cNvSpPr>
                  <a:spLocks noChangeArrowheads="1"/>
                </p:cNvSpPr>
                <p:nvPr/>
              </p:nvSpPr>
              <p:spPr bwMode="auto">
                <a:xfrm>
                  <a:off x="1111" y="2387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81" name="Rectangle 161"/>
                <p:cNvSpPr>
                  <a:spLocks noChangeArrowheads="1"/>
                </p:cNvSpPr>
                <p:nvPr/>
              </p:nvSpPr>
              <p:spPr bwMode="auto">
                <a:xfrm>
                  <a:off x="1111" y="2069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82" name="Rectangle 162"/>
                <p:cNvSpPr>
                  <a:spLocks noChangeArrowheads="1"/>
                </p:cNvSpPr>
                <p:nvPr/>
              </p:nvSpPr>
              <p:spPr bwMode="auto">
                <a:xfrm>
                  <a:off x="1111" y="2704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83" name="Rectangle 163"/>
                <p:cNvSpPr>
                  <a:spLocks noChangeArrowheads="1"/>
                </p:cNvSpPr>
                <p:nvPr/>
              </p:nvSpPr>
              <p:spPr bwMode="auto">
                <a:xfrm>
                  <a:off x="1111" y="3022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84" name="Rectangle 164"/>
                <p:cNvSpPr>
                  <a:spLocks noChangeArrowheads="1"/>
                </p:cNvSpPr>
                <p:nvPr/>
              </p:nvSpPr>
              <p:spPr bwMode="auto">
                <a:xfrm>
                  <a:off x="1655" y="1389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85" name="Rectangle 165"/>
                <p:cNvSpPr>
                  <a:spLocks noChangeArrowheads="1"/>
                </p:cNvSpPr>
                <p:nvPr/>
              </p:nvSpPr>
              <p:spPr bwMode="auto">
                <a:xfrm>
                  <a:off x="1655" y="1752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86" name="Rectangle 166"/>
                <p:cNvSpPr>
                  <a:spLocks noChangeArrowheads="1"/>
                </p:cNvSpPr>
                <p:nvPr/>
              </p:nvSpPr>
              <p:spPr bwMode="auto">
                <a:xfrm>
                  <a:off x="1655" y="2387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87" name="Rectangle 167"/>
                <p:cNvSpPr>
                  <a:spLocks noChangeArrowheads="1"/>
                </p:cNvSpPr>
                <p:nvPr/>
              </p:nvSpPr>
              <p:spPr bwMode="auto">
                <a:xfrm>
                  <a:off x="1655" y="2069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88" name="Rectangle 168"/>
                <p:cNvSpPr>
                  <a:spLocks noChangeArrowheads="1"/>
                </p:cNvSpPr>
                <p:nvPr/>
              </p:nvSpPr>
              <p:spPr bwMode="auto">
                <a:xfrm>
                  <a:off x="1655" y="2704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89" name="Rectangle 169"/>
                <p:cNvSpPr>
                  <a:spLocks noChangeArrowheads="1"/>
                </p:cNvSpPr>
                <p:nvPr/>
              </p:nvSpPr>
              <p:spPr bwMode="auto">
                <a:xfrm>
                  <a:off x="1655" y="3022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90" name="Rectangle 170"/>
                <p:cNvSpPr>
                  <a:spLocks noChangeArrowheads="1"/>
                </p:cNvSpPr>
                <p:nvPr/>
              </p:nvSpPr>
              <p:spPr bwMode="auto">
                <a:xfrm>
                  <a:off x="2426" y="2523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91" name="Rectangle 171"/>
                <p:cNvSpPr>
                  <a:spLocks noChangeArrowheads="1"/>
                </p:cNvSpPr>
                <p:nvPr/>
              </p:nvSpPr>
              <p:spPr bwMode="auto">
                <a:xfrm>
                  <a:off x="2426" y="2840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92" name="Rectangle 172"/>
                <p:cNvSpPr>
                  <a:spLocks noChangeArrowheads="1"/>
                </p:cNvSpPr>
                <p:nvPr/>
              </p:nvSpPr>
              <p:spPr bwMode="auto">
                <a:xfrm>
                  <a:off x="2426" y="3158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93" name="Rectangle 173"/>
                <p:cNvSpPr>
                  <a:spLocks noChangeArrowheads="1"/>
                </p:cNvSpPr>
                <p:nvPr/>
              </p:nvSpPr>
              <p:spPr bwMode="auto">
                <a:xfrm>
                  <a:off x="2971" y="2523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94" name="Rectangle 174"/>
                <p:cNvSpPr>
                  <a:spLocks noChangeArrowheads="1"/>
                </p:cNvSpPr>
                <p:nvPr/>
              </p:nvSpPr>
              <p:spPr bwMode="auto">
                <a:xfrm>
                  <a:off x="2971" y="2840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95" name="Rectangle 175"/>
                <p:cNvSpPr>
                  <a:spLocks noChangeArrowheads="1"/>
                </p:cNvSpPr>
                <p:nvPr/>
              </p:nvSpPr>
              <p:spPr bwMode="auto">
                <a:xfrm>
                  <a:off x="2971" y="3158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5477" name="Text Box 357"/>
              <p:cNvSpPr txBox="1">
                <a:spLocks noChangeArrowheads="1"/>
              </p:cNvSpPr>
              <p:nvPr/>
            </p:nvSpPr>
            <p:spPr bwMode="auto">
              <a:xfrm>
                <a:off x="1211" y="1797"/>
                <a:ext cx="89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400"/>
                  <a:t>Северодвинск</a:t>
                </a:r>
              </a:p>
            </p:txBody>
          </p:sp>
        </p:grpSp>
        <p:grpSp>
          <p:nvGrpSpPr>
            <p:cNvPr id="5489" name="Group 369"/>
            <p:cNvGrpSpPr>
              <a:grpSpLocks/>
            </p:cNvGrpSpPr>
            <p:nvPr/>
          </p:nvGrpSpPr>
          <p:grpSpPr bwMode="auto">
            <a:xfrm>
              <a:off x="4468" y="798"/>
              <a:ext cx="861" cy="273"/>
              <a:chOff x="4332" y="890"/>
              <a:chExt cx="861" cy="273"/>
            </a:xfrm>
          </p:grpSpPr>
          <p:grpSp>
            <p:nvGrpSpPr>
              <p:cNvPr id="5233" name="Group 113"/>
              <p:cNvGrpSpPr>
                <a:grpSpLocks/>
              </p:cNvGrpSpPr>
              <p:nvPr/>
            </p:nvGrpSpPr>
            <p:grpSpPr bwMode="auto">
              <a:xfrm>
                <a:off x="4332" y="981"/>
                <a:ext cx="227" cy="182"/>
                <a:chOff x="839" y="1162"/>
                <a:chExt cx="2631" cy="2450"/>
              </a:xfrm>
            </p:grpSpPr>
            <p:sp>
              <p:nvSpPr>
                <p:cNvPr id="5234" name="Rectangle 114"/>
                <p:cNvSpPr>
                  <a:spLocks noChangeArrowheads="1"/>
                </p:cNvSpPr>
                <p:nvPr/>
              </p:nvSpPr>
              <p:spPr bwMode="auto">
                <a:xfrm>
                  <a:off x="839" y="1162"/>
                  <a:ext cx="1451" cy="245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35" name="Rectangle 115"/>
                <p:cNvSpPr>
                  <a:spLocks noChangeArrowheads="1"/>
                </p:cNvSpPr>
                <p:nvPr/>
              </p:nvSpPr>
              <p:spPr bwMode="auto">
                <a:xfrm>
                  <a:off x="2290" y="2115"/>
                  <a:ext cx="1180" cy="1497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36" name="Rectangle 116"/>
                <p:cNvSpPr>
                  <a:spLocks noChangeArrowheads="1"/>
                </p:cNvSpPr>
                <p:nvPr/>
              </p:nvSpPr>
              <p:spPr bwMode="auto">
                <a:xfrm>
                  <a:off x="1111" y="1389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37" name="Rectangle 117"/>
                <p:cNvSpPr>
                  <a:spLocks noChangeArrowheads="1"/>
                </p:cNvSpPr>
                <p:nvPr/>
              </p:nvSpPr>
              <p:spPr bwMode="auto">
                <a:xfrm>
                  <a:off x="1111" y="1752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38" name="Rectangle 118"/>
                <p:cNvSpPr>
                  <a:spLocks noChangeArrowheads="1"/>
                </p:cNvSpPr>
                <p:nvPr/>
              </p:nvSpPr>
              <p:spPr bwMode="auto">
                <a:xfrm>
                  <a:off x="1111" y="2387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39" name="Rectangle 119"/>
                <p:cNvSpPr>
                  <a:spLocks noChangeArrowheads="1"/>
                </p:cNvSpPr>
                <p:nvPr/>
              </p:nvSpPr>
              <p:spPr bwMode="auto">
                <a:xfrm>
                  <a:off x="1111" y="2069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40" name="Rectangle 120"/>
                <p:cNvSpPr>
                  <a:spLocks noChangeArrowheads="1"/>
                </p:cNvSpPr>
                <p:nvPr/>
              </p:nvSpPr>
              <p:spPr bwMode="auto">
                <a:xfrm>
                  <a:off x="1111" y="2704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41" name="Rectangle 121"/>
                <p:cNvSpPr>
                  <a:spLocks noChangeArrowheads="1"/>
                </p:cNvSpPr>
                <p:nvPr/>
              </p:nvSpPr>
              <p:spPr bwMode="auto">
                <a:xfrm>
                  <a:off x="1111" y="3022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42" name="Rectangle 122"/>
                <p:cNvSpPr>
                  <a:spLocks noChangeArrowheads="1"/>
                </p:cNvSpPr>
                <p:nvPr/>
              </p:nvSpPr>
              <p:spPr bwMode="auto">
                <a:xfrm>
                  <a:off x="1655" y="1389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43" name="Rectangle 123"/>
                <p:cNvSpPr>
                  <a:spLocks noChangeArrowheads="1"/>
                </p:cNvSpPr>
                <p:nvPr/>
              </p:nvSpPr>
              <p:spPr bwMode="auto">
                <a:xfrm>
                  <a:off x="1655" y="1752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44" name="Rectangle 124"/>
                <p:cNvSpPr>
                  <a:spLocks noChangeArrowheads="1"/>
                </p:cNvSpPr>
                <p:nvPr/>
              </p:nvSpPr>
              <p:spPr bwMode="auto">
                <a:xfrm>
                  <a:off x="1655" y="2387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45" name="Rectangle 125"/>
                <p:cNvSpPr>
                  <a:spLocks noChangeArrowheads="1"/>
                </p:cNvSpPr>
                <p:nvPr/>
              </p:nvSpPr>
              <p:spPr bwMode="auto">
                <a:xfrm>
                  <a:off x="1655" y="2069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46" name="Rectangle 126"/>
                <p:cNvSpPr>
                  <a:spLocks noChangeArrowheads="1"/>
                </p:cNvSpPr>
                <p:nvPr/>
              </p:nvSpPr>
              <p:spPr bwMode="auto">
                <a:xfrm>
                  <a:off x="1655" y="2704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47" name="Rectangle 127"/>
                <p:cNvSpPr>
                  <a:spLocks noChangeArrowheads="1"/>
                </p:cNvSpPr>
                <p:nvPr/>
              </p:nvSpPr>
              <p:spPr bwMode="auto">
                <a:xfrm>
                  <a:off x="1655" y="3022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48" name="Rectangle 128"/>
                <p:cNvSpPr>
                  <a:spLocks noChangeArrowheads="1"/>
                </p:cNvSpPr>
                <p:nvPr/>
              </p:nvSpPr>
              <p:spPr bwMode="auto">
                <a:xfrm>
                  <a:off x="2426" y="2523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49" name="Rectangle 129"/>
                <p:cNvSpPr>
                  <a:spLocks noChangeArrowheads="1"/>
                </p:cNvSpPr>
                <p:nvPr/>
              </p:nvSpPr>
              <p:spPr bwMode="auto">
                <a:xfrm>
                  <a:off x="2426" y="2840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50" name="Rectangle 130"/>
                <p:cNvSpPr>
                  <a:spLocks noChangeArrowheads="1"/>
                </p:cNvSpPr>
                <p:nvPr/>
              </p:nvSpPr>
              <p:spPr bwMode="auto">
                <a:xfrm>
                  <a:off x="2426" y="3158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51" name="Rectangle 131"/>
                <p:cNvSpPr>
                  <a:spLocks noChangeArrowheads="1"/>
                </p:cNvSpPr>
                <p:nvPr/>
              </p:nvSpPr>
              <p:spPr bwMode="auto">
                <a:xfrm>
                  <a:off x="2971" y="2523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52" name="Rectangle 132"/>
                <p:cNvSpPr>
                  <a:spLocks noChangeArrowheads="1"/>
                </p:cNvSpPr>
                <p:nvPr/>
              </p:nvSpPr>
              <p:spPr bwMode="auto">
                <a:xfrm>
                  <a:off x="2971" y="2840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53" name="Rectangle 133"/>
                <p:cNvSpPr>
                  <a:spLocks noChangeArrowheads="1"/>
                </p:cNvSpPr>
                <p:nvPr/>
              </p:nvSpPr>
              <p:spPr bwMode="auto">
                <a:xfrm>
                  <a:off x="2971" y="3158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5479" name="Text Box 359"/>
              <p:cNvSpPr txBox="1">
                <a:spLocks noChangeArrowheads="1"/>
              </p:cNvSpPr>
              <p:nvPr/>
            </p:nvSpPr>
            <p:spPr bwMode="auto">
              <a:xfrm>
                <a:off x="4422" y="890"/>
                <a:ext cx="77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400"/>
                  <a:t>Нарьян-Мар</a:t>
                </a:r>
              </a:p>
            </p:txBody>
          </p:sp>
        </p:grpSp>
        <p:grpSp>
          <p:nvGrpSpPr>
            <p:cNvPr id="5574" name="Group 454"/>
            <p:cNvGrpSpPr>
              <a:grpSpLocks/>
            </p:cNvGrpSpPr>
            <p:nvPr/>
          </p:nvGrpSpPr>
          <p:grpSpPr bwMode="auto">
            <a:xfrm>
              <a:off x="4558" y="1344"/>
              <a:ext cx="545" cy="363"/>
              <a:chOff x="4558" y="1344"/>
              <a:chExt cx="545" cy="363"/>
            </a:xfrm>
          </p:grpSpPr>
          <p:grpSp>
            <p:nvGrpSpPr>
              <p:cNvPr id="5317" name="Group 197"/>
              <p:cNvGrpSpPr>
                <a:grpSpLocks/>
              </p:cNvGrpSpPr>
              <p:nvPr/>
            </p:nvGrpSpPr>
            <p:grpSpPr bwMode="auto">
              <a:xfrm>
                <a:off x="4876" y="1525"/>
                <a:ext cx="227" cy="182"/>
                <a:chOff x="839" y="1162"/>
                <a:chExt cx="2631" cy="2450"/>
              </a:xfrm>
            </p:grpSpPr>
            <p:sp>
              <p:nvSpPr>
                <p:cNvPr id="5318" name="Rectangle 198"/>
                <p:cNvSpPr>
                  <a:spLocks noChangeArrowheads="1"/>
                </p:cNvSpPr>
                <p:nvPr/>
              </p:nvSpPr>
              <p:spPr bwMode="auto">
                <a:xfrm>
                  <a:off x="839" y="1162"/>
                  <a:ext cx="1451" cy="245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19" name="Rectangle 199"/>
                <p:cNvSpPr>
                  <a:spLocks noChangeArrowheads="1"/>
                </p:cNvSpPr>
                <p:nvPr/>
              </p:nvSpPr>
              <p:spPr bwMode="auto">
                <a:xfrm>
                  <a:off x="2290" y="2115"/>
                  <a:ext cx="1180" cy="1497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20" name="Rectangle 200"/>
                <p:cNvSpPr>
                  <a:spLocks noChangeArrowheads="1"/>
                </p:cNvSpPr>
                <p:nvPr/>
              </p:nvSpPr>
              <p:spPr bwMode="auto">
                <a:xfrm>
                  <a:off x="1111" y="1389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21" name="Rectangle 201"/>
                <p:cNvSpPr>
                  <a:spLocks noChangeArrowheads="1"/>
                </p:cNvSpPr>
                <p:nvPr/>
              </p:nvSpPr>
              <p:spPr bwMode="auto">
                <a:xfrm>
                  <a:off x="1111" y="1752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22" name="Rectangle 202"/>
                <p:cNvSpPr>
                  <a:spLocks noChangeArrowheads="1"/>
                </p:cNvSpPr>
                <p:nvPr/>
              </p:nvSpPr>
              <p:spPr bwMode="auto">
                <a:xfrm>
                  <a:off x="1111" y="2387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23" name="Rectangle 203"/>
                <p:cNvSpPr>
                  <a:spLocks noChangeArrowheads="1"/>
                </p:cNvSpPr>
                <p:nvPr/>
              </p:nvSpPr>
              <p:spPr bwMode="auto">
                <a:xfrm>
                  <a:off x="1111" y="2069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24" name="Rectangle 204"/>
                <p:cNvSpPr>
                  <a:spLocks noChangeArrowheads="1"/>
                </p:cNvSpPr>
                <p:nvPr/>
              </p:nvSpPr>
              <p:spPr bwMode="auto">
                <a:xfrm>
                  <a:off x="1111" y="2704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25" name="Rectangle 205"/>
                <p:cNvSpPr>
                  <a:spLocks noChangeArrowheads="1"/>
                </p:cNvSpPr>
                <p:nvPr/>
              </p:nvSpPr>
              <p:spPr bwMode="auto">
                <a:xfrm>
                  <a:off x="1111" y="3022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26" name="Rectangle 206"/>
                <p:cNvSpPr>
                  <a:spLocks noChangeArrowheads="1"/>
                </p:cNvSpPr>
                <p:nvPr/>
              </p:nvSpPr>
              <p:spPr bwMode="auto">
                <a:xfrm>
                  <a:off x="1655" y="1389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27" name="Rectangle 207"/>
                <p:cNvSpPr>
                  <a:spLocks noChangeArrowheads="1"/>
                </p:cNvSpPr>
                <p:nvPr/>
              </p:nvSpPr>
              <p:spPr bwMode="auto">
                <a:xfrm>
                  <a:off x="1655" y="1752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28" name="Rectangle 208"/>
                <p:cNvSpPr>
                  <a:spLocks noChangeArrowheads="1"/>
                </p:cNvSpPr>
                <p:nvPr/>
              </p:nvSpPr>
              <p:spPr bwMode="auto">
                <a:xfrm>
                  <a:off x="1655" y="2387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29" name="Rectangle 209"/>
                <p:cNvSpPr>
                  <a:spLocks noChangeArrowheads="1"/>
                </p:cNvSpPr>
                <p:nvPr/>
              </p:nvSpPr>
              <p:spPr bwMode="auto">
                <a:xfrm>
                  <a:off x="1655" y="2069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30" name="Rectangle 210"/>
                <p:cNvSpPr>
                  <a:spLocks noChangeArrowheads="1"/>
                </p:cNvSpPr>
                <p:nvPr/>
              </p:nvSpPr>
              <p:spPr bwMode="auto">
                <a:xfrm>
                  <a:off x="1655" y="2704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31" name="Rectangle 211"/>
                <p:cNvSpPr>
                  <a:spLocks noChangeArrowheads="1"/>
                </p:cNvSpPr>
                <p:nvPr/>
              </p:nvSpPr>
              <p:spPr bwMode="auto">
                <a:xfrm>
                  <a:off x="1655" y="3022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32" name="Rectangle 212"/>
                <p:cNvSpPr>
                  <a:spLocks noChangeArrowheads="1"/>
                </p:cNvSpPr>
                <p:nvPr/>
              </p:nvSpPr>
              <p:spPr bwMode="auto">
                <a:xfrm>
                  <a:off x="2426" y="2523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33" name="Rectangle 213"/>
                <p:cNvSpPr>
                  <a:spLocks noChangeArrowheads="1"/>
                </p:cNvSpPr>
                <p:nvPr/>
              </p:nvSpPr>
              <p:spPr bwMode="auto">
                <a:xfrm>
                  <a:off x="2426" y="2840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34" name="Rectangle 214"/>
                <p:cNvSpPr>
                  <a:spLocks noChangeArrowheads="1"/>
                </p:cNvSpPr>
                <p:nvPr/>
              </p:nvSpPr>
              <p:spPr bwMode="auto">
                <a:xfrm>
                  <a:off x="2426" y="3158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35" name="Rectangle 215"/>
                <p:cNvSpPr>
                  <a:spLocks noChangeArrowheads="1"/>
                </p:cNvSpPr>
                <p:nvPr/>
              </p:nvSpPr>
              <p:spPr bwMode="auto">
                <a:xfrm>
                  <a:off x="2971" y="2523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36" name="Rectangle 216"/>
                <p:cNvSpPr>
                  <a:spLocks noChangeArrowheads="1"/>
                </p:cNvSpPr>
                <p:nvPr/>
              </p:nvSpPr>
              <p:spPr bwMode="auto">
                <a:xfrm>
                  <a:off x="2971" y="2840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37" name="Rectangle 217"/>
                <p:cNvSpPr>
                  <a:spLocks noChangeArrowheads="1"/>
                </p:cNvSpPr>
                <p:nvPr/>
              </p:nvSpPr>
              <p:spPr bwMode="auto">
                <a:xfrm>
                  <a:off x="2971" y="3158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5480" name="Text Box 360"/>
              <p:cNvSpPr txBox="1">
                <a:spLocks noChangeArrowheads="1"/>
              </p:cNvSpPr>
              <p:nvPr/>
            </p:nvSpPr>
            <p:spPr bwMode="auto">
              <a:xfrm>
                <a:off x="4558" y="1344"/>
                <a:ext cx="51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400"/>
                  <a:t>Печора</a:t>
                </a:r>
              </a:p>
            </p:txBody>
          </p:sp>
        </p:grpSp>
        <p:grpSp>
          <p:nvGrpSpPr>
            <p:cNvPr id="5422" name="Group 302"/>
            <p:cNvGrpSpPr>
              <a:grpSpLocks/>
            </p:cNvGrpSpPr>
            <p:nvPr/>
          </p:nvGrpSpPr>
          <p:grpSpPr bwMode="auto">
            <a:xfrm>
              <a:off x="4468" y="2251"/>
              <a:ext cx="317" cy="136"/>
              <a:chOff x="839" y="1162"/>
              <a:chExt cx="2631" cy="2450"/>
            </a:xfrm>
          </p:grpSpPr>
          <p:sp>
            <p:nvSpPr>
              <p:cNvPr id="5423" name="Rectangle 303"/>
              <p:cNvSpPr>
                <a:spLocks noChangeArrowheads="1"/>
              </p:cNvSpPr>
              <p:nvPr/>
            </p:nvSpPr>
            <p:spPr bwMode="auto">
              <a:xfrm>
                <a:off x="839" y="1162"/>
                <a:ext cx="1451" cy="245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424" name="Rectangle 304"/>
              <p:cNvSpPr>
                <a:spLocks noChangeArrowheads="1"/>
              </p:cNvSpPr>
              <p:nvPr/>
            </p:nvSpPr>
            <p:spPr bwMode="auto">
              <a:xfrm>
                <a:off x="2290" y="2115"/>
                <a:ext cx="1180" cy="149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425" name="Rectangle 305"/>
              <p:cNvSpPr>
                <a:spLocks noChangeArrowheads="1"/>
              </p:cNvSpPr>
              <p:nvPr/>
            </p:nvSpPr>
            <p:spPr bwMode="auto">
              <a:xfrm>
                <a:off x="1111" y="1389"/>
                <a:ext cx="227" cy="1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426" name="Rectangle 306"/>
              <p:cNvSpPr>
                <a:spLocks noChangeArrowheads="1"/>
              </p:cNvSpPr>
              <p:nvPr/>
            </p:nvSpPr>
            <p:spPr bwMode="auto">
              <a:xfrm>
                <a:off x="1111" y="1752"/>
                <a:ext cx="227" cy="1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427" name="Rectangle 307"/>
              <p:cNvSpPr>
                <a:spLocks noChangeArrowheads="1"/>
              </p:cNvSpPr>
              <p:nvPr/>
            </p:nvSpPr>
            <p:spPr bwMode="auto">
              <a:xfrm>
                <a:off x="1111" y="2387"/>
                <a:ext cx="227" cy="1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428" name="Rectangle 308"/>
              <p:cNvSpPr>
                <a:spLocks noChangeArrowheads="1"/>
              </p:cNvSpPr>
              <p:nvPr/>
            </p:nvSpPr>
            <p:spPr bwMode="auto">
              <a:xfrm>
                <a:off x="1111" y="2069"/>
                <a:ext cx="227" cy="1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429" name="Rectangle 309"/>
              <p:cNvSpPr>
                <a:spLocks noChangeArrowheads="1"/>
              </p:cNvSpPr>
              <p:nvPr/>
            </p:nvSpPr>
            <p:spPr bwMode="auto">
              <a:xfrm>
                <a:off x="1111" y="2704"/>
                <a:ext cx="227" cy="1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430" name="Rectangle 310"/>
              <p:cNvSpPr>
                <a:spLocks noChangeArrowheads="1"/>
              </p:cNvSpPr>
              <p:nvPr/>
            </p:nvSpPr>
            <p:spPr bwMode="auto">
              <a:xfrm>
                <a:off x="1111" y="3022"/>
                <a:ext cx="227" cy="1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431" name="Rectangle 311"/>
              <p:cNvSpPr>
                <a:spLocks noChangeArrowheads="1"/>
              </p:cNvSpPr>
              <p:nvPr/>
            </p:nvSpPr>
            <p:spPr bwMode="auto">
              <a:xfrm>
                <a:off x="1655" y="1389"/>
                <a:ext cx="227" cy="1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432" name="Rectangle 312"/>
              <p:cNvSpPr>
                <a:spLocks noChangeArrowheads="1"/>
              </p:cNvSpPr>
              <p:nvPr/>
            </p:nvSpPr>
            <p:spPr bwMode="auto">
              <a:xfrm>
                <a:off x="1655" y="1752"/>
                <a:ext cx="227" cy="1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433" name="Rectangle 313"/>
              <p:cNvSpPr>
                <a:spLocks noChangeArrowheads="1"/>
              </p:cNvSpPr>
              <p:nvPr/>
            </p:nvSpPr>
            <p:spPr bwMode="auto">
              <a:xfrm>
                <a:off x="1655" y="2387"/>
                <a:ext cx="227" cy="1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434" name="Rectangle 314"/>
              <p:cNvSpPr>
                <a:spLocks noChangeArrowheads="1"/>
              </p:cNvSpPr>
              <p:nvPr/>
            </p:nvSpPr>
            <p:spPr bwMode="auto">
              <a:xfrm>
                <a:off x="1655" y="2069"/>
                <a:ext cx="227" cy="1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435" name="Rectangle 315"/>
              <p:cNvSpPr>
                <a:spLocks noChangeArrowheads="1"/>
              </p:cNvSpPr>
              <p:nvPr/>
            </p:nvSpPr>
            <p:spPr bwMode="auto">
              <a:xfrm>
                <a:off x="1655" y="2704"/>
                <a:ext cx="227" cy="1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436" name="Rectangle 316"/>
              <p:cNvSpPr>
                <a:spLocks noChangeArrowheads="1"/>
              </p:cNvSpPr>
              <p:nvPr/>
            </p:nvSpPr>
            <p:spPr bwMode="auto">
              <a:xfrm>
                <a:off x="1655" y="3022"/>
                <a:ext cx="227" cy="1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437" name="Rectangle 317"/>
              <p:cNvSpPr>
                <a:spLocks noChangeArrowheads="1"/>
              </p:cNvSpPr>
              <p:nvPr/>
            </p:nvSpPr>
            <p:spPr bwMode="auto">
              <a:xfrm>
                <a:off x="2426" y="2523"/>
                <a:ext cx="227" cy="1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438" name="Rectangle 318"/>
              <p:cNvSpPr>
                <a:spLocks noChangeArrowheads="1"/>
              </p:cNvSpPr>
              <p:nvPr/>
            </p:nvSpPr>
            <p:spPr bwMode="auto">
              <a:xfrm>
                <a:off x="2426" y="2840"/>
                <a:ext cx="227" cy="1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439" name="Rectangle 319"/>
              <p:cNvSpPr>
                <a:spLocks noChangeArrowheads="1"/>
              </p:cNvSpPr>
              <p:nvPr/>
            </p:nvSpPr>
            <p:spPr bwMode="auto">
              <a:xfrm>
                <a:off x="2426" y="3158"/>
                <a:ext cx="227" cy="1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440" name="Rectangle 320"/>
              <p:cNvSpPr>
                <a:spLocks noChangeArrowheads="1"/>
              </p:cNvSpPr>
              <p:nvPr/>
            </p:nvSpPr>
            <p:spPr bwMode="auto">
              <a:xfrm>
                <a:off x="2971" y="2523"/>
                <a:ext cx="227" cy="1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441" name="Rectangle 321"/>
              <p:cNvSpPr>
                <a:spLocks noChangeArrowheads="1"/>
              </p:cNvSpPr>
              <p:nvPr/>
            </p:nvSpPr>
            <p:spPr bwMode="auto">
              <a:xfrm>
                <a:off x="2971" y="2840"/>
                <a:ext cx="227" cy="1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442" name="Rectangle 322"/>
              <p:cNvSpPr>
                <a:spLocks noChangeArrowheads="1"/>
              </p:cNvSpPr>
              <p:nvPr/>
            </p:nvSpPr>
            <p:spPr bwMode="auto">
              <a:xfrm>
                <a:off x="2971" y="3158"/>
                <a:ext cx="227" cy="1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5481" name="Text Box 361"/>
            <p:cNvSpPr txBox="1">
              <a:spLocks noChangeArrowheads="1"/>
            </p:cNvSpPr>
            <p:nvPr/>
          </p:nvSpPr>
          <p:spPr bwMode="auto">
            <a:xfrm>
              <a:off x="4332" y="2069"/>
              <a:ext cx="40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400"/>
                <a:t>Ухта</a:t>
              </a:r>
            </a:p>
          </p:txBody>
        </p:sp>
        <p:grpSp>
          <p:nvGrpSpPr>
            <p:cNvPr id="5497" name="Group 377"/>
            <p:cNvGrpSpPr>
              <a:grpSpLocks/>
            </p:cNvGrpSpPr>
            <p:nvPr/>
          </p:nvGrpSpPr>
          <p:grpSpPr bwMode="auto">
            <a:xfrm>
              <a:off x="5270" y="800"/>
              <a:ext cx="558" cy="407"/>
              <a:chOff x="5270" y="800"/>
              <a:chExt cx="558" cy="407"/>
            </a:xfrm>
          </p:grpSpPr>
          <p:grpSp>
            <p:nvGrpSpPr>
              <p:cNvPr id="5296" name="Group 176"/>
              <p:cNvGrpSpPr>
                <a:grpSpLocks/>
              </p:cNvGrpSpPr>
              <p:nvPr/>
            </p:nvGrpSpPr>
            <p:grpSpPr bwMode="auto">
              <a:xfrm>
                <a:off x="5501" y="800"/>
                <a:ext cx="227" cy="182"/>
                <a:chOff x="839" y="1162"/>
                <a:chExt cx="2631" cy="2450"/>
              </a:xfrm>
            </p:grpSpPr>
            <p:sp>
              <p:nvSpPr>
                <p:cNvPr id="5297" name="Rectangle 177"/>
                <p:cNvSpPr>
                  <a:spLocks noChangeArrowheads="1"/>
                </p:cNvSpPr>
                <p:nvPr/>
              </p:nvSpPr>
              <p:spPr bwMode="auto">
                <a:xfrm>
                  <a:off x="839" y="1162"/>
                  <a:ext cx="1451" cy="245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98" name="Rectangle 178"/>
                <p:cNvSpPr>
                  <a:spLocks noChangeArrowheads="1"/>
                </p:cNvSpPr>
                <p:nvPr/>
              </p:nvSpPr>
              <p:spPr bwMode="auto">
                <a:xfrm>
                  <a:off x="2290" y="2115"/>
                  <a:ext cx="1180" cy="1497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99" name="Rectangle 179"/>
                <p:cNvSpPr>
                  <a:spLocks noChangeArrowheads="1"/>
                </p:cNvSpPr>
                <p:nvPr/>
              </p:nvSpPr>
              <p:spPr bwMode="auto">
                <a:xfrm>
                  <a:off x="1111" y="1389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00" name="Rectangle 180"/>
                <p:cNvSpPr>
                  <a:spLocks noChangeArrowheads="1"/>
                </p:cNvSpPr>
                <p:nvPr/>
              </p:nvSpPr>
              <p:spPr bwMode="auto">
                <a:xfrm>
                  <a:off x="1111" y="1752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01" name="Rectangle 181"/>
                <p:cNvSpPr>
                  <a:spLocks noChangeArrowheads="1"/>
                </p:cNvSpPr>
                <p:nvPr/>
              </p:nvSpPr>
              <p:spPr bwMode="auto">
                <a:xfrm>
                  <a:off x="1111" y="2387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02" name="Rectangle 182"/>
                <p:cNvSpPr>
                  <a:spLocks noChangeArrowheads="1"/>
                </p:cNvSpPr>
                <p:nvPr/>
              </p:nvSpPr>
              <p:spPr bwMode="auto">
                <a:xfrm>
                  <a:off x="1111" y="2069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03" name="Rectangle 183"/>
                <p:cNvSpPr>
                  <a:spLocks noChangeArrowheads="1"/>
                </p:cNvSpPr>
                <p:nvPr/>
              </p:nvSpPr>
              <p:spPr bwMode="auto">
                <a:xfrm>
                  <a:off x="1111" y="2704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04" name="Rectangle 184"/>
                <p:cNvSpPr>
                  <a:spLocks noChangeArrowheads="1"/>
                </p:cNvSpPr>
                <p:nvPr/>
              </p:nvSpPr>
              <p:spPr bwMode="auto">
                <a:xfrm>
                  <a:off x="1111" y="3022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05" name="Rectangle 185"/>
                <p:cNvSpPr>
                  <a:spLocks noChangeArrowheads="1"/>
                </p:cNvSpPr>
                <p:nvPr/>
              </p:nvSpPr>
              <p:spPr bwMode="auto">
                <a:xfrm>
                  <a:off x="1655" y="1389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06" name="Rectangle 186"/>
                <p:cNvSpPr>
                  <a:spLocks noChangeArrowheads="1"/>
                </p:cNvSpPr>
                <p:nvPr/>
              </p:nvSpPr>
              <p:spPr bwMode="auto">
                <a:xfrm>
                  <a:off x="1655" y="1752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07" name="Rectangle 187"/>
                <p:cNvSpPr>
                  <a:spLocks noChangeArrowheads="1"/>
                </p:cNvSpPr>
                <p:nvPr/>
              </p:nvSpPr>
              <p:spPr bwMode="auto">
                <a:xfrm>
                  <a:off x="1655" y="2387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08" name="Rectangle 188"/>
                <p:cNvSpPr>
                  <a:spLocks noChangeArrowheads="1"/>
                </p:cNvSpPr>
                <p:nvPr/>
              </p:nvSpPr>
              <p:spPr bwMode="auto">
                <a:xfrm>
                  <a:off x="1655" y="2069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09" name="Rectangle 189"/>
                <p:cNvSpPr>
                  <a:spLocks noChangeArrowheads="1"/>
                </p:cNvSpPr>
                <p:nvPr/>
              </p:nvSpPr>
              <p:spPr bwMode="auto">
                <a:xfrm>
                  <a:off x="1655" y="2704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10" name="Rectangle 190"/>
                <p:cNvSpPr>
                  <a:spLocks noChangeArrowheads="1"/>
                </p:cNvSpPr>
                <p:nvPr/>
              </p:nvSpPr>
              <p:spPr bwMode="auto">
                <a:xfrm>
                  <a:off x="1655" y="3022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11" name="Rectangle 191"/>
                <p:cNvSpPr>
                  <a:spLocks noChangeArrowheads="1"/>
                </p:cNvSpPr>
                <p:nvPr/>
              </p:nvSpPr>
              <p:spPr bwMode="auto">
                <a:xfrm>
                  <a:off x="2426" y="2523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12" name="Rectangle 192"/>
                <p:cNvSpPr>
                  <a:spLocks noChangeArrowheads="1"/>
                </p:cNvSpPr>
                <p:nvPr/>
              </p:nvSpPr>
              <p:spPr bwMode="auto">
                <a:xfrm>
                  <a:off x="2426" y="2840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13" name="Rectangle 193"/>
                <p:cNvSpPr>
                  <a:spLocks noChangeArrowheads="1"/>
                </p:cNvSpPr>
                <p:nvPr/>
              </p:nvSpPr>
              <p:spPr bwMode="auto">
                <a:xfrm>
                  <a:off x="2426" y="3158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14" name="Rectangle 194"/>
                <p:cNvSpPr>
                  <a:spLocks noChangeArrowheads="1"/>
                </p:cNvSpPr>
                <p:nvPr/>
              </p:nvSpPr>
              <p:spPr bwMode="auto">
                <a:xfrm>
                  <a:off x="2971" y="2523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15" name="Rectangle 195"/>
                <p:cNvSpPr>
                  <a:spLocks noChangeArrowheads="1"/>
                </p:cNvSpPr>
                <p:nvPr/>
              </p:nvSpPr>
              <p:spPr bwMode="auto">
                <a:xfrm>
                  <a:off x="2971" y="2840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16" name="Rectangle 196"/>
                <p:cNvSpPr>
                  <a:spLocks noChangeArrowheads="1"/>
                </p:cNvSpPr>
                <p:nvPr/>
              </p:nvSpPr>
              <p:spPr bwMode="auto">
                <a:xfrm>
                  <a:off x="2971" y="3158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5482" name="Text Box 362"/>
              <p:cNvSpPr txBox="1">
                <a:spLocks noChangeArrowheads="1"/>
              </p:cNvSpPr>
              <p:nvPr/>
            </p:nvSpPr>
            <p:spPr bwMode="auto">
              <a:xfrm>
                <a:off x="5270" y="1015"/>
                <a:ext cx="55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400"/>
                  <a:t>Воркута</a:t>
                </a:r>
              </a:p>
            </p:txBody>
          </p:sp>
        </p:grpSp>
        <p:grpSp>
          <p:nvGrpSpPr>
            <p:cNvPr id="5585" name="Group 465"/>
            <p:cNvGrpSpPr>
              <a:grpSpLocks/>
            </p:cNvGrpSpPr>
            <p:nvPr/>
          </p:nvGrpSpPr>
          <p:grpSpPr bwMode="auto">
            <a:xfrm>
              <a:off x="2845" y="2795"/>
              <a:ext cx="670" cy="363"/>
              <a:chOff x="2845" y="2795"/>
              <a:chExt cx="670" cy="363"/>
            </a:xfrm>
          </p:grpSpPr>
          <p:grpSp>
            <p:nvGrpSpPr>
              <p:cNvPr id="5212" name="Group 92"/>
              <p:cNvGrpSpPr>
                <a:grpSpLocks/>
              </p:cNvGrpSpPr>
              <p:nvPr/>
            </p:nvGrpSpPr>
            <p:grpSpPr bwMode="auto">
              <a:xfrm>
                <a:off x="3152" y="2976"/>
                <a:ext cx="227" cy="182"/>
                <a:chOff x="839" y="1162"/>
                <a:chExt cx="2631" cy="2450"/>
              </a:xfrm>
            </p:grpSpPr>
            <p:sp>
              <p:nvSpPr>
                <p:cNvPr id="5213" name="Rectangle 93"/>
                <p:cNvSpPr>
                  <a:spLocks noChangeArrowheads="1"/>
                </p:cNvSpPr>
                <p:nvPr/>
              </p:nvSpPr>
              <p:spPr bwMode="auto">
                <a:xfrm>
                  <a:off x="839" y="1162"/>
                  <a:ext cx="1451" cy="245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14" name="Rectangle 94"/>
                <p:cNvSpPr>
                  <a:spLocks noChangeArrowheads="1"/>
                </p:cNvSpPr>
                <p:nvPr/>
              </p:nvSpPr>
              <p:spPr bwMode="auto">
                <a:xfrm>
                  <a:off x="2290" y="2115"/>
                  <a:ext cx="1180" cy="1497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15" name="Rectangle 95"/>
                <p:cNvSpPr>
                  <a:spLocks noChangeArrowheads="1"/>
                </p:cNvSpPr>
                <p:nvPr/>
              </p:nvSpPr>
              <p:spPr bwMode="auto">
                <a:xfrm>
                  <a:off x="1111" y="1389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16" name="Rectangle 96"/>
                <p:cNvSpPr>
                  <a:spLocks noChangeArrowheads="1"/>
                </p:cNvSpPr>
                <p:nvPr/>
              </p:nvSpPr>
              <p:spPr bwMode="auto">
                <a:xfrm>
                  <a:off x="1111" y="1752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17" name="Rectangle 97"/>
                <p:cNvSpPr>
                  <a:spLocks noChangeArrowheads="1"/>
                </p:cNvSpPr>
                <p:nvPr/>
              </p:nvSpPr>
              <p:spPr bwMode="auto">
                <a:xfrm>
                  <a:off x="1111" y="2387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18" name="Rectangle 98"/>
                <p:cNvSpPr>
                  <a:spLocks noChangeArrowheads="1"/>
                </p:cNvSpPr>
                <p:nvPr/>
              </p:nvSpPr>
              <p:spPr bwMode="auto">
                <a:xfrm>
                  <a:off x="1111" y="2069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19" name="Rectangle 99"/>
                <p:cNvSpPr>
                  <a:spLocks noChangeArrowheads="1"/>
                </p:cNvSpPr>
                <p:nvPr/>
              </p:nvSpPr>
              <p:spPr bwMode="auto">
                <a:xfrm>
                  <a:off x="1111" y="2704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20" name="Rectangle 100"/>
                <p:cNvSpPr>
                  <a:spLocks noChangeArrowheads="1"/>
                </p:cNvSpPr>
                <p:nvPr/>
              </p:nvSpPr>
              <p:spPr bwMode="auto">
                <a:xfrm>
                  <a:off x="1111" y="3022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21" name="Rectangle 101"/>
                <p:cNvSpPr>
                  <a:spLocks noChangeArrowheads="1"/>
                </p:cNvSpPr>
                <p:nvPr/>
              </p:nvSpPr>
              <p:spPr bwMode="auto">
                <a:xfrm>
                  <a:off x="1655" y="1389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22" name="Rectangle 102"/>
                <p:cNvSpPr>
                  <a:spLocks noChangeArrowheads="1"/>
                </p:cNvSpPr>
                <p:nvPr/>
              </p:nvSpPr>
              <p:spPr bwMode="auto">
                <a:xfrm>
                  <a:off x="1655" y="1752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23" name="Rectangle 103"/>
                <p:cNvSpPr>
                  <a:spLocks noChangeArrowheads="1"/>
                </p:cNvSpPr>
                <p:nvPr/>
              </p:nvSpPr>
              <p:spPr bwMode="auto">
                <a:xfrm>
                  <a:off x="1655" y="2387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24" name="Rectangle 104"/>
                <p:cNvSpPr>
                  <a:spLocks noChangeArrowheads="1"/>
                </p:cNvSpPr>
                <p:nvPr/>
              </p:nvSpPr>
              <p:spPr bwMode="auto">
                <a:xfrm>
                  <a:off x="1655" y="2069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25" name="Rectangle 105"/>
                <p:cNvSpPr>
                  <a:spLocks noChangeArrowheads="1"/>
                </p:cNvSpPr>
                <p:nvPr/>
              </p:nvSpPr>
              <p:spPr bwMode="auto">
                <a:xfrm>
                  <a:off x="1655" y="2704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26" name="Rectangle 106"/>
                <p:cNvSpPr>
                  <a:spLocks noChangeArrowheads="1"/>
                </p:cNvSpPr>
                <p:nvPr/>
              </p:nvSpPr>
              <p:spPr bwMode="auto">
                <a:xfrm>
                  <a:off x="1655" y="3022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27" name="Rectangle 107"/>
                <p:cNvSpPr>
                  <a:spLocks noChangeArrowheads="1"/>
                </p:cNvSpPr>
                <p:nvPr/>
              </p:nvSpPr>
              <p:spPr bwMode="auto">
                <a:xfrm>
                  <a:off x="2426" y="2523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28" name="Rectangle 108"/>
                <p:cNvSpPr>
                  <a:spLocks noChangeArrowheads="1"/>
                </p:cNvSpPr>
                <p:nvPr/>
              </p:nvSpPr>
              <p:spPr bwMode="auto">
                <a:xfrm>
                  <a:off x="2426" y="2840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29" name="Rectangle 109"/>
                <p:cNvSpPr>
                  <a:spLocks noChangeArrowheads="1"/>
                </p:cNvSpPr>
                <p:nvPr/>
              </p:nvSpPr>
              <p:spPr bwMode="auto">
                <a:xfrm>
                  <a:off x="2426" y="3158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30" name="Rectangle 110"/>
                <p:cNvSpPr>
                  <a:spLocks noChangeArrowheads="1"/>
                </p:cNvSpPr>
                <p:nvPr/>
              </p:nvSpPr>
              <p:spPr bwMode="auto">
                <a:xfrm>
                  <a:off x="2971" y="2523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31" name="Rectangle 111"/>
                <p:cNvSpPr>
                  <a:spLocks noChangeArrowheads="1"/>
                </p:cNvSpPr>
                <p:nvPr/>
              </p:nvSpPr>
              <p:spPr bwMode="auto">
                <a:xfrm>
                  <a:off x="2971" y="2840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32" name="Rectangle 112"/>
                <p:cNvSpPr>
                  <a:spLocks noChangeArrowheads="1"/>
                </p:cNvSpPr>
                <p:nvPr/>
              </p:nvSpPr>
              <p:spPr bwMode="auto">
                <a:xfrm>
                  <a:off x="2971" y="3158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5483" name="Text Box 363"/>
              <p:cNvSpPr txBox="1">
                <a:spLocks noChangeArrowheads="1"/>
              </p:cNvSpPr>
              <p:nvPr/>
            </p:nvSpPr>
            <p:spPr bwMode="auto">
              <a:xfrm>
                <a:off x="2845" y="2795"/>
                <a:ext cx="67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400"/>
                  <a:t>Коряжма</a:t>
                </a:r>
              </a:p>
            </p:txBody>
          </p:sp>
        </p:grpSp>
        <p:grpSp>
          <p:nvGrpSpPr>
            <p:cNvPr id="5495" name="Group 375"/>
            <p:cNvGrpSpPr>
              <a:grpSpLocks/>
            </p:cNvGrpSpPr>
            <p:nvPr/>
          </p:nvGrpSpPr>
          <p:grpSpPr bwMode="auto">
            <a:xfrm>
              <a:off x="2571" y="3113"/>
              <a:ext cx="536" cy="317"/>
              <a:chOff x="2571" y="3113"/>
              <a:chExt cx="536" cy="317"/>
            </a:xfrm>
          </p:grpSpPr>
          <p:grpSp>
            <p:nvGrpSpPr>
              <p:cNvPr id="5443" name="Group 323"/>
              <p:cNvGrpSpPr>
                <a:grpSpLocks/>
              </p:cNvGrpSpPr>
              <p:nvPr/>
            </p:nvGrpSpPr>
            <p:grpSpPr bwMode="auto">
              <a:xfrm>
                <a:off x="2880" y="3113"/>
                <a:ext cx="227" cy="182"/>
                <a:chOff x="839" y="1162"/>
                <a:chExt cx="2631" cy="2450"/>
              </a:xfrm>
            </p:grpSpPr>
            <p:sp>
              <p:nvSpPr>
                <p:cNvPr id="5444" name="Rectangle 324"/>
                <p:cNvSpPr>
                  <a:spLocks noChangeArrowheads="1"/>
                </p:cNvSpPr>
                <p:nvPr/>
              </p:nvSpPr>
              <p:spPr bwMode="auto">
                <a:xfrm>
                  <a:off x="839" y="1162"/>
                  <a:ext cx="1451" cy="245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445" name="Rectangle 325"/>
                <p:cNvSpPr>
                  <a:spLocks noChangeArrowheads="1"/>
                </p:cNvSpPr>
                <p:nvPr/>
              </p:nvSpPr>
              <p:spPr bwMode="auto">
                <a:xfrm>
                  <a:off x="2290" y="2115"/>
                  <a:ext cx="1180" cy="1497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446" name="Rectangle 326"/>
                <p:cNvSpPr>
                  <a:spLocks noChangeArrowheads="1"/>
                </p:cNvSpPr>
                <p:nvPr/>
              </p:nvSpPr>
              <p:spPr bwMode="auto">
                <a:xfrm>
                  <a:off x="1111" y="1389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447" name="Rectangle 327"/>
                <p:cNvSpPr>
                  <a:spLocks noChangeArrowheads="1"/>
                </p:cNvSpPr>
                <p:nvPr/>
              </p:nvSpPr>
              <p:spPr bwMode="auto">
                <a:xfrm>
                  <a:off x="1111" y="1752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448" name="Rectangle 328"/>
                <p:cNvSpPr>
                  <a:spLocks noChangeArrowheads="1"/>
                </p:cNvSpPr>
                <p:nvPr/>
              </p:nvSpPr>
              <p:spPr bwMode="auto">
                <a:xfrm>
                  <a:off x="1111" y="2387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449" name="Rectangle 329"/>
                <p:cNvSpPr>
                  <a:spLocks noChangeArrowheads="1"/>
                </p:cNvSpPr>
                <p:nvPr/>
              </p:nvSpPr>
              <p:spPr bwMode="auto">
                <a:xfrm>
                  <a:off x="1111" y="2069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450" name="Rectangle 330"/>
                <p:cNvSpPr>
                  <a:spLocks noChangeArrowheads="1"/>
                </p:cNvSpPr>
                <p:nvPr/>
              </p:nvSpPr>
              <p:spPr bwMode="auto">
                <a:xfrm>
                  <a:off x="1111" y="2704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451" name="Rectangle 331"/>
                <p:cNvSpPr>
                  <a:spLocks noChangeArrowheads="1"/>
                </p:cNvSpPr>
                <p:nvPr/>
              </p:nvSpPr>
              <p:spPr bwMode="auto">
                <a:xfrm>
                  <a:off x="1111" y="3022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452" name="Rectangle 332"/>
                <p:cNvSpPr>
                  <a:spLocks noChangeArrowheads="1"/>
                </p:cNvSpPr>
                <p:nvPr/>
              </p:nvSpPr>
              <p:spPr bwMode="auto">
                <a:xfrm>
                  <a:off x="1655" y="1389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453" name="Rectangle 333"/>
                <p:cNvSpPr>
                  <a:spLocks noChangeArrowheads="1"/>
                </p:cNvSpPr>
                <p:nvPr/>
              </p:nvSpPr>
              <p:spPr bwMode="auto">
                <a:xfrm>
                  <a:off x="1655" y="1752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454" name="Rectangle 334"/>
                <p:cNvSpPr>
                  <a:spLocks noChangeArrowheads="1"/>
                </p:cNvSpPr>
                <p:nvPr/>
              </p:nvSpPr>
              <p:spPr bwMode="auto">
                <a:xfrm>
                  <a:off x="1655" y="2387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455" name="Rectangle 335"/>
                <p:cNvSpPr>
                  <a:spLocks noChangeArrowheads="1"/>
                </p:cNvSpPr>
                <p:nvPr/>
              </p:nvSpPr>
              <p:spPr bwMode="auto">
                <a:xfrm>
                  <a:off x="1655" y="2069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456" name="Rectangle 336"/>
                <p:cNvSpPr>
                  <a:spLocks noChangeArrowheads="1"/>
                </p:cNvSpPr>
                <p:nvPr/>
              </p:nvSpPr>
              <p:spPr bwMode="auto">
                <a:xfrm>
                  <a:off x="1655" y="2704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457" name="Rectangle 337"/>
                <p:cNvSpPr>
                  <a:spLocks noChangeArrowheads="1"/>
                </p:cNvSpPr>
                <p:nvPr/>
              </p:nvSpPr>
              <p:spPr bwMode="auto">
                <a:xfrm>
                  <a:off x="1655" y="3022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458" name="Rectangle 338"/>
                <p:cNvSpPr>
                  <a:spLocks noChangeArrowheads="1"/>
                </p:cNvSpPr>
                <p:nvPr/>
              </p:nvSpPr>
              <p:spPr bwMode="auto">
                <a:xfrm>
                  <a:off x="2426" y="2523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459" name="Rectangle 339"/>
                <p:cNvSpPr>
                  <a:spLocks noChangeArrowheads="1"/>
                </p:cNvSpPr>
                <p:nvPr/>
              </p:nvSpPr>
              <p:spPr bwMode="auto">
                <a:xfrm>
                  <a:off x="2426" y="2840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460" name="Rectangle 340"/>
                <p:cNvSpPr>
                  <a:spLocks noChangeArrowheads="1"/>
                </p:cNvSpPr>
                <p:nvPr/>
              </p:nvSpPr>
              <p:spPr bwMode="auto">
                <a:xfrm>
                  <a:off x="2426" y="3158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461" name="Rectangle 341"/>
                <p:cNvSpPr>
                  <a:spLocks noChangeArrowheads="1"/>
                </p:cNvSpPr>
                <p:nvPr/>
              </p:nvSpPr>
              <p:spPr bwMode="auto">
                <a:xfrm>
                  <a:off x="2971" y="2523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462" name="Rectangle 342"/>
                <p:cNvSpPr>
                  <a:spLocks noChangeArrowheads="1"/>
                </p:cNvSpPr>
                <p:nvPr/>
              </p:nvSpPr>
              <p:spPr bwMode="auto">
                <a:xfrm>
                  <a:off x="2971" y="2840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463" name="Rectangle 343"/>
                <p:cNvSpPr>
                  <a:spLocks noChangeArrowheads="1"/>
                </p:cNvSpPr>
                <p:nvPr/>
              </p:nvSpPr>
              <p:spPr bwMode="auto">
                <a:xfrm>
                  <a:off x="2971" y="3158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5484" name="Text Box 364"/>
              <p:cNvSpPr txBox="1">
                <a:spLocks noChangeArrowheads="1"/>
              </p:cNvSpPr>
              <p:nvPr/>
            </p:nvSpPr>
            <p:spPr bwMode="auto">
              <a:xfrm>
                <a:off x="2571" y="3238"/>
                <a:ext cx="49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400"/>
                  <a:t>Котлас</a:t>
                </a:r>
              </a:p>
            </p:txBody>
          </p:sp>
        </p:grpSp>
        <p:grpSp>
          <p:nvGrpSpPr>
            <p:cNvPr id="5609" name="Group 489"/>
            <p:cNvGrpSpPr>
              <a:grpSpLocks/>
            </p:cNvGrpSpPr>
            <p:nvPr/>
          </p:nvGrpSpPr>
          <p:grpSpPr bwMode="auto">
            <a:xfrm>
              <a:off x="2472" y="3521"/>
              <a:ext cx="907" cy="328"/>
              <a:chOff x="2472" y="3521"/>
              <a:chExt cx="907" cy="328"/>
            </a:xfrm>
          </p:grpSpPr>
          <p:grpSp>
            <p:nvGrpSpPr>
              <p:cNvPr id="5380" name="Group 260"/>
              <p:cNvGrpSpPr>
                <a:grpSpLocks/>
              </p:cNvGrpSpPr>
              <p:nvPr/>
            </p:nvGrpSpPr>
            <p:grpSpPr bwMode="auto">
              <a:xfrm>
                <a:off x="2971" y="3521"/>
                <a:ext cx="227" cy="182"/>
                <a:chOff x="839" y="1162"/>
                <a:chExt cx="2631" cy="2450"/>
              </a:xfrm>
            </p:grpSpPr>
            <p:sp>
              <p:nvSpPr>
                <p:cNvPr id="5381" name="Rectangle 261"/>
                <p:cNvSpPr>
                  <a:spLocks noChangeArrowheads="1"/>
                </p:cNvSpPr>
                <p:nvPr/>
              </p:nvSpPr>
              <p:spPr bwMode="auto">
                <a:xfrm>
                  <a:off x="839" y="1162"/>
                  <a:ext cx="1451" cy="245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82" name="Rectangle 262"/>
                <p:cNvSpPr>
                  <a:spLocks noChangeArrowheads="1"/>
                </p:cNvSpPr>
                <p:nvPr/>
              </p:nvSpPr>
              <p:spPr bwMode="auto">
                <a:xfrm>
                  <a:off x="2290" y="2115"/>
                  <a:ext cx="1180" cy="1497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83" name="Rectangle 263"/>
                <p:cNvSpPr>
                  <a:spLocks noChangeArrowheads="1"/>
                </p:cNvSpPr>
                <p:nvPr/>
              </p:nvSpPr>
              <p:spPr bwMode="auto">
                <a:xfrm>
                  <a:off x="1111" y="1389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84" name="Rectangle 264"/>
                <p:cNvSpPr>
                  <a:spLocks noChangeArrowheads="1"/>
                </p:cNvSpPr>
                <p:nvPr/>
              </p:nvSpPr>
              <p:spPr bwMode="auto">
                <a:xfrm>
                  <a:off x="1111" y="1752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85" name="Rectangle 265"/>
                <p:cNvSpPr>
                  <a:spLocks noChangeArrowheads="1"/>
                </p:cNvSpPr>
                <p:nvPr/>
              </p:nvSpPr>
              <p:spPr bwMode="auto">
                <a:xfrm>
                  <a:off x="1111" y="2387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86" name="Rectangle 266"/>
                <p:cNvSpPr>
                  <a:spLocks noChangeArrowheads="1"/>
                </p:cNvSpPr>
                <p:nvPr/>
              </p:nvSpPr>
              <p:spPr bwMode="auto">
                <a:xfrm>
                  <a:off x="1111" y="2069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87" name="Rectangle 267"/>
                <p:cNvSpPr>
                  <a:spLocks noChangeArrowheads="1"/>
                </p:cNvSpPr>
                <p:nvPr/>
              </p:nvSpPr>
              <p:spPr bwMode="auto">
                <a:xfrm>
                  <a:off x="1111" y="2704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88" name="Rectangle 268"/>
                <p:cNvSpPr>
                  <a:spLocks noChangeArrowheads="1"/>
                </p:cNvSpPr>
                <p:nvPr/>
              </p:nvSpPr>
              <p:spPr bwMode="auto">
                <a:xfrm>
                  <a:off x="1111" y="3022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89" name="Rectangle 269"/>
                <p:cNvSpPr>
                  <a:spLocks noChangeArrowheads="1"/>
                </p:cNvSpPr>
                <p:nvPr/>
              </p:nvSpPr>
              <p:spPr bwMode="auto">
                <a:xfrm>
                  <a:off x="1655" y="1389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90" name="Rectangle 270"/>
                <p:cNvSpPr>
                  <a:spLocks noChangeArrowheads="1"/>
                </p:cNvSpPr>
                <p:nvPr/>
              </p:nvSpPr>
              <p:spPr bwMode="auto">
                <a:xfrm>
                  <a:off x="1655" y="1752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91" name="Rectangle 271"/>
                <p:cNvSpPr>
                  <a:spLocks noChangeArrowheads="1"/>
                </p:cNvSpPr>
                <p:nvPr/>
              </p:nvSpPr>
              <p:spPr bwMode="auto">
                <a:xfrm>
                  <a:off x="1655" y="2387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92" name="Rectangle 272"/>
                <p:cNvSpPr>
                  <a:spLocks noChangeArrowheads="1"/>
                </p:cNvSpPr>
                <p:nvPr/>
              </p:nvSpPr>
              <p:spPr bwMode="auto">
                <a:xfrm>
                  <a:off x="1655" y="2069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93" name="Rectangle 273"/>
                <p:cNvSpPr>
                  <a:spLocks noChangeArrowheads="1"/>
                </p:cNvSpPr>
                <p:nvPr/>
              </p:nvSpPr>
              <p:spPr bwMode="auto">
                <a:xfrm>
                  <a:off x="1655" y="2704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94" name="Rectangle 274"/>
                <p:cNvSpPr>
                  <a:spLocks noChangeArrowheads="1"/>
                </p:cNvSpPr>
                <p:nvPr/>
              </p:nvSpPr>
              <p:spPr bwMode="auto">
                <a:xfrm>
                  <a:off x="1655" y="3022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95" name="Rectangle 275"/>
                <p:cNvSpPr>
                  <a:spLocks noChangeArrowheads="1"/>
                </p:cNvSpPr>
                <p:nvPr/>
              </p:nvSpPr>
              <p:spPr bwMode="auto">
                <a:xfrm>
                  <a:off x="2426" y="2523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96" name="Rectangle 276"/>
                <p:cNvSpPr>
                  <a:spLocks noChangeArrowheads="1"/>
                </p:cNvSpPr>
                <p:nvPr/>
              </p:nvSpPr>
              <p:spPr bwMode="auto">
                <a:xfrm>
                  <a:off x="2426" y="2840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97" name="Rectangle 277"/>
                <p:cNvSpPr>
                  <a:spLocks noChangeArrowheads="1"/>
                </p:cNvSpPr>
                <p:nvPr/>
              </p:nvSpPr>
              <p:spPr bwMode="auto">
                <a:xfrm>
                  <a:off x="2426" y="3158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98" name="Rectangle 278"/>
                <p:cNvSpPr>
                  <a:spLocks noChangeArrowheads="1"/>
                </p:cNvSpPr>
                <p:nvPr/>
              </p:nvSpPr>
              <p:spPr bwMode="auto">
                <a:xfrm>
                  <a:off x="2971" y="2523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99" name="Rectangle 279"/>
                <p:cNvSpPr>
                  <a:spLocks noChangeArrowheads="1"/>
                </p:cNvSpPr>
                <p:nvPr/>
              </p:nvSpPr>
              <p:spPr bwMode="auto">
                <a:xfrm>
                  <a:off x="2971" y="2840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400" name="Rectangle 280"/>
                <p:cNvSpPr>
                  <a:spLocks noChangeArrowheads="1"/>
                </p:cNvSpPr>
                <p:nvPr/>
              </p:nvSpPr>
              <p:spPr bwMode="auto">
                <a:xfrm>
                  <a:off x="2971" y="3158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5485" name="Text Box 365"/>
              <p:cNvSpPr txBox="1">
                <a:spLocks noChangeArrowheads="1"/>
              </p:cNvSpPr>
              <p:nvPr/>
            </p:nvSpPr>
            <p:spPr bwMode="auto">
              <a:xfrm>
                <a:off x="2472" y="3657"/>
                <a:ext cx="907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400"/>
                  <a:t>Великий Устюг</a:t>
                </a:r>
              </a:p>
            </p:txBody>
          </p:sp>
        </p:grpSp>
      </p:grpSp>
      <p:grpSp>
        <p:nvGrpSpPr>
          <p:cNvPr id="5505" name="Group 385"/>
          <p:cNvGrpSpPr>
            <a:grpSpLocks/>
          </p:cNvGrpSpPr>
          <p:nvPr/>
        </p:nvGrpSpPr>
        <p:grpSpPr bwMode="auto">
          <a:xfrm>
            <a:off x="3563938" y="3357563"/>
            <a:ext cx="1152525" cy="765175"/>
            <a:chOff x="2018" y="2115"/>
            <a:chExt cx="726" cy="482"/>
          </a:xfrm>
        </p:grpSpPr>
        <p:grpSp>
          <p:nvGrpSpPr>
            <p:cNvPr id="5498" name="Group 378"/>
            <p:cNvGrpSpPr>
              <a:grpSpLocks/>
            </p:cNvGrpSpPr>
            <p:nvPr/>
          </p:nvGrpSpPr>
          <p:grpSpPr bwMode="auto">
            <a:xfrm>
              <a:off x="2018" y="2115"/>
              <a:ext cx="136" cy="482"/>
              <a:chOff x="884" y="1298"/>
              <a:chExt cx="1270" cy="2387"/>
            </a:xfrm>
          </p:grpSpPr>
          <p:sp>
            <p:nvSpPr>
              <p:cNvPr id="5499" name="AutoShape 379"/>
              <p:cNvSpPr>
                <a:spLocks noChangeArrowheads="1"/>
              </p:cNvSpPr>
              <p:nvPr/>
            </p:nvSpPr>
            <p:spPr bwMode="auto">
              <a:xfrm>
                <a:off x="1202" y="1298"/>
                <a:ext cx="635" cy="1905"/>
              </a:xfrm>
              <a:prstGeom prst="upArrow">
                <a:avLst>
                  <a:gd name="adj1" fmla="val 100000"/>
                  <a:gd name="adj2" fmla="val 65667"/>
                </a:avLst>
              </a:prstGeom>
              <a:solidFill>
                <a:srgbClr val="33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500" name="AutoShape 380"/>
              <p:cNvSpPr>
                <a:spLocks noChangeArrowheads="1"/>
              </p:cNvSpPr>
              <p:nvPr/>
            </p:nvSpPr>
            <p:spPr bwMode="auto">
              <a:xfrm flipV="1">
                <a:off x="1066" y="3203"/>
                <a:ext cx="907" cy="482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33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501" name="AutoShape 381"/>
              <p:cNvSpPr>
                <a:spLocks noChangeArrowheads="1"/>
              </p:cNvSpPr>
              <p:nvPr/>
            </p:nvSpPr>
            <p:spPr bwMode="auto">
              <a:xfrm>
                <a:off x="1837" y="2160"/>
                <a:ext cx="317" cy="680"/>
              </a:xfrm>
              <a:prstGeom prst="rtTriangle">
                <a:avLst/>
              </a:prstGeom>
              <a:solidFill>
                <a:srgbClr val="33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502" name="AutoShape 382"/>
              <p:cNvSpPr>
                <a:spLocks noChangeArrowheads="1"/>
              </p:cNvSpPr>
              <p:nvPr/>
            </p:nvSpPr>
            <p:spPr bwMode="auto">
              <a:xfrm flipH="1">
                <a:off x="884" y="2160"/>
                <a:ext cx="318" cy="680"/>
              </a:xfrm>
              <a:prstGeom prst="rtTriangle">
                <a:avLst/>
              </a:prstGeom>
              <a:solidFill>
                <a:srgbClr val="33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5504" name="Text Box 384"/>
            <p:cNvSpPr txBox="1">
              <a:spLocks noChangeArrowheads="1"/>
            </p:cNvSpPr>
            <p:nvPr/>
          </p:nvSpPr>
          <p:spPr bwMode="auto">
            <a:xfrm>
              <a:off x="2119" y="2341"/>
              <a:ext cx="62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400"/>
                <a:t>Плесецк</a:t>
              </a:r>
            </a:p>
          </p:txBody>
        </p:sp>
      </p:grpSp>
      <p:grpSp>
        <p:nvGrpSpPr>
          <p:cNvPr id="5824" name="Group 704"/>
          <p:cNvGrpSpPr>
            <a:grpSpLocks/>
          </p:cNvGrpSpPr>
          <p:nvPr/>
        </p:nvGrpSpPr>
        <p:grpSpPr bwMode="auto">
          <a:xfrm>
            <a:off x="638175" y="1114425"/>
            <a:ext cx="7775575" cy="5734050"/>
            <a:chOff x="402" y="702"/>
            <a:chExt cx="4898" cy="3612"/>
          </a:xfrm>
        </p:grpSpPr>
        <p:grpSp>
          <p:nvGrpSpPr>
            <p:cNvPr id="5506" name="Group 386"/>
            <p:cNvGrpSpPr>
              <a:grpSpLocks/>
            </p:cNvGrpSpPr>
            <p:nvPr/>
          </p:nvGrpSpPr>
          <p:grpSpPr bwMode="auto">
            <a:xfrm rot="16748672">
              <a:off x="-22" y="1517"/>
              <a:ext cx="1768" cy="137"/>
              <a:chOff x="748" y="1706"/>
              <a:chExt cx="1905" cy="227"/>
            </a:xfrm>
          </p:grpSpPr>
          <p:sp>
            <p:nvSpPr>
              <p:cNvPr id="5507" name="Line 387"/>
              <p:cNvSpPr>
                <a:spLocks noChangeShapeType="1"/>
              </p:cNvSpPr>
              <p:nvPr/>
            </p:nvSpPr>
            <p:spPr bwMode="auto">
              <a:xfrm>
                <a:off x="748" y="1752"/>
                <a:ext cx="190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08" name="Line 388"/>
              <p:cNvSpPr>
                <a:spLocks noChangeShapeType="1"/>
              </p:cNvSpPr>
              <p:nvPr/>
            </p:nvSpPr>
            <p:spPr bwMode="auto">
              <a:xfrm>
                <a:off x="748" y="1888"/>
                <a:ext cx="190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09" name="Line 389"/>
              <p:cNvSpPr>
                <a:spLocks noChangeShapeType="1"/>
              </p:cNvSpPr>
              <p:nvPr/>
            </p:nvSpPr>
            <p:spPr bwMode="auto">
              <a:xfrm>
                <a:off x="839" y="1706"/>
                <a:ext cx="0" cy="22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10" name="Line 390"/>
              <p:cNvSpPr>
                <a:spLocks noChangeShapeType="1"/>
              </p:cNvSpPr>
              <p:nvPr/>
            </p:nvSpPr>
            <p:spPr bwMode="auto">
              <a:xfrm>
                <a:off x="975" y="1706"/>
                <a:ext cx="0" cy="22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11" name="Line 391"/>
              <p:cNvSpPr>
                <a:spLocks noChangeShapeType="1"/>
              </p:cNvSpPr>
              <p:nvPr/>
            </p:nvSpPr>
            <p:spPr bwMode="auto">
              <a:xfrm>
                <a:off x="1111" y="1706"/>
                <a:ext cx="0" cy="22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12" name="Line 392"/>
              <p:cNvSpPr>
                <a:spLocks noChangeShapeType="1"/>
              </p:cNvSpPr>
              <p:nvPr/>
            </p:nvSpPr>
            <p:spPr bwMode="auto">
              <a:xfrm>
                <a:off x="1247" y="1706"/>
                <a:ext cx="0" cy="22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13" name="Line 393"/>
              <p:cNvSpPr>
                <a:spLocks noChangeShapeType="1"/>
              </p:cNvSpPr>
              <p:nvPr/>
            </p:nvSpPr>
            <p:spPr bwMode="auto">
              <a:xfrm>
                <a:off x="1383" y="1706"/>
                <a:ext cx="0" cy="22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14" name="Line 394"/>
              <p:cNvSpPr>
                <a:spLocks noChangeShapeType="1"/>
              </p:cNvSpPr>
              <p:nvPr/>
            </p:nvSpPr>
            <p:spPr bwMode="auto">
              <a:xfrm>
                <a:off x="1519" y="1706"/>
                <a:ext cx="0" cy="22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15" name="Line 395"/>
              <p:cNvSpPr>
                <a:spLocks noChangeShapeType="1"/>
              </p:cNvSpPr>
              <p:nvPr/>
            </p:nvSpPr>
            <p:spPr bwMode="auto">
              <a:xfrm>
                <a:off x="1655" y="1706"/>
                <a:ext cx="0" cy="22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16" name="Line 396"/>
              <p:cNvSpPr>
                <a:spLocks noChangeShapeType="1"/>
              </p:cNvSpPr>
              <p:nvPr/>
            </p:nvSpPr>
            <p:spPr bwMode="auto">
              <a:xfrm>
                <a:off x="1791" y="1706"/>
                <a:ext cx="0" cy="22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17" name="Line 397"/>
              <p:cNvSpPr>
                <a:spLocks noChangeShapeType="1"/>
              </p:cNvSpPr>
              <p:nvPr/>
            </p:nvSpPr>
            <p:spPr bwMode="auto">
              <a:xfrm>
                <a:off x="1927" y="1706"/>
                <a:ext cx="0" cy="22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18" name="Line 398"/>
              <p:cNvSpPr>
                <a:spLocks noChangeShapeType="1"/>
              </p:cNvSpPr>
              <p:nvPr/>
            </p:nvSpPr>
            <p:spPr bwMode="auto">
              <a:xfrm>
                <a:off x="2064" y="1706"/>
                <a:ext cx="0" cy="22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19" name="Line 399"/>
              <p:cNvSpPr>
                <a:spLocks noChangeShapeType="1"/>
              </p:cNvSpPr>
              <p:nvPr/>
            </p:nvSpPr>
            <p:spPr bwMode="auto">
              <a:xfrm>
                <a:off x="2200" y="1706"/>
                <a:ext cx="0" cy="22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20" name="Line 400"/>
              <p:cNvSpPr>
                <a:spLocks noChangeShapeType="1"/>
              </p:cNvSpPr>
              <p:nvPr/>
            </p:nvSpPr>
            <p:spPr bwMode="auto">
              <a:xfrm>
                <a:off x="2336" y="1706"/>
                <a:ext cx="0" cy="22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21" name="Line 401"/>
              <p:cNvSpPr>
                <a:spLocks noChangeShapeType="1"/>
              </p:cNvSpPr>
              <p:nvPr/>
            </p:nvSpPr>
            <p:spPr bwMode="auto">
              <a:xfrm>
                <a:off x="2472" y="1706"/>
                <a:ext cx="0" cy="22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22" name="Line 402"/>
              <p:cNvSpPr>
                <a:spLocks noChangeShapeType="1"/>
              </p:cNvSpPr>
              <p:nvPr/>
            </p:nvSpPr>
            <p:spPr bwMode="auto">
              <a:xfrm>
                <a:off x="2608" y="1706"/>
                <a:ext cx="0" cy="22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523" name="Group 403"/>
            <p:cNvGrpSpPr>
              <a:grpSpLocks/>
            </p:cNvGrpSpPr>
            <p:nvPr/>
          </p:nvGrpSpPr>
          <p:grpSpPr bwMode="auto">
            <a:xfrm rot="17297344" flipH="1">
              <a:off x="-315" y="3447"/>
              <a:ext cx="1569" cy="136"/>
              <a:chOff x="748" y="1706"/>
              <a:chExt cx="1905" cy="227"/>
            </a:xfrm>
          </p:grpSpPr>
          <p:sp>
            <p:nvSpPr>
              <p:cNvPr id="5524" name="Line 404"/>
              <p:cNvSpPr>
                <a:spLocks noChangeShapeType="1"/>
              </p:cNvSpPr>
              <p:nvPr/>
            </p:nvSpPr>
            <p:spPr bwMode="auto">
              <a:xfrm>
                <a:off x="748" y="1752"/>
                <a:ext cx="190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25" name="Line 405"/>
              <p:cNvSpPr>
                <a:spLocks noChangeShapeType="1"/>
              </p:cNvSpPr>
              <p:nvPr/>
            </p:nvSpPr>
            <p:spPr bwMode="auto">
              <a:xfrm>
                <a:off x="748" y="1888"/>
                <a:ext cx="190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26" name="Line 406"/>
              <p:cNvSpPr>
                <a:spLocks noChangeShapeType="1"/>
              </p:cNvSpPr>
              <p:nvPr/>
            </p:nvSpPr>
            <p:spPr bwMode="auto">
              <a:xfrm>
                <a:off x="839" y="1706"/>
                <a:ext cx="0" cy="22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27" name="Line 407"/>
              <p:cNvSpPr>
                <a:spLocks noChangeShapeType="1"/>
              </p:cNvSpPr>
              <p:nvPr/>
            </p:nvSpPr>
            <p:spPr bwMode="auto">
              <a:xfrm>
                <a:off x="975" y="1706"/>
                <a:ext cx="0" cy="22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28" name="Line 408"/>
              <p:cNvSpPr>
                <a:spLocks noChangeShapeType="1"/>
              </p:cNvSpPr>
              <p:nvPr/>
            </p:nvSpPr>
            <p:spPr bwMode="auto">
              <a:xfrm>
                <a:off x="1111" y="1706"/>
                <a:ext cx="0" cy="22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29" name="Line 409"/>
              <p:cNvSpPr>
                <a:spLocks noChangeShapeType="1"/>
              </p:cNvSpPr>
              <p:nvPr/>
            </p:nvSpPr>
            <p:spPr bwMode="auto">
              <a:xfrm>
                <a:off x="1247" y="1706"/>
                <a:ext cx="0" cy="22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0" name="Line 410"/>
              <p:cNvSpPr>
                <a:spLocks noChangeShapeType="1"/>
              </p:cNvSpPr>
              <p:nvPr/>
            </p:nvSpPr>
            <p:spPr bwMode="auto">
              <a:xfrm>
                <a:off x="1383" y="1706"/>
                <a:ext cx="0" cy="22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1" name="Line 411"/>
              <p:cNvSpPr>
                <a:spLocks noChangeShapeType="1"/>
              </p:cNvSpPr>
              <p:nvPr/>
            </p:nvSpPr>
            <p:spPr bwMode="auto">
              <a:xfrm>
                <a:off x="1519" y="1706"/>
                <a:ext cx="0" cy="22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2" name="Line 412"/>
              <p:cNvSpPr>
                <a:spLocks noChangeShapeType="1"/>
              </p:cNvSpPr>
              <p:nvPr/>
            </p:nvSpPr>
            <p:spPr bwMode="auto">
              <a:xfrm>
                <a:off x="1655" y="1706"/>
                <a:ext cx="0" cy="22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3" name="Line 413"/>
              <p:cNvSpPr>
                <a:spLocks noChangeShapeType="1"/>
              </p:cNvSpPr>
              <p:nvPr/>
            </p:nvSpPr>
            <p:spPr bwMode="auto">
              <a:xfrm>
                <a:off x="1791" y="1706"/>
                <a:ext cx="0" cy="22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4" name="Line 414"/>
              <p:cNvSpPr>
                <a:spLocks noChangeShapeType="1"/>
              </p:cNvSpPr>
              <p:nvPr/>
            </p:nvSpPr>
            <p:spPr bwMode="auto">
              <a:xfrm>
                <a:off x="1927" y="1706"/>
                <a:ext cx="0" cy="22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5" name="Line 415"/>
              <p:cNvSpPr>
                <a:spLocks noChangeShapeType="1"/>
              </p:cNvSpPr>
              <p:nvPr/>
            </p:nvSpPr>
            <p:spPr bwMode="auto">
              <a:xfrm>
                <a:off x="2064" y="1706"/>
                <a:ext cx="0" cy="22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6" name="Line 416"/>
              <p:cNvSpPr>
                <a:spLocks noChangeShapeType="1"/>
              </p:cNvSpPr>
              <p:nvPr/>
            </p:nvSpPr>
            <p:spPr bwMode="auto">
              <a:xfrm>
                <a:off x="2200" y="1706"/>
                <a:ext cx="0" cy="22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7" name="Line 417"/>
              <p:cNvSpPr>
                <a:spLocks noChangeShapeType="1"/>
              </p:cNvSpPr>
              <p:nvPr/>
            </p:nvSpPr>
            <p:spPr bwMode="auto">
              <a:xfrm>
                <a:off x="2336" y="1706"/>
                <a:ext cx="0" cy="22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8" name="Line 418"/>
              <p:cNvSpPr>
                <a:spLocks noChangeShapeType="1"/>
              </p:cNvSpPr>
              <p:nvPr/>
            </p:nvSpPr>
            <p:spPr bwMode="auto">
              <a:xfrm>
                <a:off x="2472" y="1706"/>
                <a:ext cx="0" cy="22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9" name="Line 419"/>
              <p:cNvSpPr>
                <a:spLocks noChangeShapeType="1"/>
              </p:cNvSpPr>
              <p:nvPr/>
            </p:nvSpPr>
            <p:spPr bwMode="auto">
              <a:xfrm>
                <a:off x="2608" y="1706"/>
                <a:ext cx="0" cy="22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540" name="Group 420"/>
            <p:cNvGrpSpPr>
              <a:grpSpLocks/>
            </p:cNvGrpSpPr>
            <p:nvPr/>
          </p:nvGrpSpPr>
          <p:grpSpPr bwMode="auto">
            <a:xfrm rot="-25150583">
              <a:off x="4518" y="1703"/>
              <a:ext cx="1407" cy="156"/>
              <a:chOff x="748" y="1706"/>
              <a:chExt cx="1905" cy="227"/>
            </a:xfrm>
          </p:grpSpPr>
          <p:sp>
            <p:nvSpPr>
              <p:cNvPr id="5541" name="Line 421"/>
              <p:cNvSpPr>
                <a:spLocks noChangeShapeType="1"/>
              </p:cNvSpPr>
              <p:nvPr/>
            </p:nvSpPr>
            <p:spPr bwMode="auto">
              <a:xfrm>
                <a:off x="748" y="1752"/>
                <a:ext cx="190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42" name="Line 422"/>
              <p:cNvSpPr>
                <a:spLocks noChangeShapeType="1"/>
              </p:cNvSpPr>
              <p:nvPr/>
            </p:nvSpPr>
            <p:spPr bwMode="auto">
              <a:xfrm>
                <a:off x="748" y="1888"/>
                <a:ext cx="190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43" name="Line 423"/>
              <p:cNvSpPr>
                <a:spLocks noChangeShapeType="1"/>
              </p:cNvSpPr>
              <p:nvPr/>
            </p:nvSpPr>
            <p:spPr bwMode="auto">
              <a:xfrm>
                <a:off x="839" y="1706"/>
                <a:ext cx="0" cy="2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44" name="Line 424"/>
              <p:cNvSpPr>
                <a:spLocks noChangeShapeType="1"/>
              </p:cNvSpPr>
              <p:nvPr/>
            </p:nvSpPr>
            <p:spPr bwMode="auto">
              <a:xfrm>
                <a:off x="975" y="1706"/>
                <a:ext cx="0" cy="2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45" name="Line 425"/>
              <p:cNvSpPr>
                <a:spLocks noChangeShapeType="1"/>
              </p:cNvSpPr>
              <p:nvPr/>
            </p:nvSpPr>
            <p:spPr bwMode="auto">
              <a:xfrm>
                <a:off x="1111" y="1706"/>
                <a:ext cx="0" cy="2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46" name="Line 426"/>
              <p:cNvSpPr>
                <a:spLocks noChangeShapeType="1"/>
              </p:cNvSpPr>
              <p:nvPr/>
            </p:nvSpPr>
            <p:spPr bwMode="auto">
              <a:xfrm>
                <a:off x="1247" y="1706"/>
                <a:ext cx="0" cy="2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47" name="Line 427"/>
              <p:cNvSpPr>
                <a:spLocks noChangeShapeType="1"/>
              </p:cNvSpPr>
              <p:nvPr/>
            </p:nvSpPr>
            <p:spPr bwMode="auto">
              <a:xfrm>
                <a:off x="1383" y="1706"/>
                <a:ext cx="0" cy="2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48" name="Line 428"/>
              <p:cNvSpPr>
                <a:spLocks noChangeShapeType="1"/>
              </p:cNvSpPr>
              <p:nvPr/>
            </p:nvSpPr>
            <p:spPr bwMode="auto">
              <a:xfrm>
                <a:off x="1519" y="1706"/>
                <a:ext cx="0" cy="2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49" name="Line 429"/>
              <p:cNvSpPr>
                <a:spLocks noChangeShapeType="1"/>
              </p:cNvSpPr>
              <p:nvPr/>
            </p:nvSpPr>
            <p:spPr bwMode="auto">
              <a:xfrm>
                <a:off x="1655" y="1706"/>
                <a:ext cx="0" cy="2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50" name="Line 430"/>
              <p:cNvSpPr>
                <a:spLocks noChangeShapeType="1"/>
              </p:cNvSpPr>
              <p:nvPr/>
            </p:nvSpPr>
            <p:spPr bwMode="auto">
              <a:xfrm>
                <a:off x="1791" y="1706"/>
                <a:ext cx="0" cy="2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51" name="Line 431"/>
              <p:cNvSpPr>
                <a:spLocks noChangeShapeType="1"/>
              </p:cNvSpPr>
              <p:nvPr/>
            </p:nvSpPr>
            <p:spPr bwMode="auto">
              <a:xfrm>
                <a:off x="1927" y="1706"/>
                <a:ext cx="0" cy="2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52" name="Line 432"/>
              <p:cNvSpPr>
                <a:spLocks noChangeShapeType="1"/>
              </p:cNvSpPr>
              <p:nvPr/>
            </p:nvSpPr>
            <p:spPr bwMode="auto">
              <a:xfrm>
                <a:off x="2064" y="1706"/>
                <a:ext cx="0" cy="2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53" name="Line 433"/>
              <p:cNvSpPr>
                <a:spLocks noChangeShapeType="1"/>
              </p:cNvSpPr>
              <p:nvPr/>
            </p:nvSpPr>
            <p:spPr bwMode="auto">
              <a:xfrm>
                <a:off x="2200" y="1706"/>
                <a:ext cx="0" cy="2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54" name="Line 434"/>
              <p:cNvSpPr>
                <a:spLocks noChangeShapeType="1"/>
              </p:cNvSpPr>
              <p:nvPr/>
            </p:nvSpPr>
            <p:spPr bwMode="auto">
              <a:xfrm>
                <a:off x="2336" y="1706"/>
                <a:ext cx="0" cy="2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55" name="Line 435"/>
              <p:cNvSpPr>
                <a:spLocks noChangeShapeType="1"/>
              </p:cNvSpPr>
              <p:nvPr/>
            </p:nvSpPr>
            <p:spPr bwMode="auto">
              <a:xfrm>
                <a:off x="2472" y="1706"/>
                <a:ext cx="0" cy="2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56" name="Line 436"/>
              <p:cNvSpPr>
                <a:spLocks noChangeShapeType="1"/>
              </p:cNvSpPr>
              <p:nvPr/>
            </p:nvSpPr>
            <p:spPr bwMode="auto">
              <a:xfrm>
                <a:off x="2608" y="1706"/>
                <a:ext cx="0" cy="2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557" name="Group 437"/>
            <p:cNvGrpSpPr>
              <a:grpSpLocks/>
            </p:cNvGrpSpPr>
            <p:nvPr/>
          </p:nvGrpSpPr>
          <p:grpSpPr bwMode="auto">
            <a:xfrm rot="16200000">
              <a:off x="1088" y="2637"/>
              <a:ext cx="2087" cy="136"/>
              <a:chOff x="748" y="1706"/>
              <a:chExt cx="1905" cy="227"/>
            </a:xfrm>
          </p:grpSpPr>
          <p:sp>
            <p:nvSpPr>
              <p:cNvPr id="5558" name="Line 438"/>
              <p:cNvSpPr>
                <a:spLocks noChangeShapeType="1"/>
              </p:cNvSpPr>
              <p:nvPr/>
            </p:nvSpPr>
            <p:spPr bwMode="auto">
              <a:xfrm>
                <a:off x="748" y="1752"/>
                <a:ext cx="190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59" name="Line 439"/>
              <p:cNvSpPr>
                <a:spLocks noChangeShapeType="1"/>
              </p:cNvSpPr>
              <p:nvPr/>
            </p:nvSpPr>
            <p:spPr bwMode="auto">
              <a:xfrm>
                <a:off x="748" y="1888"/>
                <a:ext cx="190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60" name="Line 440"/>
              <p:cNvSpPr>
                <a:spLocks noChangeShapeType="1"/>
              </p:cNvSpPr>
              <p:nvPr/>
            </p:nvSpPr>
            <p:spPr bwMode="auto">
              <a:xfrm>
                <a:off x="839" y="1706"/>
                <a:ext cx="0" cy="2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61" name="Line 441"/>
              <p:cNvSpPr>
                <a:spLocks noChangeShapeType="1"/>
              </p:cNvSpPr>
              <p:nvPr/>
            </p:nvSpPr>
            <p:spPr bwMode="auto">
              <a:xfrm>
                <a:off x="975" y="1706"/>
                <a:ext cx="0" cy="2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62" name="Line 442"/>
              <p:cNvSpPr>
                <a:spLocks noChangeShapeType="1"/>
              </p:cNvSpPr>
              <p:nvPr/>
            </p:nvSpPr>
            <p:spPr bwMode="auto">
              <a:xfrm>
                <a:off x="1111" y="1706"/>
                <a:ext cx="0" cy="2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63" name="Line 443"/>
              <p:cNvSpPr>
                <a:spLocks noChangeShapeType="1"/>
              </p:cNvSpPr>
              <p:nvPr/>
            </p:nvSpPr>
            <p:spPr bwMode="auto">
              <a:xfrm>
                <a:off x="1247" y="1706"/>
                <a:ext cx="0" cy="2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64" name="Line 444"/>
              <p:cNvSpPr>
                <a:spLocks noChangeShapeType="1"/>
              </p:cNvSpPr>
              <p:nvPr/>
            </p:nvSpPr>
            <p:spPr bwMode="auto">
              <a:xfrm>
                <a:off x="1383" y="1706"/>
                <a:ext cx="0" cy="2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65" name="Line 445"/>
              <p:cNvSpPr>
                <a:spLocks noChangeShapeType="1"/>
              </p:cNvSpPr>
              <p:nvPr/>
            </p:nvSpPr>
            <p:spPr bwMode="auto">
              <a:xfrm>
                <a:off x="1519" y="1706"/>
                <a:ext cx="0" cy="2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66" name="Line 446"/>
              <p:cNvSpPr>
                <a:spLocks noChangeShapeType="1"/>
              </p:cNvSpPr>
              <p:nvPr/>
            </p:nvSpPr>
            <p:spPr bwMode="auto">
              <a:xfrm>
                <a:off x="1655" y="1706"/>
                <a:ext cx="0" cy="2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67" name="Line 447"/>
              <p:cNvSpPr>
                <a:spLocks noChangeShapeType="1"/>
              </p:cNvSpPr>
              <p:nvPr/>
            </p:nvSpPr>
            <p:spPr bwMode="auto">
              <a:xfrm>
                <a:off x="1791" y="1706"/>
                <a:ext cx="0" cy="2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68" name="Line 448"/>
              <p:cNvSpPr>
                <a:spLocks noChangeShapeType="1"/>
              </p:cNvSpPr>
              <p:nvPr/>
            </p:nvSpPr>
            <p:spPr bwMode="auto">
              <a:xfrm>
                <a:off x="1927" y="1706"/>
                <a:ext cx="0" cy="2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69" name="Line 449"/>
              <p:cNvSpPr>
                <a:spLocks noChangeShapeType="1"/>
              </p:cNvSpPr>
              <p:nvPr/>
            </p:nvSpPr>
            <p:spPr bwMode="auto">
              <a:xfrm>
                <a:off x="2064" y="1706"/>
                <a:ext cx="0" cy="2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70" name="Line 450"/>
              <p:cNvSpPr>
                <a:spLocks noChangeShapeType="1"/>
              </p:cNvSpPr>
              <p:nvPr/>
            </p:nvSpPr>
            <p:spPr bwMode="auto">
              <a:xfrm>
                <a:off x="2200" y="1706"/>
                <a:ext cx="0" cy="2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71" name="Line 451"/>
              <p:cNvSpPr>
                <a:spLocks noChangeShapeType="1"/>
              </p:cNvSpPr>
              <p:nvPr/>
            </p:nvSpPr>
            <p:spPr bwMode="auto">
              <a:xfrm>
                <a:off x="2336" y="1706"/>
                <a:ext cx="0" cy="2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72" name="Line 452"/>
              <p:cNvSpPr>
                <a:spLocks noChangeShapeType="1"/>
              </p:cNvSpPr>
              <p:nvPr/>
            </p:nvSpPr>
            <p:spPr bwMode="auto">
              <a:xfrm>
                <a:off x="2472" y="1706"/>
                <a:ext cx="0" cy="2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73" name="Line 453"/>
              <p:cNvSpPr>
                <a:spLocks noChangeShapeType="1"/>
              </p:cNvSpPr>
              <p:nvPr/>
            </p:nvSpPr>
            <p:spPr bwMode="auto">
              <a:xfrm>
                <a:off x="2608" y="1706"/>
                <a:ext cx="0" cy="2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575" name="Group 455"/>
            <p:cNvGrpSpPr>
              <a:grpSpLocks/>
            </p:cNvGrpSpPr>
            <p:nvPr/>
          </p:nvGrpSpPr>
          <p:grpSpPr bwMode="auto">
            <a:xfrm rot="-615883">
              <a:off x="3382" y="2885"/>
              <a:ext cx="766" cy="135"/>
              <a:chOff x="1111" y="2523"/>
              <a:chExt cx="953" cy="272"/>
            </a:xfrm>
          </p:grpSpPr>
          <p:sp>
            <p:nvSpPr>
              <p:cNvPr id="5576" name="Line 456"/>
              <p:cNvSpPr>
                <a:spLocks noChangeShapeType="1"/>
              </p:cNvSpPr>
              <p:nvPr/>
            </p:nvSpPr>
            <p:spPr bwMode="auto">
              <a:xfrm>
                <a:off x="1111" y="2568"/>
                <a:ext cx="95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77" name="Line 457"/>
              <p:cNvSpPr>
                <a:spLocks noChangeShapeType="1"/>
              </p:cNvSpPr>
              <p:nvPr/>
            </p:nvSpPr>
            <p:spPr bwMode="auto">
              <a:xfrm>
                <a:off x="1111" y="2750"/>
                <a:ext cx="95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78" name="Line 458"/>
              <p:cNvSpPr>
                <a:spLocks noChangeShapeType="1"/>
              </p:cNvSpPr>
              <p:nvPr/>
            </p:nvSpPr>
            <p:spPr bwMode="auto">
              <a:xfrm>
                <a:off x="1156" y="2523"/>
                <a:ext cx="0" cy="2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79" name="Line 459"/>
              <p:cNvSpPr>
                <a:spLocks noChangeShapeType="1"/>
              </p:cNvSpPr>
              <p:nvPr/>
            </p:nvSpPr>
            <p:spPr bwMode="auto">
              <a:xfrm>
                <a:off x="1292" y="2523"/>
                <a:ext cx="0" cy="2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80" name="Line 460"/>
              <p:cNvSpPr>
                <a:spLocks noChangeShapeType="1"/>
              </p:cNvSpPr>
              <p:nvPr/>
            </p:nvSpPr>
            <p:spPr bwMode="auto">
              <a:xfrm>
                <a:off x="1428" y="2523"/>
                <a:ext cx="0" cy="2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81" name="Line 461"/>
              <p:cNvSpPr>
                <a:spLocks noChangeShapeType="1"/>
              </p:cNvSpPr>
              <p:nvPr/>
            </p:nvSpPr>
            <p:spPr bwMode="auto">
              <a:xfrm>
                <a:off x="1564" y="2523"/>
                <a:ext cx="0" cy="2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82" name="Line 462"/>
              <p:cNvSpPr>
                <a:spLocks noChangeShapeType="1"/>
              </p:cNvSpPr>
              <p:nvPr/>
            </p:nvSpPr>
            <p:spPr bwMode="auto">
              <a:xfrm>
                <a:off x="1700" y="2523"/>
                <a:ext cx="0" cy="2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83" name="Line 463"/>
              <p:cNvSpPr>
                <a:spLocks noChangeShapeType="1"/>
              </p:cNvSpPr>
              <p:nvPr/>
            </p:nvSpPr>
            <p:spPr bwMode="auto">
              <a:xfrm>
                <a:off x="1836" y="2523"/>
                <a:ext cx="0" cy="2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84" name="Line 464"/>
              <p:cNvSpPr>
                <a:spLocks noChangeShapeType="1"/>
              </p:cNvSpPr>
              <p:nvPr/>
            </p:nvSpPr>
            <p:spPr bwMode="auto">
              <a:xfrm>
                <a:off x="1973" y="2523"/>
                <a:ext cx="0" cy="2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592" name="Group 472"/>
            <p:cNvGrpSpPr>
              <a:grpSpLocks/>
            </p:cNvGrpSpPr>
            <p:nvPr/>
          </p:nvGrpSpPr>
          <p:grpSpPr bwMode="auto">
            <a:xfrm rot="-2369790">
              <a:off x="4256" y="2564"/>
              <a:ext cx="544" cy="151"/>
              <a:chOff x="2608" y="2478"/>
              <a:chExt cx="499" cy="272"/>
            </a:xfrm>
          </p:grpSpPr>
          <p:sp>
            <p:nvSpPr>
              <p:cNvPr id="5593" name="Line 473"/>
              <p:cNvSpPr>
                <a:spLocks noChangeShapeType="1"/>
              </p:cNvSpPr>
              <p:nvPr/>
            </p:nvSpPr>
            <p:spPr bwMode="auto">
              <a:xfrm>
                <a:off x="2608" y="2523"/>
                <a:ext cx="49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94" name="Line 474"/>
              <p:cNvSpPr>
                <a:spLocks noChangeShapeType="1"/>
              </p:cNvSpPr>
              <p:nvPr/>
            </p:nvSpPr>
            <p:spPr bwMode="auto">
              <a:xfrm>
                <a:off x="2608" y="2704"/>
                <a:ext cx="49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95" name="Line 475"/>
              <p:cNvSpPr>
                <a:spLocks noChangeShapeType="1"/>
              </p:cNvSpPr>
              <p:nvPr/>
            </p:nvSpPr>
            <p:spPr bwMode="auto">
              <a:xfrm>
                <a:off x="2653" y="2478"/>
                <a:ext cx="0" cy="2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96" name="Line 476"/>
              <p:cNvSpPr>
                <a:spLocks noChangeShapeType="1"/>
              </p:cNvSpPr>
              <p:nvPr/>
            </p:nvSpPr>
            <p:spPr bwMode="auto">
              <a:xfrm>
                <a:off x="2789" y="2478"/>
                <a:ext cx="0" cy="2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97" name="Line 477"/>
              <p:cNvSpPr>
                <a:spLocks noChangeShapeType="1"/>
              </p:cNvSpPr>
              <p:nvPr/>
            </p:nvSpPr>
            <p:spPr bwMode="auto">
              <a:xfrm>
                <a:off x="2925" y="2478"/>
                <a:ext cx="0" cy="2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98" name="Line 478"/>
              <p:cNvSpPr>
                <a:spLocks noChangeShapeType="1"/>
              </p:cNvSpPr>
              <p:nvPr/>
            </p:nvSpPr>
            <p:spPr bwMode="auto">
              <a:xfrm>
                <a:off x="3061" y="2478"/>
                <a:ext cx="0" cy="2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599" name="Group 479"/>
            <p:cNvGrpSpPr>
              <a:grpSpLocks/>
            </p:cNvGrpSpPr>
            <p:nvPr/>
          </p:nvGrpSpPr>
          <p:grpSpPr bwMode="auto">
            <a:xfrm rot="4283936">
              <a:off x="2831" y="3642"/>
              <a:ext cx="1162" cy="182"/>
              <a:chOff x="1111" y="2523"/>
              <a:chExt cx="953" cy="272"/>
            </a:xfrm>
          </p:grpSpPr>
          <p:sp>
            <p:nvSpPr>
              <p:cNvPr id="5600" name="Line 480"/>
              <p:cNvSpPr>
                <a:spLocks noChangeShapeType="1"/>
              </p:cNvSpPr>
              <p:nvPr/>
            </p:nvSpPr>
            <p:spPr bwMode="auto">
              <a:xfrm>
                <a:off x="1111" y="2568"/>
                <a:ext cx="95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01" name="Line 481"/>
              <p:cNvSpPr>
                <a:spLocks noChangeShapeType="1"/>
              </p:cNvSpPr>
              <p:nvPr/>
            </p:nvSpPr>
            <p:spPr bwMode="auto">
              <a:xfrm>
                <a:off x="1111" y="2750"/>
                <a:ext cx="95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02" name="Line 482"/>
              <p:cNvSpPr>
                <a:spLocks noChangeShapeType="1"/>
              </p:cNvSpPr>
              <p:nvPr/>
            </p:nvSpPr>
            <p:spPr bwMode="auto">
              <a:xfrm>
                <a:off x="1156" y="2523"/>
                <a:ext cx="0" cy="2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03" name="Line 483"/>
              <p:cNvSpPr>
                <a:spLocks noChangeShapeType="1"/>
              </p:cNvSpPr>
              <p:nvPr/>
            </p:nvSpPr>
            <p:spPr bwMode="auto">
              <a:xfrm>
                <a:off x="1292" y="2523"/>
                <a:ext cx="0" cy="2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04" name="Line 484"/>
              <p:cNvSpPr>
                <a:spLocks noChangeShapeType="1"/>
              </p:cNvSpPr>
              <p:nvPr/>
            </p:nvSpPr>
            <p:spPr bwMode="auto">
              <a:xfrm>
                <a:off x="1428" y="2523"/>
                <a:ext cx="0" cy="2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05" name="Line 485"/>
              <p:cNvSpPr>
                <a:spLocks noChangeShapeType="1"/>
              </p:cNvSpPr>
              <p:nvPr/>
            </p:nvSpPr>
            <p:spPr bwMode="auto">
              <a:xfrm>
                <a:off x="1564" y="2523"/>
                <a:ext cx="0" cy="2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06" name="Line 486"/>
              <p:cNvSpPr>
                <a:spLocks noChangeShapeType="1"/>
              </p:cNvSpPr>
              <p:nvPr/>
            </p:nvSpPr>
            <p:spPr bwMode="auto">
              <a:xfrm>
                <a:off x="1700" y="2523"/>
                <a:ext cx="0" cy="2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07" name="Line 487"/>
              <p:cNvSpPr>
                <a:spLocks noChangeShapeType="1"/>
              </p:cNvSpPr>
              <p:nvPr/>
            </p:nvSpPr>
            <p:spPr bwMode="auto">
              <a:xfrm>
                <a:off x="1836" y="2523"/>
                <a:ext cx="0" cy="2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08" name="Line 488"/>
              <p:cNvSpPr>
                <a:spLocks noChangeShapeType="1"/>
              </p:cNvSpPr>
              <p:nvPr/>
            </p:nvSpPr>
            <p:spPr bwMode="auto">
              <a:xfrm>
                <a:off x="1973" y="2523"/>
                <a:ext cx="0" cy="2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5834" name="Group 714"/>
          <p:cNvGrpSpPr>
            <a:grpSpLocks/>
          </p:cNvGrpSpPr>
          <p:nvPr/>
        </p:nvGrpSpPr>
        <p:grpSpPr bwMode="auto">
          <a:xfrm>
            <a:off x="395288" y="2133600"/>
            <a:ext cx="8424862" cy="3454400"/>
            <a:chOff x="249" y="1344"/>
            <a:chExt cx="5307" cy="2176"/>
          </a:xfrm>
        </p:grpSpPr>
        <p:sp>
          <p:nvSpPr>
            <p:cNvPr id="5503" name="Tree"/>
            <p:cNvSpPr>
              <a:spLocks noEditPoints="1" noChangeArrowheads="1"/>
            </p:cNvSpPr>
            <p:nvPr/>
          </p:nvSpPr>
          <p:spPr bwMode="auto">
            <a:xfrm>
              <a:off x="431" y="1752"/>
              <a:ext cx="136" cy="181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610" name="Tree"/>
            <p:cNvSpPr>
              <a:spLocks noEditPoints="1" noChangeArrowheads="1"/>
            </p:cNvSpPr>
            <p:nvPr/>
          </p:nvSpPr>
          <p:spPr bwMode="auto">
            <a:xfrm>
              <a:off x="249" y="2160"/>
              <a:ext cx="136" cy="181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611" name="Tree"/>
            <p:cNvSpPr>
              <a:spLocks noEditPoints="1" noChangeArrowheads="1"/>
            </p:cNvSpPr>
            <p:nvPr/>
          </p:nvSpPr>
          <p:spPr bwMode="auto">
            <a:xfrm>
              <a:off x="521" y="2069"/>
              <a:ext cx="136" cy="181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612" name="Tree"/>
            <p:cNvSpPr>
              <a:spLocks noEditPoints="1" noChangeArrowheads="1"/>
            </p:cNvSpPr>
            <p:nvPr/>
          </p:nvSpPr>
          <p:spPr bwMode="auto">
            <a:xfrm>
              <a:off x="1474" y="2704"/>
              <a:ext cx="136" cy="181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613" name="Tree"/>
            <p:cNvSpPr>
              <a:spLocks noEditPoints="1" noChangeArrowheads="1"/>
            </p:cNvSpPr>
            <p:nvPr/>
          </p:nvSpPr>
          <p:spPr bwMode="auto">
            <a:xfrm>
              <a:off x="1655" y="2160"/>
              <a:ext cx="136" cy="181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614" name="Tree"/>
            <p:cNvSpPr>
              <a:spLocks noEditPoints="1" noChangeArrowheads="1"/>
            </p:cNvSpPr>
            <p:nvPr/>
          </p:nvSpPr>
          <p:spPr bwMode="auto">
            <a:xfrm>
              <a:off x="1837" y="2478"/>
              <a:ext cx="136" cy="181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615" name="Tree"/>
            <p:cNvSpPr>
              <a:spLocks noEditPoints="1" noChangeArrowheads="1"/>
            </p:cNvSpPr>
            <p:nvPr/>
          </p:nvSpPr>
          <p:spPr bwMode="auto">
            <a:xfrm>
              <a:off x="2517" y="2614"/>
              <a:ext cx="136" cy="181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616" name="Tree"/>
            <p:cNvSpPr>
              <a:spLocks noEditPoints="1" noChangeArrowheads="1"/>
            </p:cNvSpPr>
            <p:nvPr/>
          </p:nvSpPr>
          <p:spPr bwMode="auto">
            <a:xfrm>
              <a:off x="2336" y="2976"/>
              <a:ext cx="136" cy="181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617" name="Tree"/>
            <p:cNvSpPr>
              <a:spLocks noEditPoints="1" noChangeArrowheads="1"/>
            </p:cNvSpPr>
            <p:nvPr/>
          </p:nvSpPr>
          <p:spPr bwMode="auto">
            <a:xfrm>
              <a:off x="2744" y="2886"/>
              <a:ext cx="136" cy="181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618" name="Tree"/>
            <p:cNvSpPr>
              <a:spLocks noEditPoints="1" noChangeArrowheads="1"/>
            </p:cNvSpPr>
            <p:nvPr/>
          </p:nvSpPr>
          <p:spPr bwMode="auto">
            <a:xfrm>
              <a:off x="1746" y="2886"/>
              <a:ext cx="136" cy="181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619" name="Tree"/>
            <p:cNvSpPr>
              <a:spLocks noEditPoints="1" noChangeArrowheads="1"/>
            </p:cNvSpPr>
            <p:nvPr/>
          </p:nvSpPr>
          <p:spPr bwMode="auto">
            <a:xfrm>
              <a:off x="2426" y="1752"/>
              <a:ext cx="136" cy="181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620" name="Tree"/>
            <p:cNvSpPr>
              <a:spLocks noEditPoints="1" noChangeArrowheads="1"/>
            </p:cNvSpPr>
            <p:nvPr/>
          </p:nvSpPr>
          <p:spPr bwMode="auto">
            <a:xfrm>
              <a:off x="3016" y="1706"/>
              <a:ext cx="136" cy="181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624" name="Tree"/>
            <p:cNvSpPr>
              <a:spLocks noEditPoints="1" noChangeArrowheads="1"/>
            </p:cNvSpPr>
            <p:nvPr/>
          </p:nvSpPr>
          <p:spPr bwMode="auto">
            <a:xfrm>
              <a:off x="4105" y="2523"/>
              <a:ext cx="136" cy="181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625" name="Tree"/>
            <p:cNvSpPr>
              <a:spLocks noEditPoints="1" noChangeArrowheads="1"/>
            </p:cNvSpPr>
            <p:nvPr/>
          </p:nvSpPr>
          <p:spPr bwMode="auto">
            <a:xfrm>
              <a:off x="3288" y="2432"/>
              <a:ext cx="136" cy="181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626" name="Tree"/>
            <p:cNvSpPr>
              <a:spLocks noEditPoints="1" noChangeArrowheads="1"/>
            </p:cNvSpPr>
            <p:nvPr/>
          </p:nvSpPr>
          <p:spPr bwMode="auto">
            <a:xfrm>
              <a:off x="5284" y="2795"/>
              <a:ext cx="136" cy="181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627" name="Tree"/>
            <p:cNvSpPr>
              <a:spLocks noEditPoints="1" noChangeArrowheads="1"/>
            </p:cNvSpPr>
            <p:nvPr/>
          </p:nvSpPr>
          <p:spPr bwMode="auto">
            <a:xfrm>
              <a:off x="4967" y="2931"/>
              <a:ext cx="136" cy="181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628" name="Tree"/>
            <p:cNvSpPr>
              <a:spLocks noEditPoints="1" noChangeArrowheads="1"/>
            </p:cNvSpPr>
            <p:nvPr/>
          </p:nvSpPr>
          <p:spPr bwMode="auto">
            <a:xfrm>
              <a:off x="5329" y="2432"/>
              <a:ext cx="136" cy="181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631" name="Tree"/>
            <p:cNvSpPr>
              <a:spLocks noEditPoints="1" noChangeArrowheads="1"/>
            </p:cNvSpPr>
            <p:nvPr/>
          </p:nvSpPr>
          <p:spPr bwMode="auto">
            <a:xfrm>
              <a:off x="4014" y="3067"/>
              <a:ext cx="136" cy="181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634" name="Tree"/>
            <p:cNvSpPr>
              <a:spLocks noEditPoints="1" noChangeArrowheads="1"/>
            </p:cNvSpPr>
            <p:nvPr/>
          </p:nvSpPr>
          <p:spPr bwMode="auto">
            <a:xfrm>
              <a:off x="3470" y="3249"/>
              <a:ext cx="136" cy="181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636" name="Tree"/>
            <p:cNvSpPr>
              <a:spLocks noEditPoints="1" noChangeArrowheads="1"/>
            </p:cNvSpPr>
            <p:nvPr/>
          </p:nvSpPr>
          <p:spPr bwMode="auto">
            <a:xfrm>
              <a:off x="3470" y="2069"/>
              <a:ext cx="136" cy="181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637" name="Tree"/>
            <p:cNvSpPr>
              <a:spLocks noEditPoints="1" noChangeArrowheads="1"/>
            </p:cNvSpPr>
            <p:nvPr/>
          </p:nvSpPr>
          <p:spPr bwMode="auto">
            <a:xfrm>
              <a:off x="3107" y="2659"/>
              <a:ext cx="136" cy="181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640" name="Tree"/>
            <p:cNvSpPr>
              <a:spLocks noEditPoints="1" noChangeArrowheads="1"/>
            </p:cNvSpPr>
            <p:nvPr/>
          </p:nvSpPr>
          <p:spPr bwMode="auto">
            <a:xfrm>
              <a:off x="4059" y="1842"/>
              <a:ext cx="136" cy="181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642" name="Tree"/>
            <p:cNvSpPr>
              <a:spLocks noEditPoints="1" noChangeArrowheads="1"/>
            </p:cNvSpPr>
            <p:nvPr/>
          </p:nvSpPr>
          <p:spPr bwMode="auto">
            <a:xfrm>
              <a:off x="3833" y="3339"/>
              <a:ext cx="136" cy="181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643" name="Tree"/>
            <p:cNvSpPr>
              <a:spLocks noEditPoints="1" noChangeArrowheads="1"/>
            </p:cNvSpPr>
            <p:nvPr/>
          </p:nvSpPr>
          <p:spPr bwMode="auto">
            <a:xfrm>
              <a:off x="4649" y="3113"/>
              <a:ext cx="136" cy="181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645" name="Tree"/>
            <p:cNvSpPr>
              <a:spLocks noEditPoints="1" noChangeArrowheads="1"/>
            </p:cNvSpPr>
            <p:nvPr/>
          </p:nvSpPr>
          <p:spPr bwMode="auto">
            <a:xfrm>
              <a:off x="4377" y="1525"/>
              <a:ext cx="136" cy="181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646" name="Tree"/>
            <p:cNvSpPr>
              <a:spLocks noEditPoints="1" noChangeArrowheads="1"/>
            </p:cNvSpPr>
            <p:nvPr/>
          </p:nvSpPr>
          <p:spPr bwMode="auto">
            <a:xfrm>
              <a:off x="5103" y="1344"/>
              <a:ext cx="136" cy="181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647" name="Tree"/>
            <p:cNvSpPr>
              <a:spLocks noEditPoints="1" noChangeArrowheads="1"/>
            </p:cNvSpPr>
            <p:nvPr/>
          </p:nvSpPr>
          <p:spPr bwMode="auto">
            <a:xfrm>
              <a:off x="5329" y="1933"/>
              <a:ext cx="136" cy="181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649" name="Tree"/>
            <p:cNvSpPr>
              <a:spLocks noEditPoints="1" noChangeArrowheads="1"/>
            </p:cNvSpPr>
            <p:nvPr/>
          </p:nvSpPr>
          <p:spPr bwMode="auto">
            <a:xfrm>
              <a:off x="5420" y="1570"/>
              <a:ext cx="136" cy="181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650" name="Tree"/>
            <p:cNvSpPr>
              <a:spLocks noEditPoints="1" noChangeArrowheads="1"/>
            </p:cNvSpPr>
            <p:nvPr/>
          </p:nvSpPr>
          <p:spPr bwMode="auto">
            <a:xfrm>
              <a:off x="4422" y="2750"/>
              <a:ext cx="136" cy="181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652" name="Tree"/>
            <p:cNvSpPr>
              <a:spLocks noEditPoints="1" noChangeArrowheads="1"/>
            </p:cNvSpPr>
            <p:nvPr/>
          </p:nvSpPr>
          <p:spPr bwMode="auto">
            <a:xfrm>
              <a:off x="4785" y="2478"/>
              <a:ext cx="136" cy="181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653" name="Tree"/>
            <p:cNvSpPr>
              <a:spLocks noEditPoints="1" noChangeArrowheads="1"/>
            </p:cNvSpPr>
            <p:nvPr/>
          </p:nvSpPr>
          <p:spPr bwMode="auto">
            <a:xfrm>
              <a:off x="4332" y="3294"/>
              <a:ext cx="136" cy="181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654" name="Tree"/>
            <p:cNvSpPr>
              <a:spLocks noEditPoints="1" noChangeArrowheads="1"/>
            </p:cNvSpPr>
            <p:nvPr/>
          </p:nvSpPr>
          <p:spPr bwMode="auto">
            <a:xfrm>
              <a:off x="3606" y="1706"/>
              <a:ext cx="136" cy="181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655" name="Tree"/>
            <p:cNvSpPr>
              <a:spLocks noEditPoints="1" noChangeArrowheads="1"/>
            </p:cNvSpPr>
            <p:nvPr/>
          </p:nvSpPr>
          <p:spPr bwMode="auto">
            <a:xfrm>
              <a:off x="4649" y="1842"/>
              <a:ext cx="136" cy="181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657" name="Tree"/>
            <p:cNvSpPr>
              <a:spLocks noEditPoints="1" noChangeArrowheads="1"/>
            </p:cNvSpPr>
            <p:nvPr/>
          </p:nvSpPr>
          <p:spPr bwMode="auto">
            <a:xfrm>
              <a:off x="1338" y="2069"/>
              <a:ext cx="136" cy="181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658" name="Tree"/>
            <p:cNvSpPr>
              <a:spLocks noEditPoints="1" noChangeArrowheads="1"/>
            </p:cNvSpPr>
            <p:nvPr/>
          </p:nvSpPr>
          <p:spPr bwMode="auto">
            <a:xfrm>
              <a:off x="3969" y="2251"/>
              <a:ext cx="136" cy="181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659" name="Tree"/>
            <p:cNvSpPr>
              <a:spLocks noEditPoints="1" noChangeArrowheads="1"/>
            </p:cNvSpPr>
            <p:nvPr/>
          </p:nvSpPr>
          <p:spPr bwMode="auto">
            <a:xfrm>
              <a:off x="5103" y="2251"/>
              <a:ext cx="136" cy="181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667" name="Tree"/>
            <p:cNvSpPr>
              <a:spLocks noEditPoints="1" noChangeArrowheads="1"/>
            </p:cNvSpPr>
            <p:nvPr/>
          </p:nvSpPr>
          <p:spPr bwMode="auto">
            <a:xfrm>
              <a:off x="4422" y="2296"/>
              <a:ext cx="136" cy="181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674" name="Tree"/>
            <p:cNvSpPr>
              <a:spLocks noEditPoints="1" noChangeArrowheads="1"/>
            </p:cNvSpPr>
            <p:nvPr/>
          </p:nvSpPr>
          <p:spPr bwMode="auto">
            <a:xfrm>
              <a:off x="930" y="1933"/>
              <a:ext cx="136" cy="181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675" name="Tree"/>
            <p:cNvSpPr>
              <a:spLocks noEditPoints="1" noChangeArrowheads="1"/>
            </p:cNvSpPr>
            <p:nvPr/>
          </p:nvSpPr>
          <p:spPr bwMode="auto">
            <a:xfrm>
              <a:off x="2789" y="2160"/>
              <a:ext cx="136" cy="181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676" name="Tree"/>
            <p:cNvSpPr>
              <a:spLocks noEditPoints="1" noChangeArrowheads="1"/>
            </p:cNvSpPr>
            <p:nvPr/>
          </p:nvSpPr>
          <p:spPr bwMode="auto">
            <a:xfrm>
              <a:off x="3651" y="2704"/>
              <a:ext cx="136" cy="181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681" name="Text Box 561"/>
          <p:cNvSpPr txBox="1">
            <a:spLocks noChangeArrowheads="1"/>
          </p:cNvSpPr>
          <p:nvPr/>
        </p:nvSpPr>
        <p:spPr bwMode="auto">
          <a:xfrm>
            <a:off x="5940425" y="5589588"/>
            <a:ext cx="2555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solidFill>
                  <a:srgbClr val="006600"/>
                </a:solidFill>
              </a:rPr>
              <a:t>«Девственные леса Коми»</a:t>
            </a:r>
          </a:p>
        </p:txBody>
      </p:sp>
      <p:grpSp>
        <p:nvGrpSpPr>
          <p:cNvPr id="5821" name="Group 701"/>
          <p:cNvGrpSpPr>
            <a:grpSpLocks/>
          </p:cNvGrpSpPr>
          <p:nvPr/>
        </p:nvGrpSpPr>
        <p:grpSpPr bwMode="auto">
          <a:xfrm>
            <a:off x="1692275" y="1125538"/>
            <a:ext cx="7920038" cy="5724525"/>
            <a:chOff x="1066" y="709"/>
            <a:chExt cx="4989" cy="3606"/>
          </a:xfrm>
        </p:grpSpPr>
        <p:grpSp>
          <p:nvGrpSpPr>
            <p:cNvPr id="5818" name="Group 698"/>
            <p:cNvGrpSpPr>
              <a:grpSpLocks/>
            </p:cNvGrpSpPr>
            <p:nvPr/>
          </p:nvGrpSpPr>
          <p:grpSpPr bwMode="auto">
            <a:xfrm>
              <a:off x="2562" y="3158"/>
              <a:ext cx="2542" cy="952"/>
              <a:chOff x="2562" y="3158"/>
              <a:chExt cx="2542" cy="952"/>
            </a:xfrm>
          </p:grpSpPr>
          <p:sp>
            <p:nvSpPr>
              <p:cNvPr id="5682" name="Freeform 562"/>
              <p:cNvSpPr>
                <a:spLocks/>
              </p:cNvSpPr>
              <p:nvPr/>
            </p:nvSpPr>
            <p:spPr bwMode="auto">
              <a:xfrm>
                <a:off x="4785" y="3158"/>
                <a:ext cx="319" cy="136"/>
              </a:xfrm>
              <a:custGeom>
                <a:avLst/>
                <a:gdLst/>
                <a:ahLst/>
                <a:cxnLst>
                  <a:cxn ang="0">
                    <a:pos x="0" y="568"/>
                  </a:cxn>
                  <a:cxn ang="0">
                    <a:pos x="61" y="358"/>
                  </a:cxn>
                  <a:cxn ang="0">
                    <a:pos x="88" y="280"/>
                  </a:cxn>
                  <a:cxn ang="0">
                    <a:pos x="114" y="254"/>
                  </a:cxn>
                  <a:cxn ang="0">
                    <a:pos x="184" y="166"/>
                  </a:cxn>
                  <a:cxn ang="0">
                    <a:pos x="227" y="105"/>
                  </a:cxn>
                  <a:cxn ang="0">
                    <a:pos x="323" y="0"/>
                  </a:cxn>
                  <a:cxn ang="0">
                    <a:pos x="384" y="62"/>
                  </a:cxn>
                  <a:cxn ang="0">
                    <a:pos x="463" y="175"/>
                  </a:cxn>
                  <a:cxn ang="0">
                    <a:pos x="515" y="245"/>
                  </a:cxn>
                  <a:cxn ang="0">
                    <a:pos x="576" y="332"/>
                  </a:cxn>
                  <a:cxn ang="0">
                    <a:pos x="585" y="358"/>
                  </a:cxn>
                  <a:cxn ang="0">
                    <a:pos x="620" y="402"/>
                  </a:cxn>
                  <a:cxn ang="0">
                    <a:pos x="664" y="515"/>
                  </a:cxn>
                  <a:cxn ang="0">
                    <a:pos x="576" y="603"/>
                  </a:cxn>
                  <a:cxn ang="0">
                    <a:pos x="236" y="594"/>
                  </a:cxn>
                  <a:cxn ang="0">
                    <a:pos x="27" y="576"/>
                  </a:cxn>
                  <a:cxn ang="0">
                    <a:pos x="0" y="568"/>
                  </a:cxn>
                </a:cxnLst>
                <a:rect l="0" t="0" r="r" b="b"/>
                <a:pathLst>
                  <a:path w="664" h="603">
                    <a:moveTo>
                      <a:pt x="0" y="568"/>
                    </a:moveTo>
                    <a:cubicBezTo>
                      <a:pt x="6" y="512"/>
                      <a:pt x="18" y="403"/>
                      <a:pt x="61" y="358"/>
                    </a:cubicBezTo>
                    <a:cubicBezTo>
                      <a:pt x="70" y="332"/>
                      <a:pt x="79" y="306"/>
                      <a:pt x="88" y="280"/>
                    </a:cubicBezTo>
                    <a:cubicBezTo>
                      <a:pt x="92" y="268"/>
                      <a:pt x="106" y="264"/>
                      <a:pt x="114" y="254"/>
                    </a:cubicBezTo>
                    <a:cubicBezTo>
                      <a:pt x="138" y="225"/>
                      <a:pt x="157" y="193"/>
                      <a:pt x="184" y="166"/>
                    </a:cubicBezTo>
                    <a:cubicBezTo>
                      <a:pt x="194" y="134"/>
                      <a:pt x="208" y="130"/>
                      <a:pt x="227" y="105"/>
                    </a:cubicBezTo>
                    <a:cubicBezTo>
                      <a:pt x="255" y="68"/>
                      <a:pt x="278" y="16"/>
                      <a:pt x="323" y="0"/>
                    </a:cubicBezTo>
                    <a:cubicBezTo>
                      <a:pt x="349" y="18"/>
                      <a:pt x="362" y="39"/>
                      <a:pt x="384" y="62"/>
                    </a:cubicBezTo>
                    <a:cubicBezTo>
                      <a:pt x="400" y="109"/>
                      <a:pt x="428" y="142"/>
                      <a:pt x="463" y="175"/>
                    </a:cubicBezTo>
                    <a:cubicBezTo>
                      <a:pt x="479" y="208"/>
                      <a:pt x="494" y="217"/>
                      <a:pt x="515" y="245"/>
                    </a:cubicBezTo>
                    <a:cubicBezTo>
                      <a:pt x="537" y="273"/>
                      <a:pt x="560" y="300"/>
                      <a:pt x="576" y="332"/>
                    </a:cubicBezTo>
                    <a:cubicBezTo>
                      <a:pt x="580" y="340"/>
                      <a:pt x="580" y="350"/>
                      <a:pt x="585" y="358"/>
                    </a:cubicBezTo>
                    <a:cubicBezTo>
                      <a:pt x="595" y="374"/>
                      <a:pt x="610" y="386"/>
                      <a:pt x="620" y="402"/>
                    </a:cubicBezTo>
                    <a:cubicBezTo>
                      <a:pt x="632" y="448"/>
                      <a:pt x="649" y="473"/>
                      <a:pt x="664" y="515"/>
                    </a:cubicBezTo>
                    <a:cubicBezTo>
                      <a:pt x="636" y="551"/>
                      <a:pt x="607" y="572"/>
                      <a:pt x="576" y="603"/>
                    </a:cubicBezTo>
                    <a:cubicBezTo>
                      <a:pt x="463" y="600"/>
                      <a:pt x="349" y="600"/>
                      <a:pt x="236" y="594"/>
                    </a:cubicBezTo>
                    <a:cubicBezTo>
                      <a:pt x="166" y="591"/>
                      <a:pt x="27" y="576"/>
                      <a:pt x="27" y="576"/>
                    </a:cubicBezTo>
                    <a:cubicBezTo>
                      <a:pt x="18" y="573"/>
                      <a:pt x="0" y="568"/>
                      <a:pt x="0" y="568"/>
                    </a:cubicBezTo>
                    <a:close/>
                  </a:path>
                </a:pathLst>
              </a:custGeom>
              <a:solidFill>
                <a:srgbClr val="CC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83" name="Freeform 563"/>
              <p:cNvSpPr>
                <a:spLocks/>
              </p:cNvSpPr>
              <p:nvPr/>
            </p:nvSpPr>
            <p:spPr bwMode="auto">
              <a:xfrm>
                <a:off x="2562" y="3974"/>
                <a:ext cx="319" cy="136"/>
              </a:xfrm>
              <a:custGeom>
                <a:avLst/>
                <a:gdLst/>
                <a:ahLst/>
                <a:cxnLst>
                  <a:cxn ang="0">
                    <a:pos x="0" y="568"/>
                  </a:cxn>
                  <a:cxn ang="0">
                    <a:pos x="61" y="358"/>
                  </a:cxn>
                  <a:cxn ang="0">
                    <a:pos x="88" y="280"/>
                  </a:cxn>
                  <a:cxn ang="0">
                    <a:pos x="114" y="254"/>
                  </a:cxn>
                  <a:cxn ang="0">
                    <a:pos x="184" y="166"/>
                  </a:cxn>
                  <a:cxn ang="0">
                    <a:pos x="227" y="105"/>
                  </a:cxn>
                  <a:cxn ang="0">
                    <a:pos x="323" y="0"/>
                  </a:cxn>
                  <a:cxn ang="0">
                    <a:pos x="384" y="62"/>
                  </a:cxn>
                  <a:cxn ang="0">
                    <a:pos x="463" y="175"/>
                  </a:cxn>
                  <a:cxn ang="0">
                    <a:pos x="515" y="245"/>
                  </a:cxn>
                  <a:cxn ang="0">
                    <a:pos x="576" y="332"/>
                  </a:cxn>
                  <a:cxn ang="0">
                    <a:pos x="585" y="358"/>
                  </a:cxn>
                  <a:cxn ang="0">
                    <a:pos x="620" y="402"/>
                  </a:cxn>
                  <a:cxn ang="0">
                    <a:pos x="664" y="515"/>
                  </a:cxn>
                  <a:cxn ang="0">
                    <a:pos x="576" y="603"/>
                  </a:cxn>
                  <a:cxn ang="0">
                    <a:pos x="236" y="594"/>
                  </a:cxn>
                  <a:cxn ang="0">
                    <a:pos x="27" y="576"/>
                  </a:cxn>
                  <a:cxn ang="0">
                    <a:pos x="0" y="568"/>
                  </a:cxn>
                </a:cxnLst>
                <a:rect l="0" t="0" r="r" b="b"/>
                <a:pathLst>
                  <a:path w="664" h="603">
                    <a:moveTo>
                      <a:pt x="0" y="568"/>
                    </a:moveTo>
                    <a:cubicBezTo>
                      <a:pt x="6" y="512"/>
                      <a:pt x="18" y="403"/>
                      <a:pt x="61" y="358"/>
                    </a:cubicBezTo>
                    <a:cubicBezTo>
                      <a:pt x="70" y="332"/>
                      <a:pt x="79" y="306"/>
                      <a:pt x="88" y="280"/>
                    </a:cubicBezTo>
                    <a:cubicBezTo>
                      <a:pt x="92" y="268"/>
                      <a:pt x="106" y="264"/>
                      <a:pt x="114" y="254"/>
                    </a:cubicBezTo>
                    <a:cubicBezTo>
                      <a:pt x="138" y="225"/>
                      <a:pt x="157" y="193"/>
                      <a:pt x="184" y="166"/>
                    </a:cubicBezTo>
                    <a:cubicBezTo>
                      <a:pt x="194" y="134"/>
                      <a:pt x="208" y="130"/>
                      <a:pt x="227" y="105"/>
                    </a:cubicBezTo>
                    <a:cubicBezTo>
                      <a:pt x="255" y="68"/>
                      <a:pt x="278" y="16"/>
                      <a:pt x="323" y="0"/>
                    </a:cubicBezTo>
                    <a:cubicBezTo>
                      <a:pt x="349" y="18"/>
                      <a:pt x="362" y="39"/>
                      <a:pt x="384" y="62"/>
                    </a:cubicBezTo>
                    <a:cubicBezTo>
                      <a:pt x="400" y="109"/>
                      <a:pt x="428" y="142"/>
                      <a:pt x="463" y="175"/>
                    </a:cubicBezTo>
                    <a:cubicBezTo>
                      <a:pt x="479" y="208"/>
                      <a:pt x="494" y="217"/>
                      <a:pt x="515" y="245"/>
                    </a:cubicBezTo>
                    <a:cubicBezTo>
                      <a:pt x="537" y="273"/>
                      <a:pt x="560" y="300"/>
                      <a:pt x="576" y="332"/>
                    </a:cubicBezTo>
                    <a:cubicBezTo>
                      <a:pt x="580" y="340"/>
                      <a:pt x="580" y="350"/>
                      <a:pt x="585" y="358"/>
                    </a:cubicBezTo>
                    <a:cubicBezTo>
                      <a:pt x="595" y="374"/>
                      <a:pt x="610" y="386"/>
                      <a:pt x="620" y="402"/>
                    </a:cubicBezTo>
                    <a:cubicBezTo>
                      <a:pt x="632" y="448"/>
                      <a:pt x="649" y="473"/>
                      <a:pt x="664" y="515"/>
                    </a:cubicBezTo>
                    <a:cubicBezTo>
                      <a:pt x="636" y="551"/>
                      <a:pt x="607" y="572"/>
                      <a:pt x="576" y="603"/>
                    </a:cubicBezTo>
                    <a:cubicBezTo>
                      <a:pt x="463" y="600"/>
                      <a:pt x="349" y="600"/>
                      <a:pt x="236" y="594"/>
                    </a:cubicBezTo>
                    <a:cubicBezTo>
                      <a:pt x="166" y="591"/>
                      <a:pt x="27" y="576"/>
                      <a:pt x="27" y="576"/>
                    </a:cubicBezTo>
                    <a:cubicBezTo>
                      <a:pt x="18" y="573"/>
                      <a:pt x="0" y="568"/>
                      <a:pt x="0" y="568"/>
                    </a:cubicBezTo>
                    <a:close/>
                  </a:path>
                </a:pathLst>
              </a:custGeom>
              <a:solidFill>
                <a:srgbClr val="CC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84" name="Freeform 564"/>
              <p:cNvSpPr>
                <a:spLocks/>
              </p:cNvSpPr>
              <p:nvPr/>
            </p:nvSpPr>
            <p:spPr bwMode="auto">
              <a:xfrm>
                <a:off x="3061" y="3974"/>
                <a:ext cx="319" cy="136"/>
              </a:xfrm>
              <a:custGeom>
                <a:avLst/>
                <a:gdLst/>
                <a:ahLst/>
                <a:cxnLst>
                  <a:cxn ang="0">
                    <a:pos x="0" y="568"/>
                  </a:cxn>
                  <a:cxn ang="0">
                    <a:pos x="61" y="358"/>
                  </a:cxn>
                  <a:cxn ang="0">
                    <a:pos x="88" y="280"/>
                  </a:cxn>
                  <a:cxn ang="0">
                    <a:pos x="114" y="254"/>
                  </a:cxn>
                  <a:cxn ang="0">
                    <a:pos x="184" y="166"/>
                  </a:cxn>
                  <a:cxn ang="0">
                    <a:pos x="227" y="105"/>
                  </a:cxn>
                  <a:cxn ang="0">
                    <a:pos x="323" y="0"/>
                  </a:cxn>
                  <a:cxn ang="0">
                    <a:pos x="384" y="62"/>
                  </a:cxn>
                  <a:cxn ang="0">
                    <a:pos x="463" y="175"/>
                  </a:cxn>
                  <a:cxn ang="0">
                    <a:pos x="515" y="245"/>
                  </a:cxn>
                  <a:cxn ang="0">
                    <a:pos x="576" y="332"/>
                  </a:cxn>
                  <a:cxn ang="0">
                    <a:pos x="585" y="358"/>
                  </a:cxn>
                  <a:cxn ang="0">
                    <a:pos x="620" y="402"/>
                  </a:cxn>
                  <a:cxn ang="0">
                    <a:pos x="664" y="515"/>
                  </a:cxn>
                  <a:cxn ang="0">
                    <a:pos x="576" y="603"/>
                  </a:cxn>
                  <a:cxn ang="0">
                    <a:pos x="236" y="594"/>
                  </a:cxn>
                  <a:cxn ang="0">
                    <a:pos x="27" y="576"/>
                  </a:cxn>
                  <a:cxn ang="0">
                    <a:pos x="0" y="568"/>
                  </a:cxn>
                </a:cxnLst>
                <a:rect l="0" t="0" r="r" b="b"/>
                <a:pathLst>
                  <a:path w="664" h="603">
                    <a:moveTo>
                      <a:pt x="0" y="568"/>
                    </a:moveTo>
                    <a:cubicBezTo>
                      <a:pt x="6" y="512"/>
                      <a:pt x="18" y="403"/>
                      <a:pt x="61" y="358"/>
                    </a:cubicBezTo>
                    <a:cubicBezTo>
                      <a:pt x="70" y="332"/>
                      <a:pt x="79" y="306"/>
                      <a:pt x="88" y="280"/>
                    </a:cubicBezTo>
                    <a:cubicBezTo>
                      <a:pt x="92" y="268"/>
                      <a:pt x="106" y="264"/>
                      <a:pt x="114" y="254"/>
                    </a:cubicBezTo>
                    <a:cubicBezTo>
                      <a:pt x="138" y="225"/>
                      <a:pt x="157" y="193"/>
                      <a:pt x="184" y="166"/>
                    </a:cubicBezTo>
                    <a:cubicBezTo>
                      <a:pt x="194" y="134"/>
                      <a:pt x="208" y="130"/>
                      <a:pt x="227" y="105"/>
                    </a:cubicBezTo>
                    <a:cubicBezTo>
                      <a:pt x="255" y="68"/>
                      <a:pt x="278" y="16"/>
                      <a:pt x="323" y="0"/>
                    </a:cubicBezTo>
                    <a:cubicBezTo>
                      <a:pt x="349" y="18"/>
                      <a:pt x="362" y="39"/>
                      <a:pt x="384" y="62"/>
                    </a:cubicBezTo>
                    <a:cubicBezTo>
                      <a:pt x="400" y="109"/>
                      <a:pt x="428" y="142"/>
                      <a:pt x="463" y="175"/>
                    </a:cubicBezTo>
                    <a:cubicBezTo>
                      <a:pt x="479" y="208"/>
                      <a:pt x="494" y="217"/>
                      <a:pt x="515" y="245"/>
                    </a:cubicBezTo>
                    <a:cubicBezTo>
                      <a:pt x="537" y="273"/>
                      <a:pt x="560" y="300"/>
                      <a:pt x="576" y="332"/>
                    </a:cubicBezTo>
                    <a:cubicBezTo>
                      <a:pt x="580" y="340"/>
                      <a:pt x="580" y="350"/>
                      <a:pt x="585" y="358"/>
                    </a:cubicBezTo>
                    <a:cubicBezTo>
                      <a:pt x="595" y="374"/>
                      <a:pt x="610" y="386"/>
                      <a:pt x="620" y="402"/>
                    </a:cubicBezTo>
                    <a:cubicBezTo>
                      <a:pt x="632" y="448"/>
                      <a:pt x="649" y="473"/>
                      <a:pt x="664" y="515"/>
                    </a:cubicBezTo>
                    <a:cubicBezTo>
                      <a:pt x="636" y="551"/>
                      <a:pt x="607" y="572"/>
                      <a:pt x="576" y="603"/>
                    </a:cubicBezTo>
                    <a:cubicBezTo>
                      <a:pt x="463" y="600"/>
                      <a:pt x="349" y="600"/>
                      <a:pt x="236" y="594"/>
                    </a:cubicBezTo>
                    <a:cubicBezTo>
                      <a:pt x="166" y="591"/>
                      <a:pt x="27" y="576"/>
                      <a:pt x="27" y="576"/>
                    </a:cubicBezTo>
                    <a:cubicBezTo>
                      <a:pt x="18" y="573"/>
                      <a:pt x="0" y="568"/>
                      <a:pt x="0" y="568"/>
                    </a:cubicBezTo>
                    <a:close/>
                  </a:path>
                </a:pathLst>
              </a:custGeom>
              <a:solidFill>
                <a:srgbClr val="CC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85" name="Freeform 565"/>
              <p:cNvSpPr>
                <a:spLocks/>
              </p:cNvSpPr>
              <p:nvPr/>
            </p:nvSpPr>
            <p:spPr bwMode="auto">
              <a:xfrm>
                <a:off x="3651" y="3884"/>
                <a:ext cx="319" cy="136"/>
              </a:xfrm>
              <a:custGeom>
                <a:avLst/>
                <a:gdLst/>
                <a:ahLst/>
                <a:cxnLst>
                  <a:cxn ang="0">
                    <a:pos x="0" y="568"/>
                  </a:cxn>
                  <a:cxn ang="0">
                    <a:pos x="61" y="358"/>
                  </a:cxn>
                  <a:cxn ang="0">
                    <a:pos x="88" y="280"/>
                  </a:cxn>
                  <a:cxn ang="0">
                    <a:pos x="114" y="254"/>
                  </a:cxn>
                  <a:cxn ang="0">
                    <a:pos x="184" y="166"/>
                  </a:cxn>
                  <a:cxn ang="0">
                    <a:pos x="227" y="105"/>
                  </a:cxn>
                  <a:cxn ang="0">
                    <a:pos x="323" y="0"/>
                  </a:cxn>
                  <a:cxn ang="0">
                    <a:pos x="384" y="62"/>
                  </a:cxn>
                  <a:cxn ang="0">
                    <a:pos x="463" y="175"/>
                  </a:cxn>
                  <a:cxn ang="0">
                    <a:pos x="515" y="245"/>
                  </a:cxn>
                  <a:cxn ang="0">
                    <a:pos x="576" y="332"/>
                  </a:cxn>
                  <a:cxn ang="0">
                    <a:pos x="585" y="358"/>
                  </a:cxn>
                  <a:cxn ang="0">
                    <a:pos x="620" y="402"/>
                  </a:cxn>
                  <a:cxn ang="0">
                    <a:pos x="664" y="515"/>
                  </a:cxn>
                  <a:cxn ang="0">
                    <a:pos x="576" y="603"/>
                  </a:cxn>
                  <a:cxn ang="0">
                    <a:pos x="236" y="594"/>
                  </a:cxn>
                  <a:cxn ang="0">
                    <a:pos x="27" y="576"/>
                  </a:cxn>
                  <a:cxn ang="0">
                    <a:pos x="0" y="568"/>
                  </a:cxn>
                </a:cxnLst>
                <a:rect l="0" t="0" r="r" b="b"/>
                <a:pathLst>
                  <a:path w="664" h="603">
                    <a:moveTo>
                      <a:pt x="0" y="568"/>
                    </a:moveTo>
                    <a:cubicBezTo>
                      <a:pt x="6" y="512"/>
                      <a:pt x="18" y="403"/>
                      <a:pt x="61" y="358"/>
                    </a:cubicBezTo>
                    <a:cubicBezTo>
                      <a:pt x="70" y="332"/>
                      <a:pt x="79" y="306"/>
                      <a:pt x="88" y="280"/>
                    </a:cubicBezTo>
                    <a:cubicBezTo>
                      <a:pt x="92" y="268"/>
                      <a:pt x="106" y="264"/>
                      <a:pt x="114" y="254"/>
                    </a:cubicBezTo>
                    <a:cubicBezTo>
                      <a:pt x="138" y="225"/>
                      <a:pt x="157" y="193"/>
                      <a:pt x="184" y="166"/>
                    </a:cubicBezTo>
                    <a:cubicBezTo>
                      <a:pt x="194" y="134"/>
                      <a:pt x="208" y="130"/>
                      <a:pt x="227" y="105"/>
                    </a:cubicBezTo>
                    <a:cubicBezTo>
                      <a:pt x="255" y="68"/>
                      <a:pt x="278" y="16"/>
                      <a:pt x="323" y="0"/>
                    </a:cubicBezTo>
                    <a:cubicBezTo>
                      <a:pt x="349" y="18"/>
                      <a:pt x="362" y="39"/>
                      <a:pt x="384" y="62"/>
                    </a:cubicBezTo>
                    <a:cubicBezTo>
                      <a:pt x="400" y="109"/>
                      <a:pt x="428" y="142"/>
                      <a:pt x="463" y="175"/>
                    </a:cubicBezTo>
                    <a:cubicBezTo>
                      <a:pt x="479" y="208"/>
                      <a:pt x="494" y="217"/>
                      <a:pt x="515" y="245"/>
                    </a:cubicBezTo>
                    <a:cubicBezTo>
                      <a:pt x="537" y="273"/>
                      <a:pt x="560" y="300"/>
                      <a:pt x="576" y="332"/>
                    </a:cubicBezTo>
                    <a:cubicBezTo>
                      <a:pt x="580" y="340"/>
                      <a:pt x="580" y="350"/>
                      <a:pt x="585" y="358"/>
                    </a:cubicBezTo>
                    <a:cubicBezTo>
                      <a:pt x="595" y="374"/>
                      <a:pt x="610" y="386"/>
                      <a:pt x="620" y="402"/>
                    </a:cubicBezTo>
                    <a:cubicBezTo>
                      <a:pt x="632" y="448"/>
                      <a:pt x="649" y="473"/>
                      <a:pt x="664" y="515"/>
                    </a:cubicBezTo>
                    <a:cubicBezTo>
                      <a:pt x="636" y="551"/>
                      <a:pt x="607" y="572"/>
                      <a:pt x="576" y="603"/>
                    </a:cubicBezTo>
                    <a:cubicBezTo>
                      <a:pt x="463" y="600"/>
                      <a:pt x="349" y="600"/>
                      <a:pt x="236" y="594"/>
                    </a:cubicBezTo>
                    <a:cubicBezTo>
                      <a:pt x="166" y="591"/>
                      <a:pt x="27" y="576"/>
                      <a:pt x="27" y="576"/>
                    </a:cubicBezTo>
                    <a:cubicBezTo>
                      <a:pt x="18" y="573"/>
                      <a:pt x="0" y="568"/>
                      <a:pt x="0" y="568"/>
                    </a:cubicBezTo>
                    <a:close/>
                  </a:path>
                </a:pathLst>
              </a:custGeom>
              <a:solidFill>
                <a:srgbClr val="CC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86" name="Freeform 566"/>
              <p:cNvSpPr>
                <a:spLocks/>
              </p:cNvSpPr>
              <p:nvPr/>
            </p:nvSpPr>
            <p:spPr bwMode="auto">
              <a:xfrm>
                <a:off x="4059" y="3702"/>
                <a:ext cx="319" cy="136"/>
              </a:xfrm>
              <a:custGeom>
                <a:avLst/>
                <a:gdLst/>
                <a:ahLst/>
                <a:cxnLst>
                  <a:cxn ang="0">
                    <a:pos x="0" y="568"/>
                  </a:cxn>
                  <a:cxn ang="0">
                    <a:pos x="61" y="358"/>
                  </a:cxn>
                  <a:cxn ang="0">
                    <a:pos x="88" y="280"/>
                  </a:cxn>
                  <a:cxn ang="0">
                    <a:pos x="114" y="254"/>
                  </a:cxn>
                  <a:cxn ang="0">
                    <a:pos x="184" y="166"/>
                  </a:cxn>
                  <a:cxn ang="0">
                    <a:pos x="227" y="105"/>
                  </a:cxn>
                  <a:cxn ang="0">
                    <a:pos x="323" y="0"/>
                  </a:cxn>
                  <a:cxn ang="0">
                    <a:pos x="384" y="62"/>
                  </a:cxn>
                  <a:cxn ang="0">
                    <a:pos x="463" y="175"/>
                  </a:cxn>
                  <a:cxn ang="0">
                    <a:pos x="515" y="245"/>
                  </a:cxn>
                  <a:cxn ang="0">
                    <a:pos x="576" y="332"/>
                  </a:cxn>
                  <a:cxn ang="0">
                    <a:pos x="585" y="358"/>
                  </a:cxn>
                  <a:cxn ang="0">
                    <a:pos x="620" y="402"/>
                  </a:cxn>
                  <a:cxn ang="0">
                    <a:pos x="664" y="515"/>
                  </a:cxn>
                  <a:cxn ang="0">
                    <a:pos x="576" y="603"/>
                  </a:cxn>
                  <a:cxn ang="0">
                    <a:pos x="236" y="594"/>
                  </a:cxn>
                  <a:cxn ang="0">
                    <a:pos x="27" y="576"/>
                  </a:cxn>
                  <a:cxn ang="0">
                    <a:pos x="0" y="568"/>
                  </a:cxn>
                </a:cxnLst>
                <a:rect l="0" t="0" r="r" b="b"/>
                <a:pathLst>
                  <a:path w="664" h="603">
                    <a:moveTo>
                      <a:pt x="0" y="568"/>
                    </a:moveTo>
                    <a:cubicBezTo>
                      <a:pt x="6" y="512"/>
                      <a:pt x="18" y="403"/>
                      <a:pt x="61" y="358"/>
                    </a:cubicBezTo>
                    <a:cubicBezTo>
                      <a:pt x="70" y="332"/>
                      <a:pt x="79" y="306"/>
                      <a:pt x="88" y="280"/>
                    </a:cubicBezTo>
                    <a:cubicBezTo>
                      <a:pt x="92" y="268"/>
                      <a:pt x="106" y="264"/>
                      <a:pt x="114" y="254"/>
                    </a:cubicBezTo>
                    <a:cubicBezTo>
                      <a:pt x="138" y="225"/>
                      <a:pt x="157" y="193"/>
                      <a:pt x="184" y="166"/>
                    </a:cubicBezTo>
                    <a:cubicBezTo>
                      <a:pt x="194" y="134"/>
                      <a:pt x="208" y="130"/>
                      <a:pt x="227" y="105"/>
                    </a:cubicBezTo>
                    <a:cubicBezTo>
                      <a:pt x="255" y="68"/>
                      <a:pt x="278" y="16"/>
                      <a:pt x="323" y="0"/>
                    </a:cubicBezTo>
                    <a:cubicBezTo>
                      <a:pt x="349" y="18"/>
                      <a:pt x="362" y="39"/>
                      <a:pt x="384" y="62"/>
                    </a:cubicBezTo>
                    <a:cubicBezTo>
                      <a:pt x="400" y="109"/>
                      <a:pt x="428" y="142"/>
                      <a:pt x="463" y="175"/>
                    </a:cubicBezTo>
                    <a:cubicBezTo>
                      <a:pt x="479" y="208"/>
                      <a:pt x="494" y="217"/>
                      <a:pt x="515" y="245"/>
                    </a:cubicBezTo>
                    <a:cubicBezTo>
                      <a:pt x="537" y="273"/>
                      <a:pt x="560" y="300"/>
                      <a:pt x="576" y="332"/>
                    </a:cubicBezTo>
                    <a:cubicBezTo>
                      <a:pt x="580" y="340"/>
                      <a:pt x="580" y="350"/>
                      <a:pt x="585" y="358"/>
                    </a:cubicBezTo>
                    <a:cubicBezTo>
                      <a:pt x="595" y="374"/>
                      <a:pt x="610" y="386"/>
                      <a:pt x="620" y="402"/>
                    </a:cubicBezTo>
                    <a:cubicBezTo>
                      <a:pt x="632" y="448"/>
                      <a:pt x="649" y="473"/>
                      <a:pt x="664" y="515"/>
                    </a:cubicBezTo>
                    <a:cubicBezTo>
                      <a:pt x="636" y="551"/>
                      <a:pt x="607" y="572"/>
                      <a:pt x="576" y="603"/>
                    </a:cubicBezTo>
                    <a:cubicBezTo>
                      <a:pt x="463" y="600"/>
                      <a:pt x="349" y="600"/>
                      <a:pt x="236" y="594"/>
                    </a:cubicBezTo>
                    <a:cubicBezTo>
                      <a:pt x="166" y="591"/>
                      <a:pt x="27" y="576"/>
                      <a:pt x="27" y="576"/>
                    </a:cubicBezTo>
                    <a:cubicBezTo>
                      <a:pt x="18" y="573"/>
                      <a:pt x="0" y="568"/>
                      <a:pt x="0" y="568"/>
                    </a:cubicBezTo>
                    <a:close/>
                  </a:path>
                </a:pathLst>
              </a:custGeom>
              <a:solidFill>
                <a:srgbClr val="CC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87" name="Freeform 567"/>
              <p:cNvSpPr>
                <a:spLocks/>
              </p:cNvSpPr>
              <p:nvPr/>
            </p:nvSpPr>
            <p:spPr bwMode="auto">
              <a:xfrm>
                <a:off x="4513" y="3385"/>
                <a:ext cx="319" cy="136"/>
              </a:xfrm>
              <a:custGeom>
                <a:avLst/>
                <a:gdLst/>
                <a:ahLst/>
                <a:cxnLst>
                  <a:cxn ang="0">
                    <a:pos x="0" y="568"/>
                  </a:cxn>
                  <a:cxn ang="0">
                    <a:pos x="61" y="358"/>
                  </a:cxn>
                  <a:cxn ang="0">
                    <a:pos x="88" y="280"/>
                  </a:cxn>
                  <a:cxn ang="0">
                    <a:pos x="114" y="254"/>
                  </a:cxn>
                  <a:cxn ang="0">
                    <a:pos x="184" y="166"/>
                  </a:cxn>
                  <a:cxn ang="0">
                    <a:pos x="227" y="105"/>
                  </a:cxn>
                  <a:cxn ang="0">
                    <a:pos x="323" y="0"/>
                  </a:cxn>
                  <a:cxn ang="0">
                    <a:pos x="384" y="62"/>
                  </a:cxn>
                  <a:cxn ang="0">
                    <a:pos x="463" y="175"/>
                  </a:cxn>
                  <a:cxn ang="0">
                    <a:pos x="515" y="245"/>
                  </a:cxn>
                  <a:cxn ang="0">
                    <a:pos x="576" y="332"/>
                  </a:cxn>
                  <a:cxn ang="0">
                    <a:pos x="585" y="358"/>
                  </a:cxn>
                  <a:cxn ang="0">
                    <a:pos x="620" y="402"/>
                  </a:cxn>
                  <a:cxn ang="0">
                    <a:pos x="664" y="515"/>
                  </a:cxn>
                  <a:cxn ang="0">
                    <a:pos x="576" y="603"/>
                  </a:cxn>
                  <a:cxn ang="0">
                    <a:pos x="236" y="594"/>
                  </a:cxn>
                  <a:cxn ang="0">
                    <a:pos x="27" y="576"/>
                  </a:cxn>
                  <a:cxn ang="0">
                    <a:pos x="0" y="568"/>
                  </a:cxn>
                </a:cxnLst>
                <a:rect l="0" t="0" r="r" b="b"/>
                <a:pathLst>
                  <a:path w="664" h="603">
                    <a:moveTo>
                      <a:pt x="0" y="568"/>
                    </a:moveTo>
                    <a:cubicBezTo>
                      <a:pt x="6" y="512"/>
                      <a:pt x="18" y="403"/>
                      <a:pt x="61" y="358"/>
                    </a:cubicBezTo>
                    <a:cubicBezTo>
                      <a:pt x="70" y="332"/>
                      <a:pt x="79" y="306"/>
                      <a:pt x="88" y="280"/>
                    </a:cubicBezTo>
                    <a:cubicBezTo>
                      <a:pt x="92" y="268"/>
                      <a:pt x="106" y="264"/>
                      <a:pt x="114" y="254"/>
                    </a:cubicBezTo>
                    <a:cubicBezTo>
                      <a:pt x="138" y="225"/>
                      <a:pt x="157" y="193"/>
                      <a:pt x="184" y="166"/>
                    </a:cubicBezTo>
                    <a:cubicBezTo>
                      <a:pt x="194" y="134"/>
                      <a:pt x="208" y="130"/>
                      <a:pt x="227" y="105"/>
                    </a:cubicBezTo>
                    <a:cubicBezTo>
                      <a:pt x="255" y="68"/>
                      <a:pt x="278" y="16"/>
                      <a:pt x="323" y="0"/>
                    </a:cubicBezTo>
                    <a:cubicBezTo>
                      <a:pt x="349" y="18"/>
                      <a:pt x="362" y="39"/>
                      <a:pt x="384" y="62"/>
                    </a:cubicBezTo>
                    <a:cubicBezTo>
                      <a:pt x="400" y="109"/>
                      <a:pt x="428" y="142"/>
                      <a:pt x="463" y="175"/>
                    </a:cubicBezTo>
                    <a:cubicBezTo>
                      <a:pt x="479" y="208"/>
                      <a:pt x="494" y="217"/>
                      <a:pt x="515" y="245"/>
                    </a:cubicBezTo>
                    <a:cubicBezTo>
                      <a:pt x="537" y="273"/>
                      <a:pt x="560" y="300"/>
                      <a:pt x="576" y="332"/>
                    </a:cubicBezTo>
                    <a:cubicBezTo>
                      <a:pt x="580" y="340"/>
                      <a:pt x="580" y="350"/>
                      <a:pt x="585" y="358"/>
                    </a:cubicBezTo>
                    <a:cubicBezTo>
                      <a:pt x="595" y="374"/>
                      <a:pt x="610" y="386"/>
                      <a:pt x="620" y="402"/>
                    </a:cubicBezTo>
                    <a:cubicBezTo>
                      <a:pt x="632" y="448"/>
                      <a:pt x="649" y="473"/>
                      <a:pt x="664" y="515"/>
                    </a:cubicBezTo>
                    <a:cubicBezTo>
                      <a:pt x="636" y="551"/>
                      <a:pt x="607" y="572"/>
                      <a:pt x="576" y="603"/>
                    </a:cubicBezTo>
                    <a:cubicBezTo>
                      <a:pt x="463" y="600"/>
                      <a:pt x="349" y="600"/>
                      <a:pt x="236" y="594"/>
                    </a:cubicBezTo>
                    <a:cubicBezTo>
                      <a:pt x="166" y="591"/>
                      <a:pt x="27" y="576"/>
                      <a:pt x="27" y="576"/>
                    </a:cubicBezTo>
                    <a:cubicBezTo>
                      <a:pt x="18" y="573"/>
                      <a:pt x="0" y="568"/>
                      <a:pt x="0" y="568"/>
                    </a:cubicBezTo>
                    <a:close/>
                  </a:path>
                </a:pathLst>
              </a:custGeom>
              <a:solidFill>
                <a:srgbClr val="CC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820" name="Group 700"/>
            <p:cNvGrpSpPr>
              <a:grpSpLocks/>
            </p:cNvGrpSpPr>
            <p:nvPr/>
          </p:nvGrpSpPr>
          <p:grpSpPr bwMode="auto">
            <a:xfrm>
              <a:off x="1066" y="709"/>
              <a:ext cx="1531" cy="373"/>
              <a:chOff x="1066" y="709"/>
              <a:chExt cx="1531" cy="373"/>
            </a:xfrm>
          </p:grpSpPr>
          <p:sp>
            <p:nvSpPr>
              <p:cNvPr id="5689" name="Freeform 569"/>
              <p:cNvSpPr>
                <a:spLocks/>
              </p:cNvSpPr>
              <p:nvPr/>
            </p:nvSpPr>
            <p:spPr bwMode="auto">
              <a:xfrm>
                <a:off x="1066" y="709"/>
                <a:ext cx="181" cy="181"/>
              </a:xfrm>
              <a:custGeom>
                <a:avLst/>
                <a:gdLst/>
                <a:ahLst/>
                <a:cxnLst>
                  <a:cxn ang="0">
                    <a:pos x="0" y="568"/>
                  </a:cxn>
                  <a:cxn ang="0">
                    <a:pos x="61" y="358"/>
                  </a:cxn>
                  <a:cxn ang="0">
                    <a:pos x="88" y="280"/>
                  </a:cxn>
                  <a:cxn ang="0">
                    <a:pos x="114" y="254"/>
                  </a:cxn>
                  <a:cxn ang="0">
                    <a:pos x="184" y="166"/>
                  </a:cxn>
                  <a:cxn ang="0">
                    <a:pos x="227" y="105"/>
                  </a:cxn>
                  <a:cxn ang="0">
                    <a:pos x="323" y="0"/>
                  </a:cxn>
                  <a:cxn ang="0">
                    <a:pos x="384" y="62"/>
                  </a:cxn>
                  <a:cxn ang="0">
                    <a:pos x="463" y="175"/>
                  </a:cxn>
                  <a:cxn ang="0">
                    <a:pos x="515" y="245"/>
                  </a:cxn>
                  <a:cxn ang="0">
                    <a:pos x="576" y="332"/>
                  </a:cxn>
                  <a:cxn ang="0">
                    <a:pos x="585" y="358"/>
                  </a:cxn>
                  <a:cxn ang="0">
                    <a:pos x="620" y="402"/>
                  </a:cxn>
                  <a:cxn ang="0">
                    <a:pos x="664" y="515"/>
                  </a:cxn>
                  <a:cxn ang="0">
                    <a:pos x="576" y="603"/>
                  </a:cxn>
                  <a:cxn ang="0">
                    <a:pos x="236" y="594"/>
                  </a:cxn>
                  <a:cxn ang="0">
                    <a:pos x="27" y="576"/>
                  </a:cxn>
                  <a:cxn ang="0">
                    <a:pos x="0" y="568"/>
                  </a:cxn>
                </a:cxnLst>
                <a:rect l="0" t="0" r="r" b="b"/>
                <a:pathLst>
                  <a:path w="664" h="603">
                    <a:moveTo>
                      <a:pt x="0" y="568"/>
                    </a:moveTo>
                    <a:cubicBezTo>
                      <a:pt x="6" y="512"/>
                      <a:pt x="18" y="403"/>
                      <a:pt x="61" y="358"/>
                    </a:cubicBezTo>
                    <a:cubicBezTo>
                      <a:pt x="70" y="332"/>
                      <a:pt x="79" y="306"/>
                      <a:pt x="88" y="280"/>
                    </a:cubicBezTo>
                    <a:cubicBezTo>
                      <a:pt x="92" y="268"/>
                      <a:pt x="106" y="264"/>
                      <a:pt x="114" y="254"/>
                    </a:cubicBezTo>
                    <a:cubicBezTo>
                      <a:pt x="138" y="225"/>
                      <a:pt x="157" y="193"/>
                      <a:pt x="184" y="166"/>
                    </a:cubicBezTo>
                    <a:cubicBezTo>
                      <a:pt x="194" y="134"/>
                      <a:pt x="208" y="130"/>
                      <a:pt x="227" y="105"/>
                    </a:cubicBezTo>
                    <a:cubicBezTo>
                      <a:pt x="255" y="68"/>
                      <a:pt x="278" y="16"/>
                      <a:pt x="323" y="0"/>
                    </a:cubicBezTo>
                    <a:cubicBezTo>
                      <a:pt x="349" y="18"/>
                      <a:pt x="362" y="39"/>
                      <a:pt x="384" y="62"/>
                    </a:cubicBezTo>
                    <a:cubicBezTo>
                      <a:pt x="400" y="109"/>
                      <a:pt x="428" y="142"/>
                      <a:pt x="463" y="175"/>
                    </a:cubicBezTo>
                    <a:cubicBezTo>
                      <a:pt x="479" y="208"/>
                      <a:pt x="494" y="217"/>
                      <a:pt x="515" y="245"/>
                    </a:cubicBezTo>
                    <a:cubicBezTo>
                      <a:pt x="537" y="273"/>
                      <a:pt x="560" y="300"/>
                      <a:pt x="576" y="332"/>
                    </a:cubicBezTo>
                    <a:cubicBezTo>
                      <a:pt x="580" y="340"/>
                      <a:pt x="580" y="350"/>
                      <a:pt x="585" y="358"/>
                    </a:cubicBezTo>
                    <a:cubicBezTo>
                      <a:pt x="595" y="374"/>
                      <a:pt x="610" y="386"/>
                      <a:pt x="620" y="402"/>
                    </a:cubicBezTo>
                    <a:cubicBezTo>
                      <a:pt x="632" y="448"/>
                      <a:pt x="649" y="473"/>
                      <a:pt x="664" y="515"/>
                    </a:cubicBezTo>
                    <a:cubicBezTo>
                      <a:pt x="636" y="551"/>
                      <a:pt x="607" y="572"/>
                      <a:pt x="576" y="603"/>
                    </a:cubicBezTo>
                    <a:cubicBezTo>
                      <a:pt x="463" y="600"/>
                      <a:pt x="349" y="600"/>
                      <a:pt x="236" y="594"/>
                    </a:cubicBezTo>
                    <a:cubicBezTo>
                      <a:pt x="166" y="591"/>
                      <a:pt x="27" y="576"/>
                      <a:pt x="27" y="576"/>
                    </a:cubicBezTo>
                    <a:cubicBezTo>
                      <a:pt x="18" y="573"/>
                      <a:pt x="0" y="568"/>
                      <a:pt x="0" y="568"/>
                    </a:cubicBezTo>
                    <a:close/>
                  </a:path>
                </a:pathLst>
              </a:custGeom>
              <a:solidFill>
                <a:srgbClr val="9966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92" name="Freeform 572"/>
              <p:cNvSpPr>
                <a:spLocks/>
              </p:cNvSpPr>
              <p:nvPr/>
            </p:nvSpPr>
            <p:spPr bwMode="auto">
              <a:xfrm>
                <a:off x="1202" y="754"/>
                <a:ext cx="181" cy="181"/>
              </a:xfrm>
              <a:custGeom>
                <a:avLst/>
                <a:gdLst/>
                <a:ahLst/>
                <a:cxnLst>
                  <a:cxn ang="0">
                    <a:pos x="0" y="568"/>
                  </a:cxn>
                  <a:cxn ang="0">
                    <a:pos x="61" y="358"/>
                  </a:cxn>
                  <a:cxn ang="0">
                    <a:pos x="88" y="280"/>
                  </a:cxn>
                  <a:cxn ang="0">
                    <a:pos x="114" y="254"/>
                  </a:cxn>
                  <a:cxn ang="0">
                    <a:pos x="184" y="166"/>
                  </a:cxn>
                  <a:cxn ang="0">
                    <a:pos x="227" y="105"/>
                  </a:cxn>
                  <a:cxn ang="0">
                    <a:pos x="323" y="0"/>
                  </a:cxn>
                  <a:cxn ang="0">
                    <a:pos x="384" y="62"/>
                  </a:cxn>
                  <a:cxn ang="0">
                    <a:pos x="463" y="175"/>
                  </a:cxn>
                  <a:cxn ang="0">
                    <a:pos x="515" y="245"/>
                  </a:cxn>
                  <a:cxn ang="0">
                    <a:pos x="576" y="332"/>
                  </a:cxn>
                  <a:cxn ang="0">
                    <a:pos x="585" y="358"/>
                  </a:cxn>
                  <a:cxn ang="0">
                    <a:pos x="620" y="402"/>
                  </a:cxn>
                  <a:cxn ang="0">
                    <a:pos x="664" y="515"/>
                  </a:cxn>
                  <a:cxn ang="0">
                    <a:pos x="576" y="603"/>
                  </a:cxn>
                  <a:cxn ang="0">
                    <a:pos x="236" y="594"/>
                  </a:cxn>
                  <a:cxn ang="0">
                    <a:pos x="27" y="576"/>
                  </a:cxn>
                  <a:cxn ang="0">
                    <a:pos x="0" y="568"/>
                  </a:cxn>
                </a:cxnLst>
                <a:rect l="0" t="0" r="r" b="b"/>
                <a:pathLst>
                  <a:path w="664" h="603">
                    <a:moveTo>
                      <a:pt x="0" y="568"/>
                    </a:moveTo>
                    <a:cubicBezTo>
                      <a:pt x="6" y="512"/>
                      <a:pt x="18" y="403"/>
                      <a:pt x="61" y="358"/>
                    </a:cubicBezTo>
                    <a:cubicBezTo>
                      <a:pt x="70" y="332"/>
                      <a:pt x="79" y="306"/>
                      <a:pt x="88" y="280"/>
                    </a:cubicBezTo>
                    <a:cubicBezTo>
                      <a:pt x="92" y="268"/>
                      <a:pt x="106" y="264"/>
                      <a:pt x="114" y="254"/>
                    </a:cubicBezTo>
                    <a:cubicBezTo>
                      <a:pt x="138" y="225"/>
                      <a:pt x="157" y="193"/>
                      <a:pt x="184" y="166"/>
                    </a:cubicBezTo>
                    <a:cubicBezTo>
                      <a:pt x="194" y="134"/>
                      <a:pt x="208" y="130"/>
                      <a:pt x="227" y="105"/>
                    </a:cubicBezTo>
                    <a:cubicBezTo>
                      <a:pt x="255" y="68"/>
                      <a:pt x="278" y="16"/>
                      <a:pt x="323" y="0"/>
                    </a:cubicBezTo>
                    <a:cubicBezTo>
                      <a:pt x="349" y="18"/>
                      <a:pt x="362" y="39"/>
                      <a:pt x="384" y="62"/>
                    </a:cubicBezTo>
                    <a:cubicBezTo>
                      <a:pt x="400" y="109"/>
                      <a:pt x="428" y="142"/>
                      <a:pt x="463" y="175"/>
                    </a:cubicBezTo>
                    <a:cubicBezTo>
                      <a:pt x="479" y="208"/>
                      <a:pt x="494" y="217"/>
                      <a:pt x="515" y="245"/>
                    </a:cubicBezTo>
                    <a:cubicBezTo>
                      <a:pt x="537" y="273"/>
                      <a:pt x="560" y="300"/>
                      <a:pt x="576" y="332"/>
                    </a:cubicBezTo>
                    <a:cubicBezTo>
                      <a:pt x="580" y="340"/>
                      <a:pt x="580" y="350"/>
                      <a:pt x="585" y="358"/>
                    </a:cubicBezTo>
                    <a:cubicBezTo>
                      <a:pt x="595" y="374"/>
                      <a:pt x="610" y="386"/>
                      <a:pt x="620" y="402"/>
                    </a:cubicBezTo>
                    <a:cubicBezTo>
                      <a:pt x="632" y="448"/>
                      <a:pt x="649" y="473"/>
                      <a:pt x="664" y="515"/>
                    </a:cubicBezTo>
                    <a:cubicBezTo>
                      <a:pt x="636" y="551"/>
                      <a:pt x="607" y="572"/>
                      <a:pt x="576" y="603"/>
                    </a:cubicBezTo>
                    <a:cubicBezTo>
                      <a:pt x="463" y="600"/>
                      <a:pt x="349" y="600"/>
                      <a:pt x="236" y="594"/>
                    </a:cubicBezTo>
                    <a:cubicBezTo>
                      <a:pt x="166" y="591"/>
                      <a:pt x="27" y="576"/>
                      <a:pt x="27" y="576"/>
                    </a:cubicBezTo>
                    <a:cubicBezTo>
                      <a:pt x="18" y="573"/>
                      <a:pt x="0" y="568"/>
                      <a:pt x="0" y="568"/>
                    </a:cubicBezTo>
                    <a:close/>
                  </a:path>
                </a:pathLst>
              </a:custGeom>
              <a:solidFill>
                <a:srgbClr val="9966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93" name="Freeform 573"/>
              <p:cNvSpPr>
                <a:spLocks/>
              </p:cNvSpPr>
              <p:nvPr/>
            </p:nvSpPr>
            <p:spPr bwMode="auto">
              <a:xfrm>
                <a:off x="1111" y="845"/>
                <a:ext cx="181" cy="181"/>
              </a:xfrm>
              <a:custGeom>
                <a:avLst/>
                <a:gdLst/>
                <a:ahLst/>
                <a:cxnLst>
                  <a:cxn ang="0">
                    <a:pos x="0" y="568"/>
                  </a:cxn>
                  <a:cxn ang="0">
                    <a:pos x="61" y="358"/>
                  </a:cxn>
                  <a:cxn ang="0">
                    <a:pos x="88" y="280"/>
                  </a:cxn>
                  <a:cxn ang="0">
                    <a:pos x="114" y="254"/>
                  </a:cxn>
                  <a:cxn ang="0">
                    <a:pos x="184" y="166"/>
                  </a:cxn>
                  <a:cxn ang="0">
                    <a:pos x="227" y="105"/>
                  </a:cxn>
                  <a:cxn ang="0">
                    <a:pos x="323" y="0"/>
                  </a:cxn>
                  <a:cxn ang="0">
                    <a:pos x="384" y="62"/>
                  </a:cxn>
                  <a:cxn ang="0">
                    <a:pos x="463" y="175"/>
                  </a:cxn>
                  <a:cxn ang="0">
                    <a:pos x="515" y="245"/>
                  </a:cxn>
                  <a:cxn ang="0">
                    <a:pos x="576" y="332"/>
                  </a:cxn>
                  <a:cxn ang="0">
                    <a:pos x="585" y="358"/>
                  </a:cxn>
                  <a:cxn ang="0">
                    <a:pos x="620" y="402"/>
                  </a:cxn>
                  <a:cxn ang="0">
                    <a:pos x="664" y="515"/>
                  </a:cxn>
                  <a:cxn ang="0">
                    <a:pos x="576" y="603"/>
                  </a:cxn>
                  <a:cxn ang="0">
                    <a:pos x="236" y="594"/>
                  </a:cxn>
                  <a:cxn ang="0">
                    <a:pos x="27" y="576"/>
                  </a:cxn>
                  <a:cxn ang="0">
                    <a:pos x="0" y="568"/>
                  </a:cxn>
                </a:cxnLst>
                <a:rect l="0" t="0" r="r" b="b"/>
                <a:pathLst>
                  <a:path w="664" h="603">
                    <a:moveTo>
                      <a:pt x="0" y="568"/>
                    </a:moveTo>
                    <a:cubicBezTo>
                      <a:pt x="6" y="512"/>
                      <a:pt x="18" y="403"/>
                      <a:pt x="61" y="358"/>
                    </a:cubicBezTo>
                    <a:cubicBezTo>
                      <a:pt x="70" y="332"/>
                      <a:pt x="79" y="306"/>
                      <a:pt x="88" y="280"/>
                    </a:cubicBezTo>
                    <a:cubicBezTo>
                      <a:pt x="92" y="268"/>
                      <a:pt x="106" y="264"/>
                      <a:pt x="114" y="254"/>
                    </a:cubicBezTo>
                    <a:cubicBezTo>
                      <a:pt x="138" y="225"/>
                      <a:pt x="157" y="193"/>
                      <a:pt x="184" y="166"/>
                    </a:cubicBezTo>
                    <a:cubicBezTo>
                      <a:pt x="194" y="134"/>
                      <a:pt x="208" y="130"/>
                      <a:pt x="227" y="105"/>
                    </a:cubicBezTo>
                    <a:cubicBezTo>
                      <a:pt x="255" y="68"/>
                      <a:pt x="278" y="16"/>
                      <a:pt x="323" y="0"/>
                    </a:cubicBezTo>
                    <a:cubicBezTo>
                      <a:pt x="349" y="18"/>
                      <a:pt x="362" y="39"/>
                      <a:pt x="384" y="62"/>
                    </a:cubicBezTo>
                    <a:cubicBezTo>
                      <a:pt x="400" y="109"/>
                      <a:pt x="428" y="142"/>
                      <a:pt x="463" y="175"/>
                    </a:cubicBezTo>
                    <a:cubicBezTo>
                      <a:pt x="479" y="208"/>
                      <a:pt x="494" y="217"/>
                      <a:pt x="515" y="245"/>
                    </a:cubicBezTo>
                    <a:cubicBezTo>
                      <a:pt x="537" y="273"/>
                      <a:pt x="560" y="300"/>
                      <a:pt x="576" y="332"/>
                    </a:cubicBezTo>
                    <a:cubicBezTo>
                      <a:pt x="580" y="340"/>
                      <a:pt x="580" y="350"/>
                      <a:pt x="585" y="358"/>
                    </a:cubicBezTo>
                    <a:cubicBezTo>
                      <a:pt x="595" y="374"/>
                      <a:pt x="610" y="386"/>
                      <a:pt x="620" y="402"/>
                    </a:cubicBezTo>
                    <a:cubicBezTo>
                      <a:pt x="632" y="448"/>
                      <a:pt x="649" y="473"/>
                      <a:pt x="664" y="515"/>
                    </a:cubicBezTo>
                    <a:cubicBezTo>
                      <a:pt x="636" y="551"/>
                      <a:pt x="607" y="572"/>
                      <a:pt x="576" y="603"/>
                    </a:cubicBezTo>
                    <a:cubicBezTo>
                      <a:pt x="463" y="600"/>
                      <a:pt x="349" y="600"/>
                      <a:pt x="236" y="594"/>
                    </a:cubicBezTo>
                    <a:cubicBezTo>
                      <a:pt x="166" y="591"/>
                      <a:pt x="27" y="576"/>
                      <a:pt x="27" y="576"/>
                    </a:cubicBezTo>
                    <a:cubicBezTo>
                      <a:pt x="18" y="573"/>
                      <a:pt x="0" y="568"/>
                      <a:pt x="0" y="568"/>
                    </a:cubicBezTo>
                    <a:close/>
                  </a:path>
                </a:pathLst>
              </a:custGeom>
              <a:solidFill>
                <a:srgbClr val="9966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96" name="Text Box 576"/>
              <p:cNvSpPr txBox="1">
                <a:spLocks noChangeArrowheads="1"/>
              </p:cNvSpPr>
              <p:nvPr/>
            </p:nvSpPr>
            <p:spPr bwMode="auto">
              <a:xfrm>
                <a:off x="1292" y="890"/>
                <a:ext cx="1305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400">
                    <a:solidFill>
                      <a:srgbClr val="663300"/>
                    </a:solidFill>
                  </a:rPr>
                  <a:t>Хибины</a:t>
                </a:r>
              </a:p>
            </p:txBody>
          </p:sp>
        </p:grpSp>
        <p:grpSp>
          <p:nvGrpSpPr>
            <p:cNvPr id="5819" name="Group 699"/>
            <p:cNvGrpSpPr>
              <a:grpSpLocks/>
            </p:cNvGrpSpPr>
            <p:nvPr/>
          </p:nvGrpSpPr>
          <p:grpSpPr bwMode="auto">
            <a:xfrm>
              <a:off x="3696" y="1298"/>
              <a:ext cx="2359" cy="3017"/>
              <a:chOff x="3696" y="1298"/>
              <a:chExt cx="2359" cy="3017"/>
            </a:xfrm>
          </p:grpSpPr>
          <p:sp>
            <p:nvSpPr>
              <p:cNvPr id="5688" name="Text Box 568"/>
              <p:cNvSpPr txBox="1">
                <a:spLocks noChangeArrowheads="1"/>
              </p:cNvSpPr>
              <p:nvPr/>
            </p:nvSpPr>
            <p:spPr bwMode="auto">
              <a:xfrm>
                <a:off x="3696" y="4020"/>
                <a:ext cx="1225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600">
                    <a:solidFill>
                      <a:srgbClr val="663300"/>
                    </a:solidFill>
                  </a:rPr>
                  <a:t>Северные Увалы</a:t>
                </a:r>
              </a:p>
            </p:txBody>
          </p:sp>
          <p:sp>
            <p:nvSpPr>
              <p:cNvPr id="5715" name="Freeform 595"/>
              <p:cNvSpPr>
                <a:spLocks/>
              </p:cNvSpPr>
              <p:nvPr/>
            </p:nvSpPr>
            <p:spPr bwMode="auto">
              <a:xfrm>
                <a:off x="5556" y="3929"/>
                <a:ext cx="181" cy="181"/>
              </a:xfrm>
              <a:custGeom>
                <a:avLst/>
                <a:gdLst/>
                <a:ahLst/>
                <a:cxnLst>
                  <a:cxn ang="0">
                    <a:pos x="0" y="568"/>
                  </a:cxn>
                  <a:cxn ang="0">
                    <a:pos x="61" y="358"/>
                  </a:cxn>
                  <a:cxn ang="0">
                    <a:pos x="88" y="280"/>
                  </a:cxn>
                  <a:cxn ang="0">
                    <a:pos x="114" y="254"/>
                  </a:cxn>
                  <a:cxn ang="0">
                    <a:pos x="184" y="166"/>
                  </a:cxn>
                  <a:cxn ang="0">
                    <a:pos x="227" y="105"/>
                  </a:cxn>
                  <a:cxn ang="0">
                    <a:pos x="323" y="0"/>
                  </a:cxn>
                  <a:cxn ang="0">
                    <a:pos x="384" y="62"/>
                  </a:cxn>
                  <a:cxn ang="0">
                    <a:pos x="463" y="175"/>
                  </a:cxn>
                  <a:cxn ang="0">
                    <a:pos x="515" y="245"/>
                  </a:cxn>
                  <a:cxn ang="0">
                    <a:pos x="576" y="332"/>
                  </a:cxn>
                  <a:cxn ang="0">
                    <a:pos x="585" y="358"/>
                  </a:cxn>
                  <a:cxn ang="0">
                    <a:pos x="620" y="402"/>
                  </a:cxn>
                  <a:cxn ang="0">
                    <a:pos x="664" y="515"/>
                  </a:cxn>
                  <a:cxn ang="0">
                    <a:pos x="576" y="603"/>
                  </a:cxn>
                  <a:cxn ang="0">
                    <a:pos x="236" y="594"/>
                  </a:cxn>
                  <a:cxn ang="0">
                    <a:pos x="27" y="576"/>
                  </a:cxn>
                  <a:cxn ang="0">
                    <a:pos x="0" y="568"/>
                  </a:cxn>
                </a:cxnLst>
                <a:rect l="0" t="0" r="r" b="b"/>
                <a:pathLst>
                  <a:path w="664" h="603">
                    <a:moveTo>
                      <a:pt x="0" y="568"/>
                    </a:moveTo>
                    <a:cubicBezTo>
                      <a:pt x="6" y="512"/>
                      <a:pt x="18" y="403"/>
                      <a:pt x="61" y="358"/>
                    </a:cubicBezTo>
                    <a:cubicBezTo>
                      <a:pt x="70" y="332"/>
                      <a:pt x="79" y="306"/>
                      <a:pt x="88" y="280"/>
                    </a:cubicBezTo>
                    <a:cubicBezTo>
                      <a:pt x="92" y="268"/>
                      <a:pt x="106" y="264"/>
                      <a:pt x="114" y="254"/>
                    </a:cubicBezTo>
                    <a:cubicBezTo>
                      <a:pt x="138" y="225"/>
                      <a:pt x="157" y="193"/>
                      <a:pt x="184" y="166"/>
                    </a:cubicBezTo>
                    <a:cubicBezTo>
                      <a:pt x="194" y="134"/>
                      <a:pt x="208" y="130"/>
                      <a:pt x="227" y="105"/>
                    </a:cubicBezTo>
                    <a:cubicBezTo>
                      <a:pt x="255" y="68"/>
                      <a:pt x="278" y="16"/>
                      <a:pt x="323" y="0"/>
                    </a:cubicBezTo>
                    <a:cubicBezTo>
                      <a:pt x="349" y="18"/>
                      <a:pt x="362" y="39"/>
                      <a:pt x="384" y="62"/>
                    </a:cubicBezTo>
                    <a:cubicBezTo>
                      <a:pt x="400" y="109"/>
                      <a:pt x="428" y="142"/>
                      <a:pt x="463" y="175"/>
                    </a:cubicBezTo>
                    <a:cubicBezTo>
                      <a:pt x="479" y="208"/>
                      <a:pt x="494" y="217"/>
                      <a:pt x="515" y="245"/>
                    </a:cubicBezTo>
                    <a:cubicBezTo>
                      <a:pt x="537" y="273"/>
                      <a:pt x="560" y="300"/>
                      <a:pt x="576" y="332"/>
                    </a:cubicBezTo>
                    <a:cubicBezTo>
                      <a:pt x="580" y="340"/>
                      <a:pt x="580" y="350"/>
                      <a:pt x="585" y="358"/>
                    </a:cubicBezTo>
                    <a:cubicBezTo>
                      <a:pt x="595" y="374"/>
                      <a:pt x="610" y="386"/>
                      <a:pt x="620" y="402"/>
                    </a:cubicBezTo>
                    <a:cubicBezTo>
                      <a:pt x="632" y="448"/>
                      <a:pt x="649" y="473"/>
                      <a:pt x="664" y="515"/>
                    </a:cubicBezTo>
                    <a:cubicBezTo>
                      <a:pt x="636" y="551"/>
                      <a:pt x="607" y="572"/>
                      <a:pt x="576" y="603"/>
                    </a:cubicBezTo>
                    <a:cubicBezTo>
                      <a:pt x="463" y="600"/>
                      <a:pt x="349" y="600"/>
                      <a:pt x="236" y="594"/>
                    </a:cubicBezTo>
                    <a:cubicBezTo>
                      <a:pt x="166" y="591"/>
                      <a:pt x="27" y="576"/>
                      <a:pt x="27" y="576"/>
                    </a:cubicBezTo>
                    <a:cubicBezTo>
                      <a:pt x="18" y="573"/>
                      <a:pt x="0" y="568"/>
                      <a:pt x="0" y="568"/>
                    </a:cubicBezTo>
                    <a:close/>
                  </a:path>
                </a:pathLst>
              </a:custGeom>
              <a:solidFill>
                <a:srgbClr val="9966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16" name="Freeform 596"/>
              <p:cNvSpPr>
                <a:spLocks/>
              </p:cNvSpPr>
              <p:nvPr/>
            </p:nvSpPr>
            <p:spPr bwMode="auto">
              <a:xfrm>
                <a:off x="5556" y="3612"/>
                <a:ext cx="181" cy="181"/>
              </a:xfrm>
              <a:custGeom>
                <a:avLst/>
                <a:gdLst/>
                <a:ahLst/>
                <a:cxnLst>
                  <a:cxn ang="0">
                    <a:pos x="0" y="568"/>
                  </a:cxn>
                  <a:cxn ang="0">
                    <a:pos x="61" y="358"/>
                  </a:cxn>
                  <a:cxn ang="0">
                    <a:pos x="88" y="280"/>
                  </a:cxn>
                  <a:cxn ang="0">
                    <a:pos x="114" y="254"/>
                  </a:cxn>
                  <a:cxn ang="0">
                    <a:pos x="184" y="166"/>
                  </a:cxn>
                  <a:cxn ang="0">
                    <a:pos x="227" y="105"/>
                  </a:cxn>
                  <a:cxn ang="0">
                    <a:pos x="323" y="0"/>
                  </a:cxn>
                  <a:cxn ang="0">
                    <a:pos x="384" y="62"/>
                  </a:cxn>
                  <a:cxn ang="0">
                    <a:pos x="463" y="175"/>
                  </a:cxn>
                  <a:cxn ang="0">
                    <a:pos x="515" y="245"/>
                  </a:cxn>
                  <a:cxn ang="0">
                    <a:pos x="576" y="332"/>
                  </a:cxn>
                  <a:cxn ang="0">
                    <a:pos x="585" y="358"/>
                  </a:cxn>
                  <a:cxn ang="0">
                    <a:pos x="620" y="402"/>
                  </a:cxn>
                  <a:cxn ang="0">
                    <a:pos x="664" y="515"/>
                  </a:cxn>
                  <a:cxn ang="0">
                    <a:pos x="576" y="603"/>
                  </a:cxn>
                  <a:cxn ang="0">
                    <a:pos x="236" y="594"/>
                  </a:cxn>
                  <a:cxn ang="0">
                    <a:pos x="27" y="576"/>
                  </a:cxn>
                  <a:cxn ang="0">
                    <a:pos x="0" y="568"/>
                  </a:cxn>
                </a:cxnLst>
                <a:rect l="0" t="0" r="r" b="b"/>
                <a:pathLst>
                  <a:path w="664" h="603">
                    <a:moveTo>
                      <a:pt x="0" y="568"/>
                    </a:moveTo>
                    <a:cubicBezTo>
                      <a:pt x="6" y="512"/>
                      <a:pt x="18" y="403"/>
                      <a:pt x="61" y="358"/>
                    </a:cubicBezTo>
                    <a:cubicBezTo>
                      <a:pt x="70" y="332"/>
                      <a:pt x="79" y="306"/>
                      <a:pt x="88" y="280"/>
                    </a:cubicBezTo>
                    <a:cubicBezTo>
                      <a:pt x="92" y="268"/>
                      <a:pt x="106" y="264"/>
                      <a:pt x="114" y="254"/>
                    </a:cubicBezTo>
                    <a:cubicBezTo>
                      <a:pt x="138" y="225"/>
                      <a:pt x="157" y="193"/>
                      <a:pt x="184" y="166"/>
                    </a:cubicBezTo>
                    <a:cubicBezTo>
                      <a:pt x="194" y="134"/>
                      <a:pt x="208" y="130"/>
                      <a:pt x="227" y="105"/>
                    </a:cubicBezTo>
                    <a:cubicBezTo>
                      <a:pt x="255" y="68"/>
                      <a:pt x="278" y="16"/>
                      <a:pt x="323" y="0"/>
                    </a:cubicBezTo>
                    <a:cubicBezTo>
                      <a:pt x="349" y="18"/>
                      <a:pt x="362" y="39"/>
                      <a:pt x="384" y="62"/>
                    </a:cubicBezTo>
                    <a:cubicBezTo>
                      <a:pt x="400" y="109"/>
                      <a:pt x="428" y="142"/>
                      <a:pt x="463" y="175"/>
                    </a:cubicBezTo>
                    <a:cubicBezTo>
                      <a:pt x="479" y="208"/>
                      <a:pt x="494" y="217"/>
                      <a:pt x="515" y="245"/>
                    </a:cubicBezTo>
                    <a:cubicBezTo>
                      <a:pt x="537" y="273"/>
                      <a:pt x="560" y="300"/>
                      <a:pt x="576" y="332"/>
                    </a:cubicBezTo>
                    <a:cubicBezTo>
                      <a:pt x="580" y="340"/>
                      <a:pt x="580" y="350"/>
                      <a:pt x="585" y="358"/>
                    </a:cubicBezTo>
                    <a:cubicBezTo>
                      <a:pt x="595" y="374"/>
                      <a:pt x="610" y="386"/>
                      <a:pt x="620" y="402"/>
                    </a:cubicBezTo>
                    <a:cubicBezTo>
                      <a:pt x="632" y="448"/>
                      <a:pt x="649" y="473"/>
                      <a:pt x="664" y="515"/>
                    </a:cubicBezTo>
                    <a:cubicBezTo>
                      <a:pt x="636" y="551"/>
                      <a:pt x="607" y="572"/>
                      <a:pt x="576" y="603"/>
                    </a:cubicBezTo>
                    <a:cubicBezTo>
                      <a:pt x="463" y="600"/>
                      <a:pt x="349" y="600"/>
                      <a:pt x="236" y="594"/>
                    </a:cubicBezTo>
                    <a:cubicBezTo>
                      <a:pt x="166" y="591"/>
                      <a:pt x="27" y="576"/>
                      <a:pt x="27" y="576"/>
                    </a:cubicBezTo>
                    <a:cubicBezTo>
                      <a:pt x="18" y="573"/>
                      <a:pt x="0" y="568"/>
                      <a:pt x="0" y="568"/>
                    </a:cubicBezTo>
                    <a:close/>
                  </a:path>
                </a:pathLst>
              </a:custGeom>
              <a:solidFill>
                <a:srgbClr val="9966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17" name="Freeform 597"/>
              <p:cNvSpPr>
                <a:spLocks/>
              </p:cNvSpPr>
              <p:nvPr/>
            </p:nvSpPr>
            <p:spPr bwMode="auto">
              <a:xfrm>
                <a:off x="5511" y="3249"/>
                <a:ext cx="181" cy="181"/>
              </a:xfrm>
              <a:custGeom>
                <a:avLst/>
                <a:gdLst/>
                <a:ahLst/>
                <a:cxnLst>
                  <a:cxn ang="0">
                    <a:pos x="0" y="568"/>
                  </a:cxn>
                  <a:cxn ang="0">
                    <a:pos x="61" y="358"/>
                  </a:cxn>
                  <a:cxn ang="0">
                    <a:pos x="88" y="280"/>
                  </a:cxn>
                  <a:cxn ang="0">
                    <a:pos x="114" y="254"/>
                  </a:cxn>
                  <a:cxn ang="0">
                    <a:pos x="184" y="166"/>
                  </a:cxn>
                  <a:cxn ang="0">
                    <a:pos x="227" y="105"/>
                  </a:cxn>
                  <a:cxn ang="0">
                    <a:pos x="323" y="0"/>
                  </a:cxn>
                  <a:cxn ang="0">
                    <a:pos x="384" y="62"/>
                  </a:cxn>
                  <a:cxn ang="0">
                    <a:pos x="463" y="175"/>
                  </a:cxn>
                  <a:cxn ang="0">
                    <a:pos x="515" y="245"/>
                  </a:cxn>
                  <a:cxn ang="0">
                    <a:pos x="576" y="332"/>
                  </a:cxn>
                  <a:cxn ang="0">
                    <a:pos x="585" y="358"/>
                  </a:cxn>
                  <a:cxn ang="0">
                    <a:pos x="620" y="402"/>
                  </a:cxn>
                  <a:cxn ang="0">
                    <a:pos x="664" y="515"/>
                  </a:cxn>
                  <a:cxn ang="0">
                    <a:pos x="576" y="603"/>
                  </a:cxn>
                  <a:cxn ang="0">
                    <a:pos x="236" y="594"/>
                  </a:cxn>
                  <a:cxn ang="0">
                    <a:pos x="27" y="576"/>
                  </a:cxn>
                  <a:cxn ang="0">
                    <a:pos x="0" y="568"/>
                  </a:cxn>
                </a:cxnLst>
                <a:rect l="0" t="0" r="r" b="b"/>
                <a:pathLst>
                  <a:path w="664" h="603">
                    <a:moveTo>
                      <a:pt x="0" y="568"/>
                    </a:moveTo>
                    <a:cubicBezTo>
                      <a:pt x="6" y="512"/>
                      <a:pt x="18" y="403"/>
                      <a:pt x="61" y="358"/>
                    </a:cubicBezTo>
                    <a:cubicBezTo>
                      <a:pt x="70" y="332"/>
                      <a:pt x="79" y="306"/>
                      <a:pt x="88" y="280"/>
                    </a:cubicBezTo>
                    <a:cubicBezTo>
                      <a:pt x="92" y="268"/>
                      <a:pt x="106" y="264"/>
                      <a:pt x="114" y="254"/>
                    </a:cubicBezTo>
                    <a:cubicBezTo>
                      <a:pt x="138" y="225"/>
                      <a:pt x="157" y="193"/>
                      <a:pt x="184" y="166"/>
                    </a:cubicBezTo>
                    <a:cubicBezTo>
                      <a:pt x="194" y="134"/>
                      <a:pt x="208" y="130"/>
                      <a:pt x="227" y="105"/>
                    </a:cubicBezTo>
                    <a:cubicBezTo>
                      <a:pt x="255" y="68"/>
                      <a:pt x="278" y="16"/>
                      <a:pt x="323" y="0"/>
                    </a:cubicBezTo>
                    <a:cubicBezTo>
                      <a:pt x="349" y="18"/>
                      <a:pt x="362" y="39"/>
                      <a:pt x="384" y="62"/>
                    </a:cubicBezTo>
                    <a:cubicBezTo>
                      <a:pt x="400" y="109"/>
                      <a:pt x="428" y="142"/>
                      <a:pt x="463" y="175"/>
                    </a:cubicBezTo>
                    <a:cubicBezTo>
                      <a:pt x="479" y="208"/>
                      <a:pt x="494" y="217"/>
                      <a:pt x="515" y="245"/>
                    </a:cubicBezTo>
                    <a:cubicBezTo>
                      <a:pt x="537" y="273"/>
                      <a:pt x="560" y="300"/>
                      <a:pt x="576" y="332"/>
                    </a:cubicBezTo>
                    <a:cubicBezTo>
                      <a:pt x="580" y="340"/>
                      <a:pt x="580" y="350"/>
                      <a:pt x="585" y="358"/>
                    </a:cubicBezTo>
                    <a:cubicBezTo>
                      <a:pt x="595" y="374"/>
                      <a:pt x="610" y="386"/>
                      <a:pt x="620" y="402"/>
                    </a:cubicBezTo>
                    <a:cubicBezTo>
                      <a:pt x="632" y="448"/>
                      <a:pt x="649" y="473"/>
                      <a:pt x="664" y="515"/>
                    </a:cubicBezTo>
                    <a:cubicBezTo>
                      <a:pt x="636" y="551"/>
                      <a:pt x="607" y="572"/>
                      <a:pt x="576" y="603"/>
                    </a:cubicBezTo>
                    <a:cubicBezTo>
                      <a:pt x="463" y="600"/>
                      <a:pt x="349" y="600"/>
                      <a:pt x="236" y="594"/>
                    </a:cubicBezTo>
                    <a:cubicBezTo>
                      <a:pt x="166" y="591"/>
                      <a:pt x="27" y="576"/>
                      <a:pt x="27" y="576"/>
                    </a:cubicBezTo>
                    <a:cubicBezTo>
                      <a:pt x="18" y="573"/>
                      <a:pt x="0" y="568"/>
                      <a:pt x="0" y="568"/>
                    </a:cubicBezTo>
                    <a:close/>
                  </a:path>
                </a:pathLst>
              </a:custGeom>
              <a:solidFill>
                <a:srgbClr val="9966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18" name="Freeform 598"/>
              <p:cNvSpPr>
                <a:spLocks/>
              </p:cNvSpPr>
              <p:nvPr/>
            </p:nvSpPr>
            <p:spPr bwMode="auto">
              <a:xfrm>
                <a:off x="5556" y="2614"/>
                <a:ext cx="181" cy="181"/>
              </a:xfrm>
              <a:custGeom>
                <a:avLst/>
                <a:gdLst/>
                <a:ahLst/>
                <a:cxnLst>
                  <a:cxn ang="0">
                    <a:pos x="0" y="568"/>
                  </a:cxn>
                  <a:cxn ang="0">
                    <a:pos x="61" y="358"/>
                  </a:cxn>
                  <a:cxn ang="0">
                    <a:pos x="88" y="280"/>
                  </a:cxn>
                  <a:cxn ang="0">
                    <a:pos x="114" y="254"/>
                  </a:cxn>
                  <a:cxn ang="0">
                    <a:pos x="184" y="166"/>
                  </a:cxn>
                  <a:cxn ang="0">
                    <a:pos x="227" y="105"/>
                  </a:cxn>
                  <a:cxn ang="0">
                    <a:pos x="323" y="0"/>
                  </a:cxn>
                  <a:cxn ang="0">
                    <a:pos x="384" y="62"/>
                  </a:cxn>
                  <a:cxn ang="0">
                    <a:pos x="463" y="175"/>
                  </a:cxn>
                  <a:cxn ang="0">
                    <a:pos x="515" y="245"/>
                  </a:cxn>
                  <a:cxn ang="0">
                    <a:pos x="576" y="332"/>
                  </a:cxn>
                  <a:cxn ang="0">
                    <a:pos x="585" y="358"/>
                  </a:cxn>
                  <a:cxn ang="0">
                    <a:pos x="620" y="402"/>
                  </a:cxn>
                  <a:cxn ang="0">
                    <a:pos x="664" y="515"/>
                  </a:cxn>
                  <a:cxn ang="0">
                    <a:pos x="576" y="603"/>
                  </a:cxn>
                  <a:cxn ang="0">
                    <a:pos x="236" y="594"/>
                  </a:cxn>
                  <a:cxn ang="0">
                    <a:pos x="27" y="576"/>
                  </a:cxn>
                  <a:cxn ang="0">
                    <a:pos x="0" y="568"/>
                  </a:cxn>
                </a:cxnLst>
                <a:rect l="0" t="0" r="r" b="b"/>
                <a:pathLst>
                  <a:path w="664" h="603">
                    <a:moveTo>
                      <a:pt x="0" y="568"/>
                    </a:moveTo>
                    <a:cubicBezTo>
                      <a:pt x="6" y="512"/>
                      <a:pt x="18" y="403"/>
                      <a:pt x="61" y="358"/>
                    </a:cubicBezTo>
                    <a:cubicBezTo>
                      <a:pt x="70" y="332"/>
                      <a:pt x="79" y="306"/>
                      <a:pt x="88" y="280"/>
                    </a:cubicBezTo>
                    <a:cubicBezTo>
                      <a:pt x="92" y="268"/>
                      <a:pt x="106" y="264"/>
                      <a:pt x="114" y="254"/>
                    </a:cubicBezTo>
                    <a:cubicBezTo>
                      <a:pt x="138" y="225"/>
                      <a:pt x="157" y="193"/>
                      <a:pt x="184" y="166"/>
                    </a:cubicBezTo>
                    <a:cubicBezTo>
                      <a:pt x="194" y="134"/>
                      <a:pt x="208" y="130"/>
                      <a:pt x="227" y="105"/>
                    </a:cubicBezTo>
                    <a:cubicBezTo>
                      <a:pt x="255" y="68"/>
                      <a:pt x="278" y="16"/>
                      <a:pt x="323" y="0"/>
                    </a:cubicBezTo>
                    <a:cubicBezTo>
                      <a:pt x="349" y="18"/>
                      <a:pt x="362" y="39"/>
                      <a:pt x="384" y="62"/>
                    </a:cubicBezTo>
                    <a:cubicBezTo>
                      <a:pt x="400" y="109"/>
                      <a:pt x="428" y="142"/>
                      <a:pt x="463" y="175"/>
                    </a:cubicBezTo>
                    <a:cubicBezTo>
                      <a:pt x="479" y="208"/>
                      <a:pt x="494" y="217"/>
                      <a:pt x="515" y="245"/>
                    </a:cubicBezTo>
                    <a:cubicBezTo>
                      <a:pt x="537" y="273"/>
                      <a:pt x="560" y="300"/>
                      <a:pt x="576" y="332"/>
                    </a:cubicBezTo>
                    <a:cubicBezTo>
                      <a:pt x="580" y="340"/>
                      <a:pt x="580" y="350"/>
                      <a:pt x="585" y="358"/>
                    </a:cubicBezTo>
                    <a:cubicBezTo>
                      <a:pt x="595" y="374"/>
                      <a:pt x="610" y="386"/>
                      <a:pt x="620" y="402"/>
                    </a:cubicBezTo>
                    <a:cubicBezTo>
                      <a:pt x="632" y="448"/>
                      <a:pt x="649" y="473"/>
                      <a:pt x="664" y="515"/>
                    </a:cubicBezTo>
                    <a:cubicBezTo>
                      <a:pt x="636" y="551"/>
                      <a:pt x="607" y="572"/>
                      <a:pt x="576" y="603"/>
                    </a:cubicBezTo>
                    <a:cubicBezTo>
                      <a:pt x="463" y="600"/>
                      <a:pt x="349" y="600"/>
                      <a:pt x="236" y="594"/>
                    </a:cubicBezTo>
                    <a:cubicBezTo>
                      <a:pt x="166" y="591"/>
                      <a:pt x="27" y="576"/>
                      <a:pt x="27" y="576"/>
                    </a:cubicBezTo>
                    <a:cubicBezTo>
                      <a:pt x="18" y="573"/>
                      <a:pt x="0" y="568"/>
                      <a:pt x="0" y="568"/>
                    </a:cubicBezTo>
                    <a:close/>
                  </a:path>
                </a:pathLst>
              </a:custGeom>
              <a:solidFill>
                <a:srgbClr val="9966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19" name="Freeform 599"/>
              <p:cNvSpPr>
                <a:spLocks/>
              </p:cNvSpPr>
              <p:nvPr/>
            </p:nvSpPr>
            <p:spPr bwMode="auto">
              <a:xfrm>
                <a:off x="5511" y="2931"/>
                <a:ext cx="181" cy="181"/>
              </a:xfrm>
              <a:custGeom>
                <a:avLst/>
                <a:gdLst/>
                <a:ahLst/>
                <a:cxnLst>
                  <a:cxn ang="0">
                    <a:pos x="0" y="568"/>
                  </a:cxn>
                  <a:cxn ang="0">
                    <a:pos x="61" y="358"/>
                  </a:cxn>
                  <a:cxn ang="0">
                    <a:pos x="88" y="280"/>
                  </a:cxn>
                  <a:cxn ang="0">
                    <a:pos x="114" y="254"/>
                  </a:cxn>
                  <a:cxn ang="0">
                    <a:pos x="184" y="166"/>
                  </a:cxn>
                  <a:cxn ang="0">
                    <a:pos x="227" y="105"/>
                  </a:cxn>
                  <a:cxn ang="0">
                    <a:pos x="323" y="0"/>
                  </a:cxn>
                  <a:cxn ang="0">
                    <a:pos x="384" y="62"/>
                  </a:cxn>
                  <a:cxn ang="0">
                    <a:pos x="463" y="175"/>
                  </a:cxn>
                  <a:cxn ang="0">
                    <a:pos x="515" y="245"/>
                  </a:cxn>
                  <a:cxn ang="0">
                    <a:pos x="576" y="332"/>
                  </a:cxn>
                  <a:cxn ang="0">
                    <a:pos x="585" y="358"/>
                  </a:cxn>
                  <a:cxn ang="0">
                    <a:pos x="620" y="402"/>
                  </a:cxn>
                  <a:cxn ang="0">
                    <a:pos x="664" y="515"/>
                  </a:cxn>
                  <a:cxn ang="0">
                    <a:pos x="576" y="603"/>
                  </a:cxn>
                  <a:cxn ang="0">
                    <a:pos x="236" y="594"/>
                  </a:cxn>
                  <a:cxn ang="0">
                    <a:pos x="27" y="576"/>
                  </a:cxn>
                  <a:cxn ang="0">
                    <a:pos x="0" y="568"/>
                  </a:cxn>
                </a:cxnLst>
                <a:rect l="0" t="0" r="r" b="b"/>
                <a:pathLst>
                  <a:path w="664" h="603">
                    <a:moveTo>
                      <a:pt x="0" y="568"/>
                    </a:moveTo>
                    <a:cubicBezTo>
                      <a:pt x="6" y="512"/>
                      <a:pt x="18" y="403"/>
                      <a:pt x="61" y="358"/>
                    </a:cubicBezTo>
                    <a:cubicBezTo>
                      <a:pt x="70" y="332"/>
                      <a:pt x="79" y="306"/>
                      <a:pt x="88" y="280"/>
                    </a:cubicBezTo>
                    <a:cubicBezTo>
                      <a:pt x="92" y="268"/>
                      <a:pt x="106" y="264"/>
                      <a:pt x="114" y="254"/>
                    </a:cubicBezTo>
                    <a:cubicBezTo>
                      <a:pt x="138" y="225"/>
                      <a:pt x="157" y="193"/>
                      <a:pt x="184" y="166"/>
                    </a:cubicBezTo>
                    <a:cubicBezTo>
                      <a:pt x="194" y="134"/>
                      <a:pt x="208" y="130"/>
                      <a:pt x="227" y="105"/>
                    </a:cubicBezTo>
                    <a:cubicBezTo>
                      <a:pt x="255" y="68"/>
                      <a:pt x="278" y="16"/>
                      <a:pt x="323" y="0"/>
                    </a:cubicBezTo>
                    <a:cubicBezTo>
                      <a:pt x="349" y="18"/>
                      <a:pt x="362" y="39"/>
                      <a:pt x="384" y="62"/>
                    </a:cubicBezTo>
                    <a:cubicBezTo>
                      <a:pt x="400" y="109"/>
                      <a:pt x="428" y="142"/>
                      <a:pt x="463" y="175"/>
                    </a:cubicBezTo>
                    <a:cubicBezTo>
                      <a:pt x="479" y="208"/>
                      <a:pt x="494" y="217"/>
                      <a:pt x="515" y="245"/>
                    </a:cubicBezTo>
                    <a:cubicBezTo>
                      <a:pt x="537" y="273"/>
                      <a:pt x="560" y="300"/>
                      <a:pt x="576" y="332"/>
                    </a:cubicBezTo>
                    <a:cubicBezTo>
                      <a:pt x="580" y="340"/>
                      <a:pt x="580" y="350"/>
                      <a:pt x="585" y="358"/>
                    </a:cubicBezTo>
                    <a:cubicBezTo>
                      <a:pt x="595" y="374"/>
                      <a:pt x="610" y="386"/>
                      <a:pt x="620" y="402"/>
                    </a:cubicBezTo>
                    <a:cubicBezTo>
                      <a:pt x="632" y="448"/>
                      <a:pt x="649" y="473"/>
                      <a:pt x="664" y="515"/>
                    </a:cubicBezTo>
                    <a:cubicBezTo>
                      <a:pt x="636" y="551"/>
                      <a:pt x="607" y="572"/>
                      <a:pt x="576" y="603"/>
                    </a:cubicBezTo>
                    <a:cubicBezTo>
                      <a:pt x="463" y="600"/>
                      <a:pt x="349" y="600"/>
                      <a:pt x="236" y="594"/>
                    </a:cubicBezTo>
                    <a:cubicBezTo>
                      <a:pt x="166" y="591"/>
                      <a:pt x="27" y="576"/>
                      <a:pt x="27" y="576"/>
                    </a:cubicBezTo>
                    <a:cubicBezTo>
                      <a:pt x="18" y="573"/>
                      <a:pt x="0" y="568"/>
                      <a:pt x="0" y="568"/>
                    </a:cubicBezTo>
                    <a:close/>
                  </a:path>
                </a:pathLst>
              </a:custGeom>
              <a:solidFill>
                <a:srgbClr val="9966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20" name="Freeform 600"/>
              <p:cNvSpPr>
                <a:spLocks/>
              </p:cNvSpPr>
              <p:nvPr/>
            </p:nvSpPr>
            <p:spPr bwMode="auto">
              <a:xfrm>
                <a:off x="5556" y="2205"/>
                <a:ext cx="181" cy="181"/>
              </a:xfrm>
              <a:custGeom>
                <a:avLst/>
                <a:gdLst/>
                <a:ahLst/>
                <a:cxnLst>
                  <a:cxn ang="0">
                    <a:pos x="0" y="568"/>
                  </a:cxn>
                  <a:cxn ang="0">
                    <a:pos x="61" y="358"/>
                  </a:cxn>
                  <a:cxn ang="0">
                    <a:pos x="88" y="280"/>
                  </a:cxn>
                  <a:cxn ang="0">
                    <a:pos x="114" y="254"/>
                  </a:cxn>
                  <a:cxn ang="0">
                    <a:pos x="184" y="166"/>
                  </a:cxn>
                  <a:cxn ang="0">
                    <a:pos x="227" y="105"/>
                  </a:cxn>
                  <a:cxn ang="0">
                    <a:pos x="323" y="0"/>
                  </a:cxn>
                  <a:cxn ang="0">
                    <a:pos x="384" y="62"/>
                  </a:cxn>
                  <a:cxn ang="0">
                    <a:pos x="463" y="175"/>
                  </a:cxn>
                  <a:cxn ang="0">
                    <a:pos x="515" y="245"/>
                  </a:cxn>
                  <a:cxn ang="0">
                    <a:pos x="576" y="332"/>
                  </a:cxn>
                  <a:cxn ang="0">
                    <a:pos x="585" y="358"/>
                  </a:cxn>
                  <a:cxn ang="0">
                    <a:pos x="620" y="402"/>
                  </a:cxn>
                  <a:cxn ang="0">
                    <a:pos x="664" y="515"/>
                  </a:cxn>
                  <a:cxn ang="0">
                    <a:pos x="576" y="603"/>
                  </a:cxn>
                  <a:cxn ang="0">
                    <a:pos x="236" y="594"/>
                  </a:cxn>
                  <a:cxn ang="0">
                    <a:pos x="27" y="576"/>
                  </a:cxn>
                  <a:cxn ang="0">
                    <a:pos x="0" y="568"/>
                  </a:cxn>
                </a:cxnLst>
                <a:rect l="0" t="0" r="r" b="b"/>
                <a:pathLst>
                  <a:path w="664" h="603">
                    <a:moveTo>
                      <a:pt x="0" y="568"/>
                    </a:moveTo>
                    <a:cubicBezTo>
                      <a:pt x="6" y="512"/>
                      <a:pt x="18" y="403"/>
                      <a:pt x="61" y="358"/>
                    </a:cubicBezTo>
                    <a:cubicBezTo>
                      <a:pt x="70" y="332"/>
                      <a:pt x="79" y="306"/>
                      <a:pt x="88" y="280"/>
                    </a:cubicBezTo>
                    <a:cubicBezTo>
                      <a:pt x="92" y="268"/>
                      <a:pt x="106" y="264"/>
                      <a:pt x="114" y="254"/>
                    </a:cubicBezTo>
                    <a:cubicBezTo>
                      <a:pt x="138" y="225"/>
                      <a:pt x="157" y="193"/>
                      <a:pt x="184" y="166"/>
                    </a:cubicBezTo>
                    <a:cubicBezTo>
                      <a:pt x="194" y="134"/>
                      <a:pt x="208" y="130"/>
                      <a:pt x="227" y="105"/>
                    </a:cubicBezTo>
                    <a:cubicBezTo>
                      <a:pt x="255" y="68"/>
                      <a:pt x="278" y="16"/>
                      <a:pt x="323" y="0"/>
                    </a:cubicBezTo>
                    <a:cubicBezTo>
                      <a:pt x="349" y="18"/>
                      <a:pt x="362" y="39"/>
                      <a:pt x="384" y="62"/>
                    </a:cubicBezTo>
                    <a:cubicBezTo>
                      <a:pt x="400" y="109"/>
                      <a:pt x="428" y="142"/>
                      <a:pt x="463" y="175"/>
                    </a:cubicBezTo>
                    <a:cubicBezTo>
                      <a:pt x="479" y="208"/>
                      <a:pt x="494" y="217"/>
                      <a:pt x="515" y="245"/>
                    </a:cubicBezTo>
                    <a:cubicBezTo>
                      <a:pt x="537" y="273"/>
                      <a:pt x="560" y="300"/>
                      <a:pt x="576" y="332"/>
                    </a:cubicBezTo>
                    <a:cubicBezTo>
                      <a:pt x="580" y="340"/>
                      <a:pt x="580" y="350"/>
                      <a:pt x="585" y="358"/>
                    </a:cubicBezTo>
                    <a:cubicBezTo>
                      <a:pt x="595" y="374"/>
                      <a:pt x="610" y="386"/>
                      <a:pt x="620" y="402"/>
                    </a:cubicBezTo>
                    <a:cubicBezTo>
                      <a:pt x="632" y="448"/>
                      <a:pt x="649" y="473"/>
                      <a:pt x="664" y="515"/>
                    </a:cubicBezTo>
                    <a:cubicBezTo>
                      <a:pt x="636" y="551"/>
                      <a:pt x="607" y="572"/>
                      <a:pt x="576" y="603"/>
                    </a:cubicBezTo>
                    <a:cubicBezTo>
                      <a:pt x="463" y="600"/>
                      <a:pt x="349" y="600"/>
                      <a:pt x="236" y="594"/>
                    </a:cubicBezTo>
                    <a:cubicBezTo>
                      <a:pt x="166" y="591"/>
                      <a:pt x="27" y="576"/>
                      <a:pt x="27" y="576"/>
                    </a:cubicBezTo>
                    <a:cubicBezTo>
                      <a:pt x="18" y="573"/>
                      <a:pt x="0" y="568"/>
                      <a:pt x="0" y="568"/>
                    </a:cubicBezTo>
                    <a:close/>
                  </a:path>
                </a:pathLst>
              </a:custGeom>
              <a:solidFill>
                <a:srgbClr val="9966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21" name="Freeform 601"/>
              <p:cNvSpPr>
                <a:spLocks/>
              </p:cNvSpPr>
              <p:nvPr/>
            </p:nvSpPr>
            <p:spPr bwMode="auto">
              <a:xfrm>
                <a:off x="5465" y="2432"/>
                <a:ext cx="181" cy="181"/>
              </a:xfrm>
              <a:custGeom>
                <a:avLst/>
                <a:gdLst/>
                <a:ahLst/>
                <a:cxnLst>
                  <a:cxn ang="0">
                    <a:pos x="0" y="568"/>
                  </a:cxn>
                  <a:cxn ang="0">
                    <a:pos x="61" y="358"/>
                  </a:cxn>
                  <a:cxn ang="0">
                    <a:pos x="88" y="280"/>
                  </a:cxn>
                  <a:cxn ang="0">
                    <a:pos x="114" y="254"/>
                  </a:cxn>
                  <a:cxn ang="0">
                    <a:pos x="184" y="166"/>
                  </a:cxn>
                  <a:cxn ang="0">
                    <a:pos x="227" y="105"/>
                  </a:cxn>
                  <a:cxn ang="0">
                    <a:pos x="323" y="0"/>
                  </a:cxn>
                  <a:cxn ang="0">
                    <a:pos x="384" y="62"/>
                  </a:cxn>
                  <a:cxn ang="0">
                    <a:pos x="463" y="175"/>
                  </a:cxn>
                  <a:cxn ang="0">
                    <a:pos x="515" y="245"/>
                  </a:cxn>
                  <a:cxn ang="0">
                    <a:pos x="576" y="332"/>
                  </a:cxn>
                  <a:cxn ang="0">
                    <a:pos x="585" y="358"/>
                  </a:cxn>
                  <a:cxn ang="0">
                    <a:pos x="620" y="402"/>
                  </a:cxn>
                  <a:cxn ang="0">
                    <a:pos x="664" y="515"/>
                  </a:cxn>
                  <a:cxn ang="0">
                    <a:pos x="576" y="603"/>
                  </a:cxn>
                  <a:cxn ang="0">
                    <a:pos x="236" y="594"/>
                  </a:cxn>
                  <a:cxn ang="0">
                    <a:pos x="27" y="576"/>
                  </a:cxn>
                  <a:cxn ang="0">
                    <a:pos x="0" y="568"/>
                  </a:cxn>
                </a:cxnLst>
                <a:rect l="0" t="0" r="r" b="b"/>
                <a:pathLst>
                  <a:path w="664" h="603">
                    <a:moveTo>
                      <a:pt x="0" y="568"/>
                    </a:moveTo>
                    <a:cubicBezTo>
                      <a:pt x="6" y="512"/>
                      <a:pt x="18" y="403"/>
                      <a:pt x="61" y="358"/>
                    </a:cubicBezTo>
                    <a:cubicBezTo>
                      <a:pt x="70" y="332"/>
                      <a:pt x="79" y="306"/>
                      <a:pt x="88" y="280"/>
                    </a:cubicBezTo>
                    <a:cubicBezTo>
                      <a:pt x="92" y="268"/>
                      <a:pt x="106" y="264"/>
                      <a:pt x="114" y="254"/>
                    </a:cubicBezTo>
                    <a:cubicBezTo>
                      <a:pt x="138" y="225"/>
                      <a:pt x="157" y="193"/>
                      <a:pt x="184" y="166"/>
                    </a:cubicBezTo>
                    <a:cubicBezTo>
                      <a:pt x="194" y="134"/>
                      <a:pt x="208" y="130"/>
                      <a:pt x="227" y="105"/>
                    </a:cubicBezTo>
                    <a:cubicBezTo>
                      <a:pt x="255" y="68"/>
                      <a:pt x="278" y="16"/>
                      <a:pt x="323" y="0"/>
                    </a:cubicBezTo>
                    <a:cubicBezTo>
                      <a:pt x="349" y="18"/>
                      <a:pt x="362" y="39"/>
                      <a:pt x="384" y="62"/>
                    </a:cubicBezTo>
                    <a:cubicBezTo>
                      <a:pt x="400" y="109"/>
                      <a:pt x="428" y="142"/>
                      <a:pt x="463" y="175"/>
                    </a:cubicBezTo>
                    <a:cubicBezTo>
                      <a:pt x="479" y="208"/>
                      <a:pt x="494" y="217"/>
                      <a:pt x="515" y="245"/>
                    </a:cubicBezTo>
                    <a:cubicBezTo>
                      <a:pt x="537" y="273"/>
                      <a:pt x="560" y="300"/>
                      <a:pt x="576" y="332"/>
                    </a:cubicBezTo>
                    <a:cubicBezTo>
                      <a:pt x="580" y="340"/>
                      <a:pt x="580" y="350"/>
                      <a:pt x="585" y="358"/>
                    </a:cubicBezTo>
                    <a:cubicBezTo>
                      <a:pt x="595" y="374"/>
                      <a:pt x="610" y="386"/>
                      <a:pt x="620" y="402"/>
                    </a:cubicBezTo>
                    <a:cubicBezTo>
                      <a:pt x="632" y="448"/>
                      <a:pt x="649" y="473"/>
                      <a:pt x="664" y="515"/>
                    </a:cubicBezTo>
                    <a:cubicBezTo>
                      <a:pt x="636" y="551"/>
                      <a:pt x="607" y="572"/>
                      <a:pt x="576" y="603"/>
                    </a:cubicBezTo>
                    <a:cubicBezTo>
                      <a:pt x="463" y="600"/>
                      <a:pt x="349" y="600"/>
                      <a:pt x="236" y="594"/>
                    </a:cubicBezTo>
                    <a:cubicBezTo>
                      <a:pt x="166" y="591"/>
                      <a:pt x="27" y="576"/>
                      <a:pt x="27" y="576"/>
                    </a:cubicBezTo>
                    <a:cubicBezTo>
                      <a:pt x="18" y="573"/>
                      <a:pt x="0" y="568"/>
                      <a:pt x="0" y="568"/>
                    </a:cubicBezTo>
                    <a:close/>
                  </a:path>
                </a:pathLst>
              </a:custGeom>
              <a:solidFill>
                <a:srgbClr val="9966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22" name="Freeform 602"/>
              <p:cNvSpPr>
                <a:spLocks/>
              </p:cNvSpPr>
              <p:nvPr/>
            </p:nvSpPr>
            <p:spPr bwMode="auto">
              <a:xfrm>
                <a:off x="5511" y="1933"/>
                <a:ext cx="181" cy="181"/>
              </a:xfrm>
              <a:custGeom>
                <a:avLst/>
                <a:gdLst/>
                <a:ahLst/>
                <a:cxnLst>
                  <a:cxn ang="0">
                    <a:pos x="0" y="568"/>
                  </a:cxn>
                  <a:cxn ang="0">
                    <a:pos x="61" y="358"/>
                  </a:cxn>
                  <a:cxn ang="0">
                    <a:pos x="88" y="280"/>
                  </a:cxn>
                  <a:cxn ang="0">
                    <a:pos x="114" y="254"/>
                  </a:cxn>
                  <a:cxn ang="0">
                    <a:pos x="184" y="166"/>
                  </a:cxn>
                  <a:cxn ang="0">
                    <a:pos x="227" y="105"/>
                  </a:cxn>
                  <a:cxn ang="0">
                    <a:pos x="323" y="0"/>
                  </a:cxn>
                  <a:cxn ang="0">
                    <a:pos x="384" y="62"/>
                  </a:cxn>
                  <a:cxn ang="0">
                    <a:pos x="463" y="175"/>
                  </a:cxn>
                  <a:cxn ang="0">
                    <a:pos x="515" y="245"/>
                  </a:cxn>
                  <a:cxn ang="0">
                    <a:pos x="576" y="332"/>
                  </a:cxn>
                  <a:cxn ang="0">
                    <a:pos x="585" y="358"/>
                  </a:cxn>
                  <a:cxn ang="0">
                    <a:pos x="620" y="402"/>
                  </a:cxn>
                  <a:cxn ang="0">
                    <a:pos x="664" y="515"/>
                  </a:cxn>
                  <a:cxn ang="0">
                    <a:pos x="576" y="603"/>
                  </a:cxn>
                  <a:cxn ang="0">
                    <a:pos x="236" y="594"/>
                  </a:cxn>
                  <a:cxn ang="0">
                    <a:pos x="27" y="576"/>
                  </a:cxn>
                  <a:cxn ang="0">
                    <a:pos x="0" y="568"/>
                  </a:cxn>
                </a:cxnLst>
                <a:rect l="0" t="0" r="r" b="b"/>
                <a:pathLst>
                  <a:path w="664" h="603">
                    <a:moveTo>
                      <a:pt x="0" y="568"/>
                    </a:moveTo>
                    <a:cubicBezTo>
                      <a:pt x="6" y="512"/>
                      <a:pt x="18" y="403"/>
                      <a:pt x="61" y="358"/>
                    </a:cubicBezTo>
                    <a:cubicBezTo>
                      <a:pt x="70" y="332"/>
                      <a:pt x="79" y="306"/>
                      <a:pt x="88" y="280"/>
                    </a:cubicBezTo>
                    <a:cubicBezTo>
                      <a:pt x="92" y="268"/>
                      <a:pt x="106" y="264"/>
                      <a:pt x="114" y="254"/>
                    </a:cubicBezTo>
                    <a:cubicBezTo>
                      <a:pt x="138" y="225"/>
                      <a:pt x="157" y="193"/>
                      <a:pt x="184" y="166"/>
                    </a:cubicBezTo>
                    <a:cubicBezTo>
                      <a:pt x="194" y="134"/>
                      <a:pt x="208" y="130"/>
                      <a:pt x="227" y="105"/>
                    </a:cubicBezTo>
                    <a:cubicBezTo>
                      <a:pt x="255" y="68"/>
                      <a:pt x="278" y="16"/>
                      <a:pt x="323" y="0"/>
                    </a:cubicBezTo>
                    <a:cubicBezTo>
                      <a:pt x="349" y="18"/>
                      <a:pt x="362" y="39"/>
                      <a:pt x="384" y="62"/>
                    </a:cubicBezTo>
                    <a:cubicBezTo>
                      <a:pt x="400" y="109"/>
                      <a:pt x="428" y="142"/>
                      <a:pt x="463" y="175"/>
                    </a:cubicBezTo>
                    <a:cubicBezTo>
                      <a:pt x="479" y="208"/>
                      <a:pt x="494" y="217"/>
                      <a:pt x="515" y="245"/>
                    </a:cubicBezTo>
                    <a:cubicBezTo>
                      <a:pt x="537" y="273"/>
                      <a:pt x="560" y="300"/>
                      <a:pt x="576" y="332"/>
                    </a:cubicBezTo>
                    <a:cubicBezTo>
                      <a:pt x="580" y="340"/>
                      <a:pt x="580" y="350"/>
                      <a:pt x="585" y="358"/>
                    </a:cubicBezTo>
                    <a:cubicBezTo>
                      <a:pt x="595" y="374"/>
                      <a:pt x="610" y="386"/>
                      <a:pt x="620" y="402"/>
                    </a:cubicBezTo>
                    <a:cubicBezTo>
                      <a:pt x="632" y="448"/>
                      <a:pt x="649" y="473"/>
                      <a:pt x="664" y="515"/>
                    </a:cubicBezTo>
                    <a:cubicBezTo>
                      <a:pt x="636" y="551"/>
                      <a:pt x="607" y="572"/>
                      <a:pt x="576" y="603"/>
                    </a:cubicBezTo>
                    <a:cubicBezTo>
                      <a:pt x="463" y="600"/>
                      <a:pt x="349" y="600"/>
                      <a:pt x="236" y="594"/>
                    </a:cubicBezTo>
                    <a:cubicBezTo>
                      <a:pt x="166" y="591"/>
                      <a:pt x="27" y="576"/>
                      <a:pt x="27" y="576"/>
                    </a:cubicBezTo>
                    <a:cubicBezTo>
                      <a:pt x="18" y="573"/>
                      <a:pt x="0" y="568"/>
                      <a:pt x="0" y="568"/>
                    </a:cubicBezTo>
                    <a:close/>
                  </a:path>
                </a:pathLst>
              </a:custGeom>
              <a:solidFill>
                <a:srgbClr val="9966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23" name="Freeform 603"/>
              <p:cNvSpPr>
                <a:spLocks/>
              </p:cNvSpPr>
              <p:nvPr/>
            </p:nvSpPr>
            <p:spPr bwMode="auto">
              <a:xfrm>
                <a:off x="5556" y="1661"/>
                <a:ext cx="181" cy="181"/>
              </a:xfrm>
              <a:custGeom>
                <a:avLst/>
                <a:gdLst/>
                <a:ahLst/>
                <a:cxnLst>
                  <a:cxn ang="0">
                    <a:pos x="0" y="568"/>
                  </a:cxn>
                  <a:cxn ang="0">
                    <a:pos x="61" y="358"/>
                  </a:cxn>
                  <a:cxn ang="0">
                    <a:pos x="88" y="280"/>
                  </a:cxn>
                  <a:cxn ang="0">
                    <a:pos x="114" y="254"/>
                  </a:cxn>
                  <a:cxn ang="0">
                    <a:pos x="184" y="166"/>
                  </a:cxn>
                  <a:cxn ang="0">
                    <a:pos x="227" y="105"/>
                  </a:cxn>
                  <a:cxn ang="0">
                    <a:pos x="323" y="0"/>
                  </a:cxn>
                  <a:cxn ang="0">
                    <a:pos x="384" y="62"/>
                  </a:cxn>
                  <a:cxn ang="0">
                    <a:pos x="463" y="175"/>
                  </a:cxn>
                  <a:cxn ang="0">
                    <a:pos x="515" y="245"/>
                  </a:cxn>
                  <a:cxn ang="0">
                    <a:pos x="576" y="332"/>
                  </a:cxn>
                  <a:cxn ang="0">
                    <a:pos x="585" y="358"/>
                  </a:cxn>
                  <a:cxn ang="0">
                    <a:pos x="620" y="402"/>
                  </a:cxn>
                  <a:cxn ang="0">
                    <a:pos x="664" y="515"/>
                  </a:cxn>
                  <a:cxn ang="0">
                    <a:pos x="576" y="603"/>
                  </a:cxn>
                  <a:cxn ang="0">
                    <a:pos x="236" y="594"/>
                  </a:cxn>
                  <a:cxn ang="0">
                    <a:pos x="27" y="576"/>
                  </a:cxn>
                  <a:cxn ang="0">
                    <a:pos x="0" y="568"/>
                  </a:cxn>
                </a:cxnLst>
                <a:rect l="0" t="0" r="r" b="b"/>
                <a:pathLst>
                  <a:path w="664" h="603">
                    <a:moveTo>
                      <a:pt x="0" y="568"/>
                    </a:moveTo>
                    <a:cubicBezTo>
                      <a:pt x="6" y="512"/>
                      <a:pt x="18" y="403"/>
                      <a:pt x="61" y="358"/>
                    </a:cubicBezTo>
                    <a:cubicBezTo>
                      <a:pt x="70" y="332"/>
                      <a:pt x="79" y="306"/>
                      <a:pt x="88" y="280"/>
                    </a:cubicBezTo>
                    <a:cubicBezTo>
                      <a:pt x="92" y="268"/>
                      <a:pt x="106" y="264"/>
                      <a:pt x="114" y="254"/>
                    </a:cubicBezTo>
                    <a:cubicBezTo>
                      <a:pt x="138" y="225"/>
                      <a:pt x="157" y="193"/>
                      <a:pt x="184" y="166"/>
                    </a:cubicBezTo>
                    <a:cubicBezTo>
                      <a:pt x="194" y="134"/>
                      <a:pt x="208" y="130"/>
                      <a:pt x="227" y="105"/>
                    </a:cubicBezTo>
                    <a:cubicBezTo>
                      <a:pt x="255" y="68"/>
                      <a:pt x="278" y="16"/>
                      <a:pt x="323" y="0"/>
                    </a:cubicBezTo>
                    <a:cubicBezTo>
                      <a:pt x="349" y="18"/>
                      <a:pt x="362" y="39"/>
                      <a:pt x="384" y="62"/>
                    </a:cubicBezTo>
                    <a:cubicBezTo>
                      <a:pt x="400" y="109"/>
                      <a:pt x="428" y="142"/>
                      <a:pt x="463" y="175"/>
                    </a:cubicBezTo>
                    <a:cubicBezTo>
                      <a:pt x="479" y="208"/>
                      <a:pt x="494" y="217"/>
                      <a:pt x="515" y="245"/>
                    </a:cubicBezTo>
                    <a:cubicBezTo>
                      <a:pt x="537" y="273"/>
                      <a:pt x="560" y="300"/>
                      <a:pt x="576" y="332"/>
                    </a:cubicBezTo>
                    <a:cubicBezTo>
                      <a:pt x="580" y="340"/>
                      <a:pt x="580" y="350"/>
                      <a:pt x="585" y="358"/>
                    </a:cubicBezTo>
                    <a:cubicBezTo>
                      <a:pt x="595" y="374"/>
                      <a:pt x="610" y="386"/>
                      <a:pt x="620" y="402"/>
                    </a:cubicBezTo>
                    <a:cubicBezTo>
                      <a:pt x="632" y="448"/>
                      <a:pt x="649" y="473"/>
                      <a:pt x="664" y="515"/>
                    </a:cubicBezTo>
                    <a:cubicBezTo>
                      <a:pt x="636" y="551"/>
                      <a:pt x="607" y="572"/>
                      <a:pt x="576" y="603"/>
                    </a:cubicBezTo>
                    <a:cubicBezTo>
                      <a:pt x="463" y="600"/>
                      <a:pt x="349" y="600"/>
                      <a:pt x="236" y="594"/>
                    </a:cubicBezTo>
                    <a:cubicBezTo>
                      <a:pt x="166" y="591"/>
                      <a:pt x="27" y="576"/>
                      <a:pt x="27" y="576"/>
                    </a:cubicBezTo>
                    <a:cubicBezTo>
                      <a:pt x="18" y="573"/>
                      <a:pt x="0" y="568"/>
                      <a:pt x="0" y="568"/>
                    </a:cubicBezTo>
                    <a:close/>
                  </a:path>
                </a:pathLst>
              </a:custGeom>
              <a:solidFill>
                <a:srgbClr val="9966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24" name="Freeform 604"/>
              <p:cNvSpPr>
                <a:spLocks/>
              </p:cNvSpPr>
              <p:nvPr/>
            </p:nvSpPr>
            <p:spPr bwMode="auto">
              <a:xfrm>
                <a:off x="5602" y="1298"/>
                <a:ext cx="181" cy="181"/>
              </a:xfrm>
              <a:custGeom>
                <a:avLst/>
                <a:gdLst/>
                <a:ahLst/>
                <a:cxnLst>
                  <a:cxn ang="0">
                    <a:pos x="0" y="568"/>
                  </a:cxn>
                  <a:cxn ang="0">
                    <a:pos x="61" y="358"/>
                  </a:cxn>
                  <a:cxn ang="0">
                    <a:pos x="88" y="280"/>
                  </a:cxn>
                  <a:cxn ang="0">
                    <a:pos x="114" y="254"/>
                  </a:cxn>
                  <a:cxn ang="0">
                    <a:pos x="184" y="166"/>
                  </a:cxn>
                  <a:cxn ang="0">
                    <a:pos x="227" y="105"/>
                  </a:cxn>
                  <a:cxn ang="0">
                    <a:pos x="323" y="0"/>
                  </a:cxn>
                  <a:cxn ang="0">
                    <a:pos x="384" y="62"/>
                  </a:cxn>
                  <a:cxn ang="0">
                    <a:pos x="463" y="175"/>
                  </a:cxn>
                  <a:cxn ang="0">
                    <a:pos x="515" y="245"/>
                  </a:cxn>
                  <a:cxn ang="0">
                    <a:pos x="576" y="332"/>
                  </a:cxn>
                  <a:cxn ang="0">
                    <a:pos x="585" y="358"/>
                  </a:cxn>
                  <a:cxn ang="0">
                    <a:pos x="620" y="402"/>
                  </a:cxn>
                  <a:cxn ang="0">
                    <a:pos x="664" y="515"/>
                  </a:cxn>
                  <a:cxn ang="0">
                    <a:pos x="576" y="603"/>
                  </a:cxn>
                  <a:cxn ang="0">
                    <a:pos x="236" y="594"/>
                  </a:cxn>
                  <a:cxn ang="0">
                    <a:pos x="27" y="576"/>
                  </a:cxn>
                  <a:cxn ang="0">
                    <a:pos x="0" y="568"/>
                  </a:cxn>
                </a:cxnLst>
                <a:rect l="0" t="0" r="r" b="b"/>
                <a:pathLst>
                  <a:path w="664" h="603">
                    <a:moveTo>
                      <a:pt x="0" y="568"/>
                    </a:moveTo>
                    <a:cubicBezTo>
                      <a:pt x="6" y="512"/>
                      <a:pt x="18" y="403"/>
                      <a:pt x="61" y="358"/>
                    </a:cubicBezTo>
                    <a:cubicBezTo>
                      <a:pt x="70" y="332"/>
                      <a:pt x="79" y="306"/>
                      <a:pt x="88" y="280"/>
                    </a:cubicBezTo>
                    <a:cubicBezTo>
                      <a:pt x="92" y="268"/>
                      <a:pt x="106" y="264"/>
                      <a:pt x="114" y="254"/>
                    </a:cubicBezTo>
                    <a:cubicBezTo>
                      <a:pt x="138" y="225"/>
                      <a:pt x="157" y="193"/>
                      <a:pt x="184" y="166"/>
                    </a:cubicBezTo>
                    <a:cubicBezTo>
                      <a:pt x="194" y="134"/>
                      <a:pt x="208" y="130"/>
                      <a:pt x="227" y="105"/>
                    </a:cubicBezTo>
                    <a:cubicBezTo>
                      <a:pt x="255" y="68"/>
                      <a:pt x="278" y="16"/>
                      <a:pt x="323" y="0"/>
                    </a:cubicBezTo>
                    <a:cubicBezTo>
                      <a:pt x="349" y="18"/>
                      <a:pt x="362" y="39"/>
                      <a:pt x="384" y="62"/>
                    </a:cubicBezTo>
                    <a:cubicBezTo>
                      <a:pt x="400" y="109"/>
                      <a:pt x="428" y="142"/>
                      <a:pt x="463" y="175"/>
                    </a:cubicBezTo>
                    <a:cubicBezTo>
                      <a:pt x="479" y="208"/>
                      <a:pt x="494" y="217"/>
                      <a:pt x="515" y="245"/>
                    </a:cubicBezTo>
                    <a:cubicBezTo>
                      <a:pt x="537" y="273"/>
                      <a:pt x="560" y="300"/>
                      <a:pt x="576" y="332"/>
                    </a:cubicBezTo>
                    <a:cubicBezTo>
                      <a:pt x="580" y="340"/>
                      <a:pt x="580" y="350"/>
                      <a:pt x="585" y="358"/>
                    </a:cubicBezTo>
                    <a:cubicBezTo>
                      <a:pt x="595" y="374"/>
                      <a:pt x="610" y="386"/>
                      <a:pt x="620" y="402"/>
                    </a:cubicBezTo>
                    <a:cubicBezTo>
                      <a:pt x="632" y="448"/>
                      <a:pt x="649" y="473"/>
                      <a:pt x="664" y="515"/>
                    </a:cubicBezTo>
                    <a:cubicBezTo>
                      <a:pt x="636" y="551"/>
                      <a:pt x="607" y="572"/>
                      <a:pt x="576" y="603"/>
                    </a:cubicBezTo>
                    <a:cubicBezTo>
                      <a:pt x="463" y="600"/>
                      <a:pt x="349" y="600"/>
                      <a:pt x="236" y="594"/>
                    </a:cubicBezTo>
                    <a:cubicBezTo>
                      <a:pt x="166" y="591"/>
                      <a:pt x="27" y="576"/>
                      <a:pt x="27" y="576"/>
                    </a:cubicBezTo>
                    <a:cubicBezTo>
                      <a:pt x="18" y="573"/>
                      <a:pt x="0" y="568"/>
                      <a:pt x="0" y="568"/>
                    </a:cubicBezTo>
                    <a:close/>
                  </a:path>
                </a:pathLst>
              </a:custGeom>
              <a:solidFill>
                <a:srgbClr val="9966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25" name="Freeform 605"/>
              <p:cNvSpPr>
                <a:spLocks/>
              </p:cNvSpPr>
              <p:nvPr/>
            </p:nvSpPr>
            <p:spPr bwMode="auto">
              <a:xfrm>
                <a:off x="5329" y="3793"/>
                <a:ext cx="181" cy="181"/>
              </a:xfrm>
              <a:custGeom>
                <a:avLst/>
                <a:gdLst/>
                <a:ahLst/>
                <a:cxnLst>
                  <a:cxn ang="0">
                    <a:pos x="0" y="568"/>
                  </a:cxn>
                  <a:cxn ang="0">
                    <a:pos x="61" y="358"/>
                  </a:cxn>
                  <a:cxn ang="0">
                    <a:pos x="88" y="280"/>
                  </a:cxn>
                  <a:cxn ang="0">
                    <a:pos x="114" y="254"/>
                  </a:cxn>
                  <a:cxn ang="0">
                    <a:pos x="184" y="166"/>
                  </a:cxn>
                  <a:cxn ang="0">
                    <a:pos x="227" y="105"/>
                  </a:cxn>
                  <a:cxn ang="0">
                    <a:pos x="323" y="0"/>
                  </a:cxn>
                  <a:cxn ang="0">
                    <a:pos x="384" y="62"/>
                  </a:cxn>
                  <a:cxn ang="0">
                    <a:pos x="463" y="175"/>
                  </a:cxn>
                  <a:cxn ang="0">
                    <a:pos x="515" y="245"/>
                  </a:cxn>
                  <a:cxn ang="0">
                    <a:pos x="576" y="332"/>
                  </a:cxn>
                  <a:cxn ang="0">
                    <a:pos x="585" y="358"/>
                  </a:cxn>
                  <a:cxn ang="0">
                    <a:pos x="620" y="402"/>
                  </a:cxn>
                  <a:cxn ang="0">
                    <a:pos x="664" y="515"/>
                  </a:cxn>
                  <a:cxn ang="0">
                    <a:pos x="576" y="603"/>
                  </a:cxn>
                  <a:cxn ang="0">
                    <a:pos x="236" y="594"/>
                  </a:cxn>
                  <a:cxn ang="0">
                    <a:pos x="27" y="576"/>
                  </a:cxn>
                  <a:cxn ang="0">
                    <a:pos x="0" y="568"/>
                  </a:cxn>
                </a:cxnLst>
                <a:rect l="0" t="0" r="r" b="b"/>
                <a:pathLst>
                  <a:path w="664" h="603">
                    <a:moveTo>
                      <a:pt x="0" y="568"/>
                    </a:moveTo>
                    <a:cubicBezTo>
                      <a:pt x="6" y="512"/>
                      <a:pt x="18" y="403"/>
                      <a:pt x="61" y="358"/>
                    </a:cubicBezTo>
                    <a:cubicBezTo>
                      <a:pt x="70" y="332"/>
                      <a:pt x="79" y="306"/>
                      <a:pt x="88" y="280"/>
                    </a:cubicBezTo>
                    <a:cubicBezTo>
                      <a:pt x="92" y="268"/>
                      <a:pt x="106" y="264"/>
                      <a:pt x="114" y="254"/>
                    </a:cubicBezTo>
                    <a:cubicBezTo>
                      <a:pt x="138" y="225"/>
                      <a:pt x="157" y="193"/>
                      <a:pt x="184" y="166"/>
                    </a:cubicBezTo>
                    <a:cubicBezTo>
                      <a:pt x="194" y="134"/>
                      <a:pt x="208" y="130"/>
                      <a:pt x="227" y="105"/>
                    </a:cubicBezTo>
                    <a:cubicBezTo>
                      <a:pt x="255" y="68"/>
                      <a:pt x="278" y="16"/>
                      <a:pt x="323" y="0"/>
                    </a:cubicBezTo>
                    <a:cubicBezTo>
                      <a:pt x="349" y="18"/>
                      <a:pt x="362" y="39"/>
                      <a:pt x="384" y="62"/>
                    </a:cubicBezTo>
                    <a:cubicBezTo>
                      <a:pt x="400" y="109"/>
                      <a:pt x="428" y="142"/>
                      <a:pt x="463" y="175"/>
                    </a:cubicBezTo>
                    <a:cubicBezTo>
                      <a:pt x="479" y="208"/>
                      <a:pt x="494" y="217"/>
                      <a:pt x="515" y="245"/>
                    </a:cubicBezTo>
                    <a:cubicBezTo>
                      <a:pt x="537" y="273"/>
                      <a:pt x="560" y="300"/>
                      <a:pt x="576" y="332"/>
                    </a:cubicBezTo>
                    <a:cubicBezTo>
                      <a:pt x="580" y="340"/>
                      <a:pt x="580" y="350"/>
                      <a:pt x="585" y="358"/>
                    </a:cubicBezTo>
                    <a:cubicBezTo>
                      <a:pt x="595" y="374"/>
                      <a:pt x="610" y="386"/>
                      <a:pt x="620" y="402"/>
                    </a:cubicBezTo>
                    <a:cubicBezTo>
                      <a:pt x="632" y="448"/>
                      <a:pt x="649" y="473"/>
                      <a:pt x="664" y="515"/>
                    </a:cubicBezTo>
                    <a:cubicBezTo>
                      <a:pt x="636" y="551"/>
                      <a:pt x="607" y="572"/>
                      <a:pt x="576" y="603"/>
                    </a:cubicBezTo>
                    <a:cubicBezTo>
                      <a:pt x="463" y="600"/>
                      <a:pt x="349" y="600"/>
                      <a:pt x="236" y="594"/>
                    </a:cubicBezTo>
                    <a:cubicBezTo>
                      <a:pt x="166" y="591"/>
                      <a:pt x="27" y="576"/>
                      <a:pt x="27" y="576"/>
                    </a:cubicBezTo>
                    <a:cubicBezTo>
                      <a:pt x="18" y="573"/>
                      <a:pt x="0" y="568"/>
                      <a:pt x="0" y="568"/>
                    </a:cubicBezTo>
                    <a:close/>
                  </a:path>
                </a:pathLst>
              </a:custGeom>
              <a:solidFill>
                <a:srgbClr val="9966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26" name="Freeform 606"/>
              <p:cNvSpPr>
                <a:spLocks/>
              </p:cNvSpPr>
              <p:nvPr/>
            </p:nvSpPr>
            <p:spPr bwMode="auto">
              <a:xfrm>
                <a:off x="5375" y="3475"/>
                <a:ext cx="181" cy="181"/>
              </a:xfrm>
              <a:custGeom>
                <a:avLst/>
                <a:gdLst/>
                <a:ahLst/>
                <a:cxnLst>
                  <a:cxn ang="0">
                    <a:pos x="0" y="568"/>
                  </a:cxn>
                  <a:cxn ang="0">
                    <a:pos x="61" y="358"/>
                  </a:cxn>
                  <a:cxn ang="0">
                    <a:pos x="88" y="280"/>
                  </a:cxn>
                  <a:cxn ang="0">
                    <a:pos x="114" y="254"/>
                  </a:cxn>
                  <a:cxn ang="0">
                    <a:pos x="184" y="166"/>
                  </a:cxn>
                  <a:cxn ang="0">
                    <a:pos x="227" y="105"/>
                  </a:cxn>
                  <a:cxn ang="0">
                    <a:pos x="323" y="0"/>
                  </a:cxn>
                  <a:cxn ang="0">
                    <a:pos x="384" y="62"/>
                  </a:cxn>
                  <a:cxn ang="0">
                    <a:pos x="463" y="175"/>
                  </a:cxn>
                  <a:cxn ang="0">
                    <a:pos x="515" y="245"/>
                  </a:cxn>
                  <a:cxn ang="0">
                    <a:pos x="576" y="332"/>
                  </a:cxn>
                  <a:cxn ang="0">
                    <a:pos x="585" y="358"/>
                  </a:cxn>
                  <a:cxn ang="0">
                    <a:pos x="620" y="402"/>
                  </a:cxn>
                  <a:cxn ang="0">
                    <a:pos x="664" y="515"/>
                  </a:cxn>
                  <a:cxn ang="0">
                    <a:pos x="576" y="603"/>
                  </a:cxn>
                  <a:cxn ang="0">
                    <a:pos x="236" y="594"/>
                  </a:cxn>
                  <a:cxn ang="0">
                    <a:pos x="27" y="576"/>
                  </a:cxn>
                  <a:cxn ang="0">
                    <a:pos x="0" y="568"/>
                  </a:cxn>
                </a:cxnLst>
                <a:rect l="0" t="0" r="r" b="b"/>
                <a:pathLst>
                  <a:path w="664" h="603">
                    <a:moveTo>
                      <a:pt x="0" y="568"/>
                    </a:moveTo>
                    <a:cubicBezTo>
                      <a:pt x="6" y="512"/>
                      <a:pt x="18" y="403"/>
                      <a:pt x="61" y="358"/>
                    </a:cubicBezTo>
                    <a:cubicBezTo>
                      <a:pt x="70" y="332"/>
                      <a:pt x="79" y="306"/>
                      <a:pt x="88" y="280"/>
                    </a:cubicBezTo>
                    <a:cubicBezTo>
                      <a:pt x="92" y="268"/>
                      <a:pt x="106" y="264"/>
                      <a:pt x="114" y="254"/>
                    </a:cubicBezTo>
                    <a:cubicBezTo>
                      <a:pt x="138" y="225"/>
                      <a:pt x="157" y="193"/>
                      <a:pt x="184" y="166"/>
                    </a:cubicBezTo>
                    <a:cubicBezTo>
                      <a:pt x="194" y="134"/>
                      <a:pt x="208" y="130"/>
                      <a:pt x="227" y="105"/>
                    </a:cubicBezTo>
                    <a:cubicBezTo>
                      <a:pt x="255" y="68"/>
                      <a:pt x="278" y="16"/>
                      <a:pt x="323" y="0"/>
                    </a:cubicBezTo>
                    <a:cubicBezTo>
                      <a:pt x="349" y="18"/>
                      <a:pt x="362" y="39"/>
                      <a:pt x="384" y="62"/>
                    </a:cubicBezTo>
                    <a:cubicBezTo>
                      <a:pt x="400" y="109"/>
                      <a:pt x="428" y="142"/>
                      <a:pt x="463" y="175"/>
                    </a:cubicBezTo>
                    <a:cubicBezTo>
                      <a:pt x="479" y="208"/>
                      <a:pt x="494" y="217"/>
                      <a:pt x="515" y="245"/>
                    </a:cubicBezTo>
                    <a:cubicBezTo>
                      <a:pt x="537" y="273"/>
                      <a:pt x="560" y="300"/>
                      <a:pt x="576" y="332"/>
                    </a:cubicBezTo>
                    <a:cubicBezTo>
                      <a:pt x="580" y="340"/>
                      <a:pt x="580" y="350"/>
                      <a:pt x="585" y="358"/>
                    </a:cubicBezTo>
                    <a:cubicBezTo>
                      <a:pt x="595" y="374"/>
                      <a:pt x="610" y="386"/>
                      <a:pt x="620" y="402"/>
                    </a:cubicBezTo>
                    <a:cubicBezTo>
                      <a:pt x="632" y="448"/>
                      <a:pt x="649" y="473"/>
                      <a:pt x="664" y="515"/>
                    </a:cubicBezTo>
                    <a:cubicBezTo>
                      <a:pt x="636" y="551"/>
                      <a:pt x="607" y="572"/>
                      <a:pt x="576" y="603"/>
                    </a:cubicBezTo>
                    <a:cubicBezTo>
                      <a:pt x="463" y="600"/>
                      <a:pt x="349" y="600"/>
                      <a:pt x="236" y="594"/>
                    </a:cubicBezTo>
                    <a:cubicBezTo>
                      <a:pt x="166" y="591"/>
                      <a:pt x="27" y="576"/>
                      <a:pt x="27" y="576"/>
                    </a:cubicBezTo>
                    <a:cubicBezTo>
                      <a:pt x="18" y="573"/>
                      <a:pt x="0" y="568"/>
                      <a:pt x="0" y="568"/>
                    </a:cubicBezTo>
                    <a:close/>
                  </a:path>
                </a:pathLst>
              </a:custGeom>
              <a:solidFill>
                <a:srgbClr val="9966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27" name="Freeform 607"/>
              <p:cNvSpPr>
                <a:spLocks/>
              </p:cNvSpPr>
              <p:nvPr/>
            </p:nvSpPr>
            <p:spPr bwMode="auto">
              <a:xfrm>
                <a:off x="5284" y="3158"/>
                <a:ext cx="181" cy="181"/>
              </a:xfrm>
              <a:custGeom>
                <a:avLst/>
                <a:gdLst/>
                <a:ahLst/>
                <a:cxnLst>
                  <a:cxn ang="0">
                    <a:pos x="0" y="568"/>
                  </a:cxn>
                  <a:cxn ang="0">
                    <a:pos x="61" y="358"/>
                  </a:cxn>
                  <a:cxn ang="0">
                    <a:pos x="88" y="280"/>
                  </a:cxn>
                  <a:cxn ang="0">
                    <a:pos x="114" y="254"/>
                  </a:cxn>
                  <a:cxn ang="0">
                    <a:pos x="184" y="166"/>
                  </a:cxn>
                  <a:cxn ang="0">
                    <a:pos x="227" y="105"/>
                  </a:cxn>
                  <a:cxn ang="0">
                    <a:pos x="323" y="0"/>
                  </a:cxn>
                  <a:cxn ang="0">
                    <a:pos x="384" y="62"/>
                  </a:cxn>
                  <a:cxn ang="0">
                    <a:pos x="463" y="175"/>
                  </a:cxn>
                  <a:cxn ang="0">
                    <a:pos x="515" y="245"/>
                  </a:cxn>
                  <a:cxn ang="0">
                    <a:pos x="576" y="332"/>
                  </a:cxn>
                  <a:cxn ang="0">
                    <a:pos x="585" y="358"/>
                  </a:cxn>
                  <a:cxn ang="0">
                    <a:pos x="620" y="402"/>
                  </a:cxn>
                  <a:cxn ang="0">
                    <a:pos x="664" y="515"/>
                  </a:cxn>
                  <a:cxn ang="0">
                    <a:pos x="576" y="603"/>
                  </a:cxn>
                  <a:cxn ang="0">
                    <a:pos x="236" y="594"/>
                  </a:cxn>
                  <a:cxn ang="0">
                    <a:pos x="27" y="576"/>
                  </a:cxn>
                  <a:cxn ang="0">
                    <a:pos x="0" y="568"/>
                  </a:cxn>
                </a:cxnLst>
                <a:rect l="0" t="0" r="r" b="b"/>
                <a:pathLst>
                  <a:path w="664" h="603">
                    <a:moveTo>
                      <a:pt x="0" y="568"/>
                    </a:moveTo>
                    <a:cubicBezTo>
                      <a:pt x="6" y="512"/>
                      <a:pt x="18" y="403"/>
                      <a:pt x="61" y="358"/>
                    </a:cubicBezTo>
                    <a:cubicBezTo>
                      <a:pt x="70" y="332"/>
                      <a:pt x="79" y="306"/>
                      <a:pt x="88" y="280"/>
                    </a:cubicBezTo>
                    <a:cubicBezTo>
                      <a:pt x="92" y="268"/>
                      <a:pt x="106" y="264"/>
                      <a:pt x="114" y="254"/>
                    </a:cubicBezTo>
                    <a:cubicBezTo>
                      <a:pt x="138" y="225"/>
                      <a:pt x="157" y="193"/>
                      <a:pt x="184" y="166"/>
                    </a:cubicBezTo>
                    <a:cubicBezTo>
                      <a:pt x="194" y="134"/>
                      <a:pt x="208" y="130"/>
                      <a:pt x="227" y="105"/>
                    </a:cubicBezTo>
                    <a:cubicBezTo>
                      <a:pt x="255" y="68"/>
                      <a:pt x="278" y="16"/>
                      <a:pt x="323" y="0"/>
                    </a:cubicBezTo>
                    <a:cubicBezTo>
                      <a:pt x="349" y="18"/>
                      <a:pt x="362" y="39"/>
                      <a:pt x="384" y="62"/>
                    </a:cubicBezTo>
                    <a:cubicBezTo>
                      <a:pt x="400" y="109"/>
                      <a:pt x="428" y="142"/>
                      <a:pt x="463" y="175"/>
                    </a:cubicBezTo>
                    <a:cubicBezTo>
                      <a:pt x="479" y="208"/>
                      <a:pt x="494" y="217"/>
                      <a:pt x="515" y="245"/>
                    </a:cubicBezTo>
                    <a:cubicBezTo>
                      <a:pt x="537" y="273"/>
                      <a:pt x="560" y="300"/>
                      <a:pt x="576" y="332"/>
                    </a:cubicBezTo>
                    <a:cubicBezTo>
                      <a:pt x="580" y="340"/>
                      <a:pt x="580" y="350"/>
                      <a:pt x="585" y="358"/>
                    </a:cubicBezTo>
                    <a:cubicBezTo>
                      <a:pt x="595" y="374"/>
                      <a:pt x="610" y="386"/>
                      <a:pt x="620" y="402"/>
                    </a:cubicBezTo>
                    <a:cubicBezTo>
                      <a:pt x="632" y="448"/>
                      <a:pt x="649" y="473"/>
                      <a:pt x="664" y="515"/>
                    </a:cubicBezTo>
                    <a:cubicBezTo>
                      <a:pt x="636" y="551"/>
                      <a:pt x="607" y="572"/>
                      <a:pt x="576" y="603"/>
                    </a:cubicBezTo>
                    <a:cubicBezTo>
                      <a:pt x="463" y="600"/>
                      <a:pt x="349" y="600"/>
                      <a:pt x="236" y="594"/>
                    </a:cubicBezTo>
                    <a:cubicBezTo>
                      <a:pt x="166" y="591"/>
                      <a:pt x="27" y="576"/>
                      <a:pt x="27" y="576"/>
                    </a:cubicBezTo>
                    <a:cubicBezTo>
                      <a:pt x="18" y="573"/>
                      <a:pt x="0" y="568"/>
                      <a:pt x="0" y="568"/>
                    </a:cubicBezTo>
                    <a:close/>
                  </a:path>
                </a:pathLst>
              </a:custGeom>
              <a:solidFill>
                <a:srgbClr val="9966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28" name="Text Box 608"/>
              <p:cNvSpPr txBox="1">
                <a:spLocks noChangeArrowheads="1"/>
              </p:cNvSpPr>
              <p:nvPr/>
            </p:nvSpPr>
            <p:spPr bwMode="auto">
              <a:xfrm>
                <a:off x="5248" y="4065"/>
                <a:ext cx="80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000">
                    <a:solidFill>
                      <a:srgbClr val="663300"/>
                    </a:solidFill>
                  </a:rPr>
                  <a:t>Урал</a:t>
                </a:r>
              </a:p>
            </p:txBody>
          </p:sp>
        </p:grpSp>
      </p:grpSp>
      <p:grpSp>
        <p:nvGrpSpPr>
          <p:cNvPr id="5830" name="Group 710"/>
          <p:cNvGrpSpPr>
            <a:grpSpLocks/>
          </p:cNvGrpSpPr>
          <p:nvPr/>
        </p:nvGrpSpPr>
        <p:grpSpPr bwMode="auto">
          <a:xfrm>
            <a:off x="827088" y="620713"/>
            <a:ext cx="576262" cy="976312"/>
            <a:chOff x="521" y="391"/>
            <a:chExt cx="363" cy="615"/>
          </a:xfrm>
        </p:grpSpPr>
        <p:grpSp>
          <p:nvGrpSpPr>
            <p:cNvPr id="5729" name="Group 609"/>
            <p:cNvGrpSpPr>
              <a:grpSpLocks/>
            </p:cNvGrpSpPr>
            <p:nvPr/>
          </p:nvGrpSpPr>
          <p:grpSpPr bwMode="auto">
            <a:xfrm>
              <a:off x="568" y="391"/>
              <a:ext cx="316" cy="250"/>
              <a:chOff x="930" y="3339"/>
              <a:chExt cx="362" cy="303"/>
            </a:xfrm>
          </p:grpSpPr>
          <p:grpSp>
            <p:nvGrpSpPr>
              <p:cNvPr id="5730" name="Group 610"/>
              <p:cNvGrpSpPr>
                <a:grpSpLocks/>
              </p:cNvGrpSpPr>
              <p:nvPr/>
            </p:nvGrpSpPr>
            <p:grpSpPr bwMode="auto">
              <a:xfrm>
                <a:off x="930" y="3385"/>
                <a:ext cx="272" cy="257"/>
                <a:chOff x="930" y="3385"/>
                <a:chExt cx="272" cy="257"/>
              </a:xfrm>
            </p:grpSpPr>
            <p:sp>
              <p:nvSpPr>
                <p:cNvPr id="5731" name="Rectangle 611"/>
                <p:cNvSpPr>
                  <a:spLocks noChangeArrowheads="1"/>
                </p:cNvSpPr>
                <p:nvPr/>
              </p:nvSpPr>
              <p:spPr bwMode="auto">
                <a:xfrm>
                  <a:off x="930" y="3430"/>
                  <a:ext cx="226" cy="136"/>
                </a:xfrm>
                <a:prstGeom prst="rect">
                  <a:avLst/>
                </a:prstGeom>
                <a:solidFill>
                  <a:srgbClr val="FF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732" name="Text Box 612"/>
                <p:cNvSpPr txBox="1">
                  <a:spLocks noChangeArrowheads="1"/>
                </p:cNvSpPr>
                <p:nvPr/>
              </p:nvSpPr>
              <p:spPr bwMode="auto">
                <a:xfrm>
                  <a:off x="930" y="3385"/>
                  <a:ext cx="272" cy="25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600"/>
                    <a:t>Ni</a:t>
                  </a:r>
                  <a:endParaRPr lang="ru-RU" sz="1600"/>
                </a:p>
              </p:txBody>
            </p:sp>
          </p:grpSp>
          <p:sp>
            <p:nvSpPr>
              <p:cNvPr id="5733" name="Rectangle 613"/>
              <p:cNvSpPr>
                <a:spLocks noChangeArrowheads="1"/>
              </p:cNvSpPr>
              <p:nvPr/>
            </p:nvSpPr>
            <p:spPr bwMode="auto">
              <a:xfrm>
                <a:off x="1156" y="3339"/>
                <a:ext cx="46" cy="227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734" name="Rectangle 614"/>
              <p:cNvSpPr>
                <a:spLocks noChangeArrowheads="1"/>
              </p:cNvSpPr>
              <p:nvPr/>
            </p:nvSpPr>
            <p:spPr bwMode="auto">
              <a:xfrm>
                <a:off x="1246" y="3339"/>
                <a:ext cx="46" cy="227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5735" name="Group 615"/>
            <p:cNvGrpSpPr>
              <a:grpSpLocks/>
            </p:cNvGrpSpPr>
            <p:nvPr/>
          </p:nvGrpSpPr>
          <p:grpSpPr bwMode="auto">
            <a:xfrm>
              <a:off x="521" y="754"/>
              <a:ext cx="317" cy="252"/>
              <a:chOff x="930" y="3339"/>
              <a:chExt cx="362" cy="286"/>
            </a:xfrm>
          </p:grpSpPr>
          <p:grpSp>
            <p:nvGrpSpPr>
              <p:cNvPr id="5736" name="Group 616"/>
              <p:cNvGrpSpPr>
                <a:grpSpLocks/>
              </p:cNvGrpSpPr>
              <p:nvPr/>
            </p:nvGrpSpPr>
            <p:grpSpPr bwMode="auto">
              <a:xfrm>
                <a:off x="930" y="3385"/>
                <a:ext cx="272" cy="240"/>
                <a:chOff x="930" y="3385"/>
                <a:chExt cx="272" cy="240"/>
              </a:xfrm>
            </p:grpSpPr>
            <p:sp>
              <p:nvSpPr>
                <p:cNvPr id="5737" name="Rectangle 617"/>
                <p:cNvSpPr>
                  <a:spLocks noChangeArrowheads="1"/>
                </p:cNvSpPr>
                <p:nvPr/>
              </p:nvSpPr>
              <p:spPr bwMode="auto">
                <a:xfrm>
                  <a:off x="930" y="3430"/>
                  <a:ext cx="226" cy="136"/>
                </a:xfrm>
                <a:prstGeom prst="rect">
                  <a:avLst/>
                </a:prstGeom>
                <a:solidFill>
                  <a:srgbClr val="FF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738" name="Text Box 618"/>
                <p:cNvSpPr txBox="1">
                  <a:spLocks noChangeArrowheads="1"/>
                </p:cNvSpPr>
                <p:nvPr/>
              </p:nvSpPr>
              <p:spPr bwMode="auto">
                <a:xfrm>
                  <a:off x="930" y="3385"/>
                  <a:ext cx="272" cy="2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600"/>
                    <a:t>Al</a:t>
                  </a:r>
                  <a:endParaRPr lang="ru-RU" sz="1600"/>
                </a:p>
              </p:txBody>
            </p:sp>
          </p:grpSp>
          <p:sp>
            <p:nvSpPr>
              <p:cNvPr id="5739" name="Rectangle 619"/>
              <p:cNvSpPr>
                <a:spLocks noChangeArrowheads="1"/>
              </p:cNvSpPr>
              <p:nvPr/>
            </p:nvSpPr>
            <p:spPr bwMode="auto">
              <a:xfrm>
                <a:off x="1156" y="3339"/>
                <a:ext cx="46" cy="227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740" name="Rectangle 620"/>
              <p:cNvSpPr>
                <a:spLocks noChangeArrowheads="1"/>
              </p:cNvSpPr>
              <p:nvPr/>
            </p:nvSpPr>
            <p:spPr bwMode="auto">
              <a:xfrm>
                <a:off x="1246" y="3339"/>
                <a:ext cx="46" cy="227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5831" name="Group 711"/>
          <p:cNvGrpSpPr>
            <a:grpSpLocks/>
          </p:cNvGrpSpPr>
          <p:nvPr/>
        </p:nvGrpSpPr>
        <p:grpSpPr bwMode="auto">
          <a:xfrm>
            <a:off x="250825" y="1700213"/>
            <a:ext cx="1296988" cy="954087"/>
            <a:chOff x="158" y="1071"/>
            <a:chExt cx="817" cy="601"/>
          </a:xfrm>
        </p:grpSpPr>
        <p:grpSp>
          <p:nvGrpSpPr>
            <p:cNvPr id="5753" name="Group 633"/>
            <p:cNvGrpSpPr>
              <a:grpSpLocks/>
            </p:cNvGrpSpPr>
            <p:nvPr/>
          </p:nvGrpSpPr>
          <p:grpSpPr bwMode="auto">
            <a:xfrm>
              <a:off x="385" y="1207"/>
              <a:ext cx="362" cy="318"/>
              <a:chOff x="3742" y="1888"/>
              <a:chExt cx="362" cy="318"/>
            </a:xfrm>
          </p:grpSpPr>
          <p:grpSp>
            <p:nvGrpSpPr>
              <p:cNvPr id="5754" name="Group 634"/>
              <p:cNvGrpSpPr>
                <a:grpSpLocks/>
              </p:cNvGrpSpPr>
              <p:nvPr/>
            </p:nvGrpSpPr>
            <p:grpSpPr bwMode="auto">
              <a:xfrm>
                <a:off x="3742" y="2069"/>
                <a:ext cx="362" cy="137"/>
                <a:chOff x="3742" y="2069"/>
                <a:chExt cx="362" cy="137"/>
              </a:xfrm>
            </p:grpSpPr>
            <p:sp>
              <p:nvSpPr>
                <p:cNvPr id="5755" name="Freeform 635"/>
                <p:cNvSpPr>
                  <a:spLocks/>
                </p:cNvSpPr>
                <p:nvPr/>
              </p:nvSpPr>
              <p:spPr bwMode="auto">
                <a:xfrm>
                  <a:off x="3742" y="2069"/>
                  <a:ext cx="181" cy="91"/>
                </a:xfrm>
                <a:custGeom>
                  <a:avLst/>
                  <a:gdLst/>
                  <a:ahLst/>
                  <a:cxnLst>
                    <a:cxn ang="0">
                      <a:pos x="0" y="568"/>
                    </a:cxn>
                    <a:cxn ang="0">
                      <a:pos x="61" y="358"/>
                    </a:cxn>
                    <a:cxn ang="0">
                      <a:pos x="88" y="280"/>
                    </a:cxn>
                    <a:cxn ang="0">
                      <a:pos x="114" y="254"/>
                    </a:cxn>
                    <a:cxn ang="0">
                      <a:pos x="184" y="166"/>
                    </a:cxn>
                    <a:cxn ang="0">
                      <a:pos x="227" y="105"/>
                    </a:cxn>
                    <a:cxn ang="0">
                      <a:pos x="323" y="0"/>
                    </a:cxn>
                    <a:cxn ang="0">
                      <a:pos x="384" y="62"/>
                    </a:cxn>
                    <a:cxn ang="0">
                      <a:pos x="463" y="175"/>
                    </a:cxn>
                    <a:cxn ang="0">
                      <a:pos x="515" y="245"/>
                    </a:cxn>
                    <a:cxn ang="0">
                      <a:pos x="576" y="332"/>
                    </a:cxn>
                    <a:cxn ang="0">
                      <a:pos x="585" y="358"/>
                    </a:cxn>
                    <a:cxn ang="0">
                      <a:pos x="620" y="402"/>
                    </a:cxn>
                    <a:cxn ang="0">
                      <a:pos x="664" y="515"/>
                    </a:cxn>
                    <a:cxn ang="0">
                      <a:pos x="576" y="603"/>
                    </a:cxn>
                    <a:cxn ang="0">
                      <a:pos x="236" y="594"/>
                    </a:cxn>
                    <a:cxn ang="0">
                      <a:pos x="27" y="576"/>
                    </a:cxn>
                    <a:cxn ang="0">
                      <a:pos x="0" y="568"/>
                    </a:cxn>
                  </a:cxnLst>
                  <a:rect l="0" t="0" r="r" b="b"/>
                  <a:pathLst>
                    <a:path w="664" h="603">
                      <a:moveTo>
                        <a:pt x="0" y="568"/>
                      </a:moveTo>
                      <a:cubicBezTo>
                        <a:pt x="6" y="512"/>
                        <a:pt x="18" y="403"/>
                        <a:pt x="61" y="358"/>
                      </a:cubicBezTo>
                      <a:cubicBezTo>
                        <a:pt x="70" y="332"/>
                        <a:pt x="79" y="306"/>
                        <a:pt x="88" y="280"/>
                      </a:cubicBezTo>
                      <a:cubicBezTo>
                        <a:pt x="92" y="268"/>
                        <a:pt x="106" y="264"/>
                        <a:pt x="114" y="254"/>
                      </a:cubicBezTo>
                      <a:cubicBezTo>
                        <a:pt x="138" y="225"/>
                        <a:pt x="157" y="193"/>
                        <a:pt x="184" y="166"/>
                      </a:cubicBezTo>
                      <a:cubicBezTo>
                        <a:pt x="194" y="134"/>
                        <a:pt x="208" y="130"/>
                        <a:pt x="227" y="105"/>
                      </a:cubicBezTo>
                      <a:cubicBezTo>
                        <a:pt x="255" y="68"/>
                        <a:pt x="278" y="16"/>
                        <a:pt x="323" y="0"/>
                      </a:cubicBezTo>
                      <a:cubicBezTo>
                        <a:pt x="349" y="18"/>
                        <a:pt x="362" y="39"/>
                        <a:pt x="384" y="62"/>
                      </a:cubicBezTo>
                      <a:cubicBezTo>
                        <a:pt x="400" y="109"/>
                        <a:pt x="428" y="142"/>
                        <a:pt x="463" y="175"/>
                      </a:cubicBezTo>
                      <a:cubicBezTo>
                        <a:pt x="479" y="208"/>
                        <a:pt x="494" y="217"/>
                        <a:pt x="515" y="245"/>
                      </a:cubicBezTo>
                      <a:cubicBezTo>
                        <a:pt x="537" y="273"/>
                        <a:pt x="560" y="300"/>
                        <a:pt x="576" y="332"/>
                      </a:cubicBezTo>
                      <a:cubicBezTo>
                        <a:pt x="580" y="340"/>
                        <a:pt x="580" y="350"/>
                        <a:pt x="585" y="358"/>
                      </a:cubicBezTo>
                      <a:cubicBezTo>
                        <a:pt x="595" y="374"/>
                        <a:pt x="610" y="386"/>
                        <a:pt x="620" y="402"/>
                      </a:cubicBezTo>
                      <a:cubicBezTo>
                        <a:pt x="632" y="448"/>
                        <a:pt x="649" y="473"/>
                        <a:pt x="664" y="515"/>
                      </a:cubicBezTo>
                      <a:cubicBezTo>
                        <a:pt x="636" y="551"/>
                        <a:pt x="607" y="572"/>
                        <a:pt x="576" y="603"/>
                      </a:cubicBezTo>
                      <a:cubicBezTo>
                        <a:pt x="463" y="600"/>
                        <a:pt x="349" y="600"/>
                        <a:pt x="236" y="594"/>
                      </a:cubicBezTo>
                      <a:cubicBezTo>
                        <a:pt x="166" y="591"/>
                        <a:pt x="27" y="576"/>
                        <a:pt x="27" y="576"/>
                      </a:cubicBezTo>
                      <a:cubicBezTo>
                        <a:pt x="18" y="573"/>
                        <a:pt x="0" y="568"/>
                        <a:pt x="0" y="56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756" name="Freeform 636"/>
                <p:cNvSpPr>
                  <a:spLocks/>
                </p:cNvSpPr>
                <p:nvPr/>
              </p:nvSpPr>
              <p:spPr bwMode="auto">
                <a:xfrm>
                  <a:off x="3878" y="2069"/>
                  <a:ext cx="226" cy="91"/>
                </a:xfrm>
                <a:custGeom>
                  <a:avLst/>
                  <a:gdLst/>
                  <a:ahLst/>
                  <a:cxnLst>
                    <a:cxn ang="0">
                      <a:pos x="0" y="568"/>
                    </a:cxn>
                    <a:cxn ang="0">
                      <a:pos x="61" y="358"/>
                    </a:cxn>
                    <a:cxn ang="0">
                      <a:pos x="88" y="280"/>
                    </a:cxn>
                    <a:cxn ang="0">
                      <a:pos x="114" y="254"/>
                    </a:cxn>
                    <a:cxn ang="0">
                      <a:pos x="184" y="166"/>
                    </a:cxn>
                    <a:cxn ang="0">
                      <a:pos x="227" y="105"/>
                    </a:cxn>
                    <a:cxn ang="0">
                      <a:pos x="323" y="0"/>
                    </a:cxn>
                    <a:cxn ang="0">
                      <a:pos x="384" y="62"/>
                    </a:cxn>
                    <a:cxn ang="0">
                      <a:pos x="463" y="175"/>
                    </a:cxn>
                    <a:cxn ang="0">
                      <a:pos x="515" y="245"/>
                    </a:cxn>
                    <a:cxn ang="0">
                      <a:pos x="576" y="332"/>
                    </a:cxn>
                    <a:cxn ang="0">
                      <a:pos x="585" y="358"/>
                    </a:cxn>
                    <a:cxn ang="0">
                      <a:pos x="620" y="402"/>
                    </a:cxn>
                    <a:cxn ang="0">
                      <a:pos x="664" y="515"/>
                    </a:cxn>
                    <a:cxn ang="0">
                      <a:pos x="576" y="603"/>
                    </a:cxn>
                    <a:cxn ang="0">
                      <a:pos x="236" y="594"/>
                    </a:cxn>
                    <a:cxn ang="0">
                      <a:pos x="27" y="576"/>
                    </a:cxn>
                    <a:cxn ang="0">
                      <a:pos x="0" y="568"/>
                    </a:cxn>
                  </a:cxnLst>
                  <a:rect l="0" t="0" r="r" b="b"/>
                  <a:pathLst>
                    <a:path w="664" h="603">
                      <a:moveTo>
                        <a:pt x="0" y="568"/>
                      </a:moveTo>
                      <a:cubicBezTo>
                        <a:pt x="6" y="512"/>
                        <a:pt x="18" y="403"/>
                        <a:pt x="61" y="358"/>
                      </a:cubicBezTo>
                      <a:cubicBezTo>
                        <a:pt x="70" y="332"/>
                        <a:pt x="79" y="306"/>
                        <a:pt x="88" y="280"/>
                      </a:cubicBezTo>
                      <a:cubicBezTo>
                        <a:pt x="92" y="268"/>
                        <a:pt x="106" y="264"/>
                        <a:pt x="114" y="254"/>
                      </a:cubicBezTo>
                      <a:cubicBezTo>
                        <a:pt x="138" y="225"/>
                        <a:pt x="157" y="193"/>
                        <a:pt x="184" y="166"/>
                      </a:cubicBezTo>
                      <a:cubicBezTo>
                        <a:pt x="194" y="134"/>
                        <a:pt x="208" y="130"/>
                        <a:pt x="227" y="105"/>
                      </a:cubicBezTo>
                      <a:cubicBezTo>
                        <a:pt x="255" y="68"/>
                        <a:pt x="278" y="16"/>
                        <a:pt x="323" y="0"/>
                      </a:cubicBezTo>
                      <a:cubicBezTo>
                        <a:pt x="349" y="18"/>
                        <a:pt x="362" y="39"/>
                        <a:pt x="384" y="62"/>
                      </a:cubicBezTo>
                      <a:cubicBezTo>
                        <a:pt x="400" y="109"/>
                        <a:pt x="428" y="142"/>
                        <a:pt x="463" y="175"/>
                      </a:cubicBezTo>
                      <a:cubicBezTo>
                        <a:pt x="479" y="208"/>
                        <a:pt x="494" y="217"/>
                        <a:pt x="515" y="245"/>
                      </a:cubicBezTo>
                      <a:cubicBezTo>
                        <a:pt x="537" y="273"/>
                        <a:pt x="560" y="300"/>
                        <a:pt x="576" y="332"/>
                      </a:cubicBezTo>
                      <a:cubicBezTo>
                        <a:pt x="580" y="340"/>
                        <a:pt x="580" y="350"/>
                        <a:pt x="585" y="358"/>
                      </a:cubicBezTo>
                      <a:cubicBezTo>
                        <a:pt x="595" y="374"/>
                        <a:pt x="610" y="386"/>
                        <a:pt x="620" y="402"/>
                      </a:cubicBezTo>
                      <a:cubicBezTo>
                        <a:pt x="632" y="448"/>
                        <a:pt x="649" y="473"/>
                        <a:pt x="664" y="515"/>
                      </a:cubicBezTo>
                      <a:cubicBezTo>
                        <a:pt x="636" y="551"/>
                        <a:pt x="607" y="572"/>
                        <a:pt x="576" y="603"/>
                      </a:cubicBezTo>
                      <a:cubicBezTo>
                        <a:pt x="463" y="600"/>
                        <a:pt x="349" y="600"/>
                        <a:pt x="236" y="594"/>
                      </a:cubicBezTo>
                      <a:cubicBezTo>
                        <a:pt x="166" y="591"/>
                        <a:pt x="27" y="576"/>
                        <a:pt x="27" y="576"/>
                      </a:cubicBezTo>
                      <a:cubicBezTo>
                        <a:pt x="18" y="573"/>
                        <a:pt x="0" y="568"/>
                        <a:pt x="0" y="56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757" name="Freeform 637"/>
                <p:cNvSpPr>
                  <a:spLocks/>
                </p:cNvSpPr>
                <p:nvPr/>
              </p:nvSpPr>
              <p:spPr bwMode="auto">
                <a:xfrm>
                  <a:off x="3833" y="2115"/>
                  <a:ext cx="181" cy="91"/>
                </a:xfrm>
                <a:custGeom>
                  <a:avLst/>
                  <a:gdLst/>
                  <a:ahLst/>
                  <a:cxnLst>
                    <a:cxn ang="0">
                      <a:pos x="0" y="568"/>
                    </a:cxn>
                    <a:cxn ang="0">
                      <a:pos x="61" y="358"/>
                    </a:cxn>
                    <a:cxn ang="0">
                      <a:pos x="88" y="280"/>
                    </a:cxn>
                    <a:cxn ang="0">
                      <a:pos x="114" y="254"/>
                    </a:cxn>
                    <a:cxn ang="0">
                      <a:pos x="184" y="166"/>
                    </a:cxn>
                    <a:cxn ang="0">
                      <a:pos x="227" y="105"/>
                    </a:cxn>
                    <a:cxn ang="0">
                      <a:pos x="323" y="0"/>
                    </a:cxn>
                    <a:cxn ang="0">
                      <a:pos x="384" y="62"/>
                    </a:cxn>
                    <a:cxn ang="0">
                      <a:pos x="463" y="175"/>
                    </a:cxn>
                    <a:cxn ang="0">
                      <a:pos x="515" y="245"/>
                    </a:cxn>
                    <a:cxn ang="0">
                      <a:pos x="576" y="332"/>
                    </a:cxn>
                    <a:cxn ang="0">
                      <a:pos x="585" y="358"/>
                    </a:cxn>
                    <a:cxn ang="0">
                      <a:pos x="620" y="402"/>
                    </a:cxn>
                    <a:cxn ang="0">
                      <a:pos x="664" y="515"/>
                    </a:cxn>
                    <a:cxn ang="0">
                      <a:pos x="576" y="603"/>
                    </a:cxn>
                    <a:cxn ang="0">
                      <a:pos x="236" y="594"/>
                    </a:cxn>
                    <a:cxn ang="0">
                      <a:pos x="27" y="576"/>
                    </a:cxn>
                    <a:cxn ang="0">
                      <a:pos x="0" y="568"/>
                    </a:cxn>
                  </a:cxnLst>
                  <a:rect l="0" t="0" r="r" b="b"/>
                  <a:pathLst>
                    <a:path w="664" h="603">
                      <a:moveTo>
                        <a:pt x="0" y="568"/>
                      </a:moveTo>
                      <a:cubicBezTo>
                        <a:pt x="6" y="512"/>
                        <a:pt x="18" y="403"/>
                        <a:pt x="61" y="358"/>
                      </a:cubicBezTo>
                      <a:cubicBezTo>
                        <a:pt x="70" y="332"/>
                        <a:pt x="79" y="306"/>
                        <a:pt x="88" y="280"/>
                      </a:cubicBezTo>
                      <a:cubicBezTo>
                        <a:pt x="92" y="268"/>
                        <a:pt x="106" y="264"/>
                        <a:pt x="114" y="254"/>
                      </a:cubicBezTo>
                      <a:cubicBezTo>
                        <a:pt x="138" y="225"/>
                        <a:pt x="157" y="193"/>
                        <a:pt x="184" y="166"/>
                      </a:cubicBezTo>
                      <a:cubicBezTo>
                        <a:pt x="194" y="134"/>
                        <a:pt x="208" y="130"/>
                        <a:pt x="227" y="105"/>
                      </a:cubicBezTo>
                      <a:cubicBezTo>
                        <a:pt x="255" y="68"/>
                        <a:pt x="278" y="16"/>
                        <a:pt x="323" y="0"/>
                      </a:cubicBezTo>
                      <a:cubicBezTo>
                        <a:pt x="349" y="18"/>
                        <a:pt x="362" y="39"/>
                        <a:pt x="384" y="62"/>
                      </a:cubicBezTo>
                      <a:cubicBezTo>
                        <a:pt x="400" y="109"/>
                        <a:pt x="428" y="142"/>
                        <a:pt x="463" y="175"/>
                      </a:cubicBezTo>
                      <a:cubicBezTo>
                        <a:pt x="479" y="208"/>
                        <a:pt x="494" y="217"/>
                        <a:pt x="515" y="245"/>
                      </a:cubicBezTo>
                      <a:cubicBezTo>
                        <a:pt x="537" y="273"/>
                        <a:pt x="560" y="300"/>
                        <a:pt x="576" y="332"/>
                      </a:cubicBezTo>
                      <a:cubicBezTo>
                        <a:pt x="580" y="340"/>
                        <a:pt x="580" y="350"/>
                        <a:pt x="585" y="358"/>
                      </a:cubicBezTo>
                      <a:cubicBezTo>
                        <a:pt x="595" y="374"/>
                        <a:pt x="610" y="386"/>
                        <a:pt x="620" y="402"/>
                      </a:cubicBezTo>
                      <a:cubicBezTo>
                        <a:pt x="632" y="448"/>
                        <a:pt x="649" y="473"/>
                        <a:pt x="664" y="515"/>
                      </a:cubicBezTo>
                      <a:cubicBezTo>
                        <a:pt x="636" y="551"/>
                        <a:pt x="607" y="572"/>
                        <a:pt x="576" y="603"/>
                      </a:cubicBezTo>
                      <a:cubicBezTo>
                        <a:pt x="463" y="600"/>
                        <a:pt x="349" y="600"/>
                        <a:pt x="236" y="594"/>
                      </a:cubicBezTo>
                      <a:cubicBezTo>
                        <a:pt x="166" y="591"/>
                        <a:pt x="27" y="576"/>
                        <a:pt x="27" y="576"/>
                      </a:cubicBezTo>
                      <a:cubicBezTo>
                        <a:pt x="18" y="573"/>
                        <a:pt x="0" y="568"/>
                        <a:pt x="0" y="56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758" name="Text Box 638"/>
              <p:cNvSpPr txBox="1">
                <a:spLocks noChangeArrowheads="1"/>
              </p:cNvSpPr>
              <p:nvPr/>
            </p:nvSpPr>
            <p:spPr bwMode="auto">
              <a:xfrm>
                <a:off x="3787" y="1888"/>
                <a:ext cx="27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/>
                  <a:t>Fe</a:t>
                </a:r>
                <a:endParaRPr lang="ru-RU" sz="1600"/>
              </a:p>
            </p:txBody>
          </p:sp>
        </p:grpSp>
        <p:sp>
          <p:nvSpPr>
            <p:cNvPr id="5759" name="Text Box 639"/>
            <p:cNvSpPr txBox="1">
              <a:spLocks noChangeArrowheads="1"/>
            </p:cNvSpPr>
            <p:nvPr/>
          </p:nvSpPr>
          <p:spPr bwMode="auto">
            <a:xfrm>
              <a:off x="340" y="1071"/>
              <a:ext cx="63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400"/>
                <a:t>Ковдор</a:t>
              </a:r>
            </a:p>
          </p:txBody>
        </p:sp>
        <p:sp>
          <p:nvSpPr>
            <p:cNvPr id="5760" name="Text Box 640"/>
            <p:cNvSpPr txBox="1">
              <a:spLocks noChangeArrowheads="1"/>
            </p:cNvSpPr>
            <p:nvPr/>
          </p:nvSpPr>
          <p:spPr bwMode="auto">
            <a:xfrm>
              <a:off x="158" y="1480"/>
              <a:ext cx="7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400"/>
                <a:t>Костомукша</a:t>
              </a:r>
            </a:p>
          </p:txBody>
        </p:sp>
      </p:grpSp>
      <p:grpSp>
        <p:nvGrpSpPr>
          <p:cNvPr id="5761" name="Group 641"/>
          <p:cNvGrpSpPr>
            <a:grpSpLocks/>
          </p:cNvGrpSpPr>
          <p:nvPr/>
        </p:nvGrpSpPr>
        <p:grpSpPr bwMode="auto">
          <a:xfrm>
            <a:off x="2484438" y="5589588"/>
            <a:ext cx="574675" cy="409575"/>
            <a:chOff x="930" y="3339"/>
            <a:chExt cx="362" cy="258"/>
          </a:xfrm>
        </p:grpSpPr>
        <p:grpSp>
          <p:nvGrpSpPr>
            <p:cNvPr id="5762" name="Group 642"/>
            <p:cNvGrpSpPr>
              <a:grpSpLocks/>
            </p:cNvGrpSpPr>
            <p:nvPr/>
          </p:nvGrpSpPr>
          <p:grpSpPr bwMode="auto">
            <a:xfrm>
              <a:off x="930" y="3385"/>
              <a:ext cx="272" cy="212"/>
              <a:chOff x="930" y="3385"/>
              <a:chExt cx="272" cy="212"/>
            </a:xfrm>
          </p:grpSpPr>
          <p:sp>
            <p:nvSpPr>
              <p:cNvPr id="5763" name="Rectangle 643"/>
              <p:cNvSpPr>
                <a:spLocks noChangeArrowheads="1"/>
              </p:cNvSpPr>
              <p:nvPr/>
            </p:nvSpPr>
            <p:spPr bwMode="auto">
              <a:xfrm>
                <a:off x="930" y="3430"/>
                <a:ext cx="226" cy="136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764" name="Text Box 644"/>
              <p:cNvSpPr txBox="1">
                <a:spLocks noChangeArrowheads="1"/>
              </p:cNvSpPr>
              <p:nvPr/>
            </p:nvSpPr>
            <p:spPr bwMode="auto">
              <a:xfrm>
                <a:off x="930" y="3385"/>
                <a:ext cx="27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600"/>
                  <a:t>чм</a:t>
                </a:r>
              </a:p>
            </p:txBody>
          </p:sp>
        </p:grpSp>
        <p:sp>
          <p:nvSpPr>
            <p:cNvPr id="5765" name="Rectangle 645"/>
            <p:cNvSpPr>
              <a:spLocks noChangeArrowheads="1"/>
            </p:cNvSpPr>
            <p:nvPr/>
          </p:nvSpPr>
          <p:spPr bwMode="auto">
            <a:xfrm>
              <a:off x="1156" y="3339"/>
              <a:ext cx="46" cy="227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66" name="Rectangle 646"/>
            <p:cNvSpPr>
              <a:spLocks noChangeArrowheads="1"/>
            </p:cNvSpPr>
            <p:nvPr/>
          </p:nvSpPr>
          <p:spPr bwMode="auto">
            <a:xfrm>
              <a:off x="1246" y="3339"/>
              <a:ext cx="46" cy="227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833" name="Group 713"/>
          <p:cNvGrpSpPr>
            <a:grpSpLocks/>
          </p:cNvGrpSpPr>
          <p:nvPr/>
        </p:nvGrpSpPr>
        <p:grpSpPr bwMode="auto">
          <a:xfrm>
            <a:off x="7308850" y="1773238"/>
            <a:ext cx="1079500" cy="360362"/>
            <a:chOff x="4604" y="1117"/>
            <a:chExt cx="680" cy="227"/>
          </a:xfrm>
        </p:grpSpPr>
        <p:sp>
          <p:nvSpPr>
            <p:cNvPr id="5767" name="Rectangle 647"/>
            <p:cNvSpPr>
              <a:spLocks noChangeArrowheads="1"/>
            </p:cNvSpPr>
            <p:nvPr/>
          </p:nvSpPr>
          <p:spPr bwMode="auto">
            <a:xfrm>
              <a:off x="5103" y="1117"/>
              <a:ext cx="181" cy="18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68" name="AutoShape 648"/>
            <p:cNvSpPr>
              <a:spLocks noChangeArrowheads="1"/>
            </p:cNvSpPr>
            <p:nvPr/>
          </p:nvSpPr>
          <p:spPr bwMode="auto">
            <a:xfrm flipV="1">
              <a:off x="4830" y="1162"/>
              <a:ext cx="136" cy="182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69" name="AutoShape 649"/>
            <p:cNvSpPr>
              <a:spLocks noChangeArrowheads="1"/>
            </p:cNvSpPr>
            <p:nvPr/>
          </p:nvSpPr>
          <p:spPr bwMode="auto">
            <a:xfrm flipV="1">
              <a:off x="4604" y="1162"/>
              <a:ext cx="136" cy="182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770" name="Group 650"/>
          <p:cNvGrpSpPr>
            <a:grpSpLocks/>
          </p:cNvGrpSpPr>
          <p:nvPr/>
        </p:nvGrpSpPr>
        <p:grpSpPr bwMode="auto">
          <a:xfrm>
            <a:off x="7380288" y="3284538"/>
            <a:ext cx="360362" cy="360362"/>
            <a:chOff x="3969" y="1797"/>
            <a:chExt cx="771" cy="771"/>
          </a:xfrm>
        </p:grpSpPr>
        <p:sp>
          <p:nvSpPr>
            <p:cNvPr id="5771" name="AutoShape 651"/>
            <p:cNvSpPr>
              <a:spLocks noChangeArrowheads="1"/>
            </p:cNvSpPr>
            <p:nvPr/>
          </p:nvSpPr>
          <p:spPr bwMode="auto">
            <a:xfrm>
              <a:off x="4105" y="1797"/>
              <a:ext cx="454" cy="363"/>
            </a:xfrm>
            <a:prstGeom prst="parallelogram">
              <a:avLst>
                <a:gd name="adj" fmla="val 31267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72" name="Oval 652"/>
            <p:cNvSpPr>
              <a:spLocks noChangeArrowheads="1"/>
            </p:cNvSpPr>
            <p:nvPr/>
          </p:nvSpPr>
          <p:spPr bwMode="auto">
            <a:xfrm>
              <a:off x="3969" y="2069"/>
              <a:ext cx="771" cy="499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73" name="AutoShape 653"/>
            <p:cNvSpPr>
              <a:spLocks noChangeArrowheads="1"/>
            </p:cNvSpPr>
            <p:nvPr/>
          </p:nvSpPr>
          <p:spPr bwMode="auto">
            <a:xfrm flipV="1">
              <a:off x="4241" y="2296"/>
              <a:ext cx="136" cy="182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832" name="Group 712"/>
          <p:cNvGrpSpPr>
            <a:grpSpLocks/>
          </p:cNvGrpSpPr>
          <p:nvPr/>
        </p:nvGrpSpPr>
        <p:grpSpPr bwMode="auto">
          <a:xfrm>
            <a:off x="1547813" y="1484313"/>
            <a:ext cx="1511300" cy="377825"/>
            <a:chOff x="975" y="935"/>
            <a:chExt cx="952" cy="238"/>
          </a:xfrm>
        </p:grpSpPr>
        <p:grpSp>
          <p:nvGrpSpPr>
            <p:cNvPr id="5774" name="Group 654"/>
            <p:cNvGrpSpPr>
              <a:grpSpLocks/>
            </p:cNvGrpSpPr>
            <p:nvPr/>
          </p:nvGrpSpPr>
          <p:grpSpPr bwMode="auto">
            <a:xfrm>
              <a:off x="975" y="935"/>
              <a:ext cx="227" cy="227"/>
              <a:chOff x="3742" y="1616"/>
              <a:chExt cx="953" cy="1043"/>
            </a:xfrm>
          </p:grpSpPr>
          <p:sp>
            <p:nvSpPr>
              <p:cNvPr id="5775" name="AutoShape 655"/>
              <p:cNvSpPr>
                <a:spLocks noChangeArrowheads="1"/>
              </p:cNvSpPr>
              <p:nvPr/>
            </p:nvSpPr>
            <p:spPr bwMode="auto">
              <a:xfrm>
                <a:off x="3910" y="1616"/>
                <a:ext cx="561" cy="491"/>
              </a:xfrm>
              <a:prstGeom prst="parallelogram">
                <a:avLst>
                  <a:gd name="adj" fmla="val 28564"/>
                </a:avLst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776" name="Oval 656"/>
              <p:cNvSpPr>
                <a:spLocks noChangeArrowheads="1"/>
              </p:cNvSpPr>
              <p:nvPr/>
            </p:nvSpPr>
            <p:spPr bwMode="auto">
              <a:xfrm>
                <a:off x="3742" y="1984"/>
                <a:ext cx="953" cy="675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ru-RU" sz="1800" b="1"/>
                  <a:t>Х</a:t>
                </a:r>
              </a:p>
            </p:txBody>
          </p:sp>
        </p:grpSp>
        <p:sp>
          <p:nvSpPr>
            <p:cNvPr id="5777" name="Text Box 657"/>
            <p:cNvSpPr txBox="1">
              <a:spLocks noChangeArrowheads="1"/>
            </p:cNvSpPr>
            <p:nvPr/>
          </p:nvSpPr>
          <p:spPr bwMode="auto">
            <a:xfrm>
              <a:off x="1156" y="981"/>
              <a:ext cx="77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400"/>
                <a:t>Апатиты</a:t>
              </a:r>
            </a:p>
          </p:txBody>
        </p:sp>
      </p:grpSp>
      <p:grpSp>
        <p:nvGrpSpPr>
          <p:cNvPr id="5835" name="Group 715"/>
          <p:cNvGrpSpPr>
            <a:grpSpLocks/>
          </p:cNvGrpSpPr>
          <p:nvPr/>
        </p:nvGrpSpPr>
        <p:grpSpPr bwMode="auto">
          <a:xfrm>
            <a:off x="2339975" y="5013325"/>
            <a:ext cx="2017713" cy="1776413"/>
            <a:chOff x="1474" y="3158"/>
            <a:chExt cx="1271" cy="1119"/>
          </a:xfrm>
        </p:grpSpPr>
        <p:sp>
          <p:nvSpPr>
            <p:cNvPr id="5778" name="Freeform 658"/>
            <p:cNvSpPr>
              <a:spLocks/>
            </p:cNvSpPr>
            <p:nvPr/>
          </p:nvSpPr>
          <p:spPr bwMode="auto">
            <a:xfrm>
              <a:off x="2245" y="3385"/>
              <a:ext cx="136" cy="191"/>
            </a:xfrm>
            <a:custGeom>
              <a:avLst/>
              <a:gdLst/>
              <a:ahLst/>
              <a:cxnLst>
                <a:cxn ang="0">
                  <a:pos x="144" y="213"/>
                </a:cxn>
                <a:cxn ang="0">
                  <a:pos x="73" y="133"/>
                </a:cxn>
                <a:cxn ang="0">
                  <a:pos x="47" y="80"/>
                </a:cxn>
                <a:cxn ang="0">
                  <a:pos x="20" y="53"/>
                </a:cxn>
                <a:cxn ang="0">
                  <a:pos x="47" y="62"/>
                </a:cxn>
                <a:cxn ang="0">
                  <a:pos x="118" y="115"/>
                </a:cxn>
                <a:cxn ang="0">
                  <a:pos x="171" y="186"/>
                </a:cxn>
                <a:cxn ang="0">
                  <a:pos x="197" y="0"/>
                </a:cxn>
                <a:cxn ang="0">
                  <a:pos x="206" y="27"/>
                </a:cxn>
                <a:cxn ang="0">
                  <a:pos x="215" y="71"/>
                </a:cxn>
                <a:cxn ang="0">
                  <a:pos x="233" y="124"/>
                </a:cxn>
                <a:cxn ang="0">
                  <a:pos x="242" y="177"/>
                </a:cxn>
                <a:cxn ang="0">
                  <a:pos x="268" y="160"/>
                </a:cxn>
                <a:cxn ang="0">
                  <a:pos x="286" y="106"/>
                </a:cxn>
                <a:cxn ang="0">
                  <a:pos x="313" y="89"/>
                </a:cxn>
                <a:cxn ang="0">
                  <a:pos x="339" y="62"/>
                </a:cxn>
                <a:cxn ang="0">
                  <a:pos x="304" y="195"/>
                </a:cxn>
                <a:cxn ang="0">
                  <a:pos x="277" y="204"/>
                </a:cxn>
                <a:cxn ang="0">
                  <a:pos x="144" y="213"/>
                </a:cxn>
              </a:cxnLst>
              <a:rect l="0" t="0" r="r" b="b"/>
              <a:pathLst>
                <a:path w="339" h="282">
                  <a:moveTo>
                    <a:pt x="144" y="213"/>
                  </a:moveTo>
                  <a:cubicBezTo>
                    <a:pt x="120" y="188"/>
                    <a:pt x="95" y="160"/>
                    <a:pt x="73" y="133"/>
                  </a:cubicBezTo>
                  <a:cubicBezTo>
                    <a:pt x="0" y="43"/>
                    <a:pt x="104" y="164"/>
                    <a:pt x="47" y="80"/>
                  </a:cubicBezTo>
                  <a:cubicBezTo>
                    <a:pt x="40" y="69"/>
                    <a:pt x="20" y="66"/>
                    <a:pt x="20" y="53"/>
                  </a:cubicBezTo>
                  <a:cubicBezTo>
                    <a:pt x="20" y="44"/>
                    <a:pt x="38" y="59"/>
                    <a:pt x="47" y="62"/>
                  </a:cubicBezTo>
                  <a:cubicBezTo>
                    <a:pt x="76" y="82"/>
                    <a:pt x="84" y="104"/>
                    <a:pt x="118" y="115"/>
                  </a:cubicBezTo>
                  <a:cubicBezTo>
                    <a:pt x="149" y="136"/>
                    <a:pt x="150" y="156"/>
                    <a:pt x="171" y="186"/>
                  </a:cubicBezTo>
                  <a:cubicBezTo>
                    <a:pt x="191" y="127"/>
                    <a:pt x="188" y="62"/>
                    <a:pt x="197" y="0"/>
                  </a:cubicBezTo>
                  <a:cubicBezTo>
                    <a:pt x="200" y="9"/>
                    <a:pt x="204" y="18"/>
                    <a:pt x="206" y="27"/>
                  </a:cubicBezTo>
                  <a:cubicBezTo>
                    <a:pt x="210" y="42"/>
                    <a:pt x="211" y="57"/>
                    <a:pt x="215" y="71"/>
                  </a:cubicBezTo>
                  <a:cubicBezTo>
                    <a:pt x="220" y="89"/>
                    <a:pt x="233" y="124"/>
                    <a:pt x="233" y="124"/>
                  </a:cubicBezTo>
                  <a:cubicBezTo>
                    <a:pt x="236" y="142"/>
                    <a:pt x="230" y="164"/>
                    <a:pt x="242" y="177"/>
                  </a:cubicBezTo>
                  <a:cubicBezTo>
                    <a:pt x="249" y="184"/>
                    <a:pt x="263" y="169"/>
                    <a:pt x="268" y="160"/>
                  </a:cubicBezTo>
                  <a:cubicBezTo>
                    <a:pt x="278" y="144"/>
                    <a:pt x="280" y="124"/>
                    <a:pt x="286" y="106"/>
                  </a:cubicBezTo>
                  <a:cubicBezTo>
                    <a:pt x="289" y="96"/>
                    <a:pt x="305" y="96"/>
                    <a:pt x="313" y="89"/>
                  </a:cubicBezTo>
                  <a:cubicBezTo>
                    <a:pt x="323" y="81"/>
                    <a:pt x="330" y="71"/>
                    <a:pt x="339" y="62"/>
                  </a:cubicBezTo>
                  <a:cubicBezTo>
                    <a:pt x="337" y="73"/>
                    <a:pt x="316" y="191"/>
                    <a:pt x="304" y="195"/>
                  </a:cubicBezTo>
                  <a:cubicBezTo>
                    <a:pt x="295" y="198"/>
                    <a:pt x="286" y="201"/>
                    <a:pt x="277" y="204"/>
                  </a:cubicBezTo>
                  <a:cubicBezTo>
                    <a:pt x="244" y="227"/>
                    <a:pt x="108" y="282"/>
                    <a:pt x="144" y="213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779" name="Freeform 659"/>
            <p:cNvSpPr>
              <a:spLocks/>
            </p:cNvSpPr>
            <p:nvPr/>
          </p:nvSpPr>
          <p:spPr bwMode="auto">
            <a:xfrm>
              <a:off x="1610" y="3838"/>
              <a:ext cx="136" cy="191"/>
            </a:xfrm>
            <a:custGeom>
              <a:avLst/>
              <a:gdLst/>
              <a:ahLst/>
              <a:cxnLst>
                <a:cxn ang="0">
                  <a:pos x="144" y="213"/>
                </a:cxn>
                <a:cxn ang="0">
                  <a:pos x="73" y="133"/>
                </a:cxn>
                <a:cxn ang="0">
                  <a:pos x="47" y="80"/>
                </a:cxn>
                <a:cxn ang="0">
                  <a:pos x="20" y="53"/>
                </a:cxn>
                <a:cxn ang="0">
                  <a:pos x="47" y="62"/>
                </a:cxn>
                <a:cxn ang="0">
                  <a:pos x="118" y="115"/>
                </a:cxn>
                <a:cxn ang="0">
                  <a:pos x="171" y="186"/>
                </a:cxn>
                <a:cxn ang="0">
                  <a:pos x="197" y="0"/>
                </a:cxn>
                <a:cxn ang="0">
                  <a:pos x="206" y="27"/>
                </a:cxn>
                <a:cxn ang="0">
                  <a:pos x="215" y="71"/>
                </a:cxn>
                <a:cxn ang="0">
                  <a:pos x="233" y="124"/>
                </a:cxn>
                <a:cxn ang="0">
                  <a:pos x="242" y="177"/>
                </a:cxn>
                <a:cxn ang="0">
                  <a:pos x="268" y="160"/>
                </a:cxn>
                <a:cxn ang="0">
                  <a:pos x="286" y="106"/>
                </a:cxn>
                <a:cxn ang="0">
                  <a:pos x="313" y="89"/>
                </a:cxn>
                <a:cxn ang="0">
                  <a:pos x="339" y="62"/>
                </a:cxn>
                <a:cxn ang="0">
                  <a:pos x="304" y="195"/>
                </a:cxn>
                <a:cxn ang="0">
                  <a:pos x="277" y="204"/>
                </a:cxn>
                <a:cxn ang="0">
                  <a:pos x="144" y="213"/>
                </a:cxn>
              </a:cxnLst>
              <a:rect l="0" t="0" r="r" b="b"/>
              <a:pathLst>
                <a:path w="339" h="282">
                  <a:moveTo>
                    <a:pt x="144" y="213"/>
                  </a:moveTo>
                  <a:cubicBezTo>
                    <a:pt x="120" y="188"/>
                    <a:pt x="95" y="160"/>
                    <a:pt x="73" y="133"/>
                  </a:cubicBezTo>
                  <a:cubicBezTo>
                    <a:pt x="0" y="43"/>
                    <a:pt x="104" y="164"/>
                    <a:pt x="47" y="80"/>
                  </a:cubicBezTo>
                  <a:cubicBezTo>
                    <a:pt x="40" y="69"/>
                    <a:pt x="20" y="66"/>
                    <a:pt x="20" y="53"/>
                  </a:cubicBezTo>
                  <a:cubicBezTo>
                    <a:pt x="20" y="44"/>
                    <a:pt x="38" y="59"/>
                    <a:pt x="47" y="62"/>
                  </a:cubicBezTo>
                  <a:cubicBezTo>
                    <a:pt x="76" y="82"/>
                    <a:pt x="84" y="104"/>
                    <a:pt x="118" y="115"/>
                  </a:cubicBezTo>
                  <a:cubicBezTo>
                    <a:pt x="149" y="136"/>
                    <a:pt x="150" y="156"/>
                    <a:pt x="171" y="186"/>
                  </a:cubicBezTo>
                  <a:cubicBezTo>
                    <a:pt x="191" y="127"/>
                    <a:pt x="188" y="62"/>
                    <a:pt x="197" y="0"/>
                  </a:cubicBezTo>
                  <a:cubicBezTo>
                    <a:pt x="200" y="9"/>
                    <a:pt x="204" y="18"/>
                    <a:pt x="206" y="27"/>
                  </a:cubicBezTo>
                  <a:cubicBezTo>
                    <a:pt x="210" y="42"/>
                    <a:pt x="211" y="57"/>
                    <a:pt x="215" y="71"/>
                  </a:cubicBezTo>
                  <a:cubicBezTo>
                    <a:pt x="220" y="89"/>
                    <a:pt x="233" y="124"/>
                    <a:pt x="233" y="124"/>
                  </a:cubicBezTo>
                  <a:cubicBezTo>
                    <a:pt x="236" y="142"/>
                    <a:pt x="230" y="164"/>
                    <a:pt x="242" y="177"/>
                  </a:cubicBezTo>
                  <a:cubicBezTo>
                    <a:pt x="249" y="184"/>
                    <a:pt x="263" y="169"/>
                    <a:pt x="268" y="160"/>
                  </a:cubicBezTo>
                  <a:cubicBezTo>
                    <a:pt x="278" y="144"/>
                    <a:pt x="280" y="124"/>
                    <a:pt x="286" y="106"/>
                  </a:cubicBezTo>
                  <a:cubicBezTo>
                    <a:pt x="289" y="96"/>
                    <a:pt x="305" y="96"/>
                    <a:pt x="313" y="89"/>
                  </a:cubicBezTo>
                  <a:cubicBezTo>
                    <a:pt x="323" y="81"/>
                    <a:pt x="330" y="71"/>
                    <a:pt x="339" y="62"/>
                  </a:cubicBezTo>
                  <a:cubicBezTo>
                    <a:pt x="337" y="73"/>
                    <a:pt x="316" y="191"/>
                    <a:pt x="304" y="195"/>
                  </a:cubicBezTo>
                  <a:cubicBezTo>
                    <a:pt x="295" y="198"/>
                    <a:pt x="286" y="201"/>
                    <a:pt x="277" y="204"/>
                  </a:cubicBezTo>
                  <a:cubicBezTo>
                    <a:pt x="244" y="227"/>
                    <a:pt x="108" y="282"/>
                    <a:pt x="144" y="213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780" name="Freeform 660"/>
            <p:cNvSpPr>
              <a:spLocks/>
            </p:cNvSpPr>
            <p:nvPr/>
          </p:nvSpPr>
          <p:spPr bwMode="auto">
            <a:xfrm>
              <a:off x="2290" y="3657"/>
              <a:ext cx="136" cy="191"/>
            </a:xfrm>
            <a:custGeom>
              <a:avLst/>
              <a:gdLst/>
              <a:ahLst/>
              <a:cxnLst>
                <a:cxn ang="0">
                  <a:pos x="144" y="213"/>
                </a:cxn>
                <a:cxn ang="0">
                  <a:pos x="73" y="133"/>
                </a:cxn>
                <a:cxn ang="0">
                  <a:pos x="47" y="80"/>
                </a:cxn>
                <a:cxn ang="0">
                  <a:pos x="20" y="53"/>
                </a:cxn>
                <a:cxn ang="0">
                  <a:pos x="47" y="62"/>
                </a:cxn>
                <a:cxn ang="0">
                  <a:pos x="118" y="115"/>
                </a:cxn>
                <a:cxn ang="0">
                  <a:pos x="171" y="186"/>
                </a:cxn>
                <a:cxn ang="0">
                  <a:pos x="197" y="0"/>
                </a:cxn>
                <a:cxn ang="0">
                  <a:pos x="206" y="27"/>
                </a:cxn>
                <a:cxn ang="0">
                  <a:pos x="215" y="71"/>
                </a:cxn>
                <a:cxn ang="0">
                  <a:pos x="233" y="124"/>
                </a:cxn>
                <a:cxn ang="0">
                  <a:pos x="242" y="177"/>
                </a:cxn>
                <a:cxn ang="0">
                  <a:pos x="268" y="160"/>
                </a:cxn>
                <a:cxn ang="0">
                  <a:pos x="286" y="106"/>
                </a:cxn>
                <a:cxn ang="0">
                  <a:pos x="313" y="89"/>
                </a:cxn>
                <a:cxn ang="0">
                  <a:pos x="339" y="62"/>
                </a:cxn>
                <a:cxn ang="0">
                  <a:pos x="304" y="195"/>
                </a:cxn>
                <a:cxn ang="0">
                  <a:pos x="277" y="204"/>
                </a:cxn>
                <a:cxn ang="0">
                  <a:pos x="144" y="213"/>
                </a:cxn>
              </a:cxnLst>
              <a:rect l="0" t="0" r="r" b="b"/>
              <a:pathLst>
                <a:path w="339" h="282">
                  <a:moveTo>
                    <a:pt x="144" y="213"/>
                  </a:moveTo>
                  <a:cubicBezTo>
                    <a:pt x="120" y="188"/>
                    <a:pt x="95" y="160"/>
                    <a:pt x="73" y="133"/>
                  </a:cubicBezTo>
                  <a:cubicBezTo>
                    <a:pt x="0" y="43"/>
                    <a:pt x="104" y="164"/>
                    <a:pt x="47" y="80"/>
                  </a:cubicBezTo>
                  <a:cubicBezTo>
                    <a:pt x="40" y="69"/>
                    <a:pt x="20" y="66"/>
                    <a:pt x="20" y="53"/>
                  </a:cubicBezTo>
                  <a:cubicBezTo>
                    <a:pt x="20" y="44"/>
                    <a:pt x="38" y="59"/>
                    <a:pt x="47" y="62"/>
                  </a:cubicBezTo>
                  <a:cubicBezTo>
                    <a:pt x="76" y="82"/>
                    <a:pt x="84" y="104"/>
                    <a:pt x="118" y="115"/>
                  </a:cubicBezTo>
                  <a:cubicBezTo>
                    <a:pt x="149" y="136"/>
                    <a:pt x="150" y="156"/>
                    <a:pt x="171" y="186"/>
                  </a:cubicBezTo>
                  <a:cubicBezTo>
                    <a:pt x="191" y="127"/>
                    <a:pt x="188" y="62"/>
                    <a:pt x="197" y="0"/>
                  </a:cubicBezTo>
                  <a:cubicBezTo>
                    <a:pt x="200" y="9"/>
                    <a:pt x="204" y="18"/>
                    <a:pt x="206" y="27"/>
                  </a:cubicBezTo>
                  <a:cubicBezTo>
                    <a:pt x="210" y="42"/>
                    <a:pt x="211" y="57"/>
                    <a:pt x="215" y="71"/>
                  </a:cubicBezTo>
                  <a:cubicBezTo>
                    <a:pt x="220" y="89"/>
                    <a:pt x="233" y="124"/>
                    <a:pt x="233" y="124"/>
                  </a:cubicBezTo>
                  <a:cubicBezTo>
                    <a:pt x="236" y="142"/>
                    <a:pt x="230" y="164"/>
                    <a:pt x="242" y="177"/>
                  </a:cubicBezTo>
                  <a:cubicBezTo>
                    <a:pt x="249" y="184"/>
                    <a:pt x="263" y="169"/>
                    <a:pt x="268" y="160"/>
                  </a:cubicBezTo>
                  <a:cubicBezTo>
                    <a:pt x="278" y="144"/>
                    <a:pt x="280" y="124"/>
                    <a:pt x="286" y="106"/>
                  </a:cubicBezTo>
                  <a:cubicBezTo>
                    <a:pt x="289" y="96"/>
                    <a:pt x="305" y="96"/>
                    <a:pt x="313" y="89"/>
                  </a:cubicBezTo>
                  <a:cubicBezTo>
                    <a:pt x="323" y="81"/>
                    <a:pt x="330" y="71"/>
                    <a:pt x="339" y="62"/>
                  </a:cubicBezTo>
                  <a:cubicBezTo>
                    <a:pt x="337" y="73"/>
                    <a:pt x="316" y="191"/>
                    <a:pt x="304" y="195"/>
                  </a:cubicBezTo>
                  <a:cubicBezTo>
                    <a:pt x="295" y="198"/>
                    <a:pt x="286" y="201"/>
                    <a:pt x="277" y="204"/>
                  </a:cubicBezTo>
                  <a:cubicBezTo>
                    <a:pt x="244" y="227"/>
                    <a:pt x="108" y="282"/>
                    <a:pt x="144" y="213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781" name="Freeform 661"/>
            <p:cNvSpPr>
              <a:spLocks/>
            </p:cNvSpPr>
            <p:nvPr/>
          </p:nvSpPr>
          <p:spPr bwMode="auto">
            <a:xfrm>
              <a:off x="2517" y="3475"/>
              <a:ext cx="136" cy="191"/>
            </a:xfrm>
            <a:custGeom>
              <a:avLst/>
              <a:gdLst/>
              <a:ahLst/>
              <a:cxnLst>
                <a:cxn ang="0">
                  <a:pos x="144" y="213"/>
                </a:cxn>
                <a:cxn ang="0">
                  <a:pos x="73" y="133"/>
                </a:cxn>
                <a:cxn ang="0">
                  <a:pos x="47" y="80"/>
                </a:cxn>
                <a:cxn ang="0">
                  <a:pos x="20" y="53"/>
                </a:cxn>
                <a:cxn ang="0">
                  <a:pos x="47" y="62"/>
                </a:cxn>
                <a:cxn ang="0">
                  <a:pos x="118" y="115"/>
                </a:cxn>
                <a:cxn ang="0">
                  <a:pos x="171" y="186"/>
                </a:cxn>
                <a:cxn ang="0">
                  <a:pos x="197" y="0"/>
                </a:cxn>
                <a:cxn ang="0">
                  <a:pos x="206" y="27"/>
                </a:cxn>
                <a:cxn ang="0">
                  <a:pos x="215" y="71"/>
                </a:cxn>
                <a:cxn ang="0">
                  <a:pos x="233" y="124"/>
                </a:cxn>
                <a:cxn ang="0">
                  <a:pos x="242" y="177"/>
                </a:cxn>
                <a:cxn ang="0">
                  <a:pos x="268" y="160"/>
                </a:cxn>
                <a:cxn ang="0">
                  <a:pos x="286" y="106"/>
                </a:cxn>
                <a:cxn ang="0">
                  <a:pos x="313" y="89"/>
                </a:cxn>
                <a:cxn ang="0">
                  <a:pos x="339" y="62"/>
                </a:cxn>
                <a:cxn ang="0">
                  <a:pos x="304" y="195"/>
                </a:cxn>
                <a:cxn ang="0">
                  <a:pos x="277" y="204"/>
                </a:cxn>
                <a:cxn ang="0">
                  <a:pos x="144" y="213"/>
                </a:cxn>
              </a:cxnLst>
              <a:rect l="0" t="0" r="r" b="b"/>
              <a:pathLst>
                <a:path w="339" h="282">
                  <a:moveTo>
                    <a:pt x="144" y="213"/>
                  </a:moveTo>
                  <a:cubicBezTo>
                    <a:pt x="120" y="188"/>
                    <a:pt x="95" y="160"/>
                    <a:pt x="73" y="133"/>
                  </a:cubicBezTo>
                  <a:cubicBezTo>
                    <a:pt x="0" y="43"/>
                    <a:pt x="104" y="164"/>
                    <a:pt x="47" y="80"/>
                  </a:cubicBezTo>
                  <a:cubicBezTo>
                    <a:pt x="40" y="69"/>
                    <a:pt x="20" y="66"/>
                    <a:pt x="20" y="53"/>
                  </a:cubicBezTo>
                  <a:cubicBezTo>
                    <a:pt x="20" y="44"/>
                    <a:pt x="38" y="59"/>
                    <a:pt x="47" y="62"/>
                  </a:cubicBezTo>
                  <a:cubicBezTo>
                    <a:pt x="76" y="82"/>
                    <a:pt x="84" y="104"/>
                    <a:pt x="118" y="115"/>
                  </a:cubicBezTo>
                  <a:cubicBezTo>
                    <a:pt x="149" y="136"/>
                    <a:pt x="150" y="156"/>
                    <a:pt x="171" y="186"/>
                  </a:cubicBezTo>
                  <a:cubicBezTo>
                    <a:pt x="191" y="127"/>
                    <a:pt x="188" y="62"/>
                    <a:pt x="197" y="0"/>
                  </a:cubicBezTo>
                  <a:cubicBezTo>
                    <a:pt x="200" y="9"/>
                    <a:pt x="204" y="18"/>
                    <a:pt x="206" y="27"/>
                  </a:cubicBezTo>
                  <a:cubicBezTo>
                    <a:pt x="210" y="42"/>
                    <a:pt x="211" y="57"/>
                    <a:pt x="215" y="71"/>
                  </a:cubicBezTo>
                  <a:cubicBezTo>
                    <a:pt x="220" y="89"/>
                    <a:pt x="233" y="124"/>
                    <a:pt x="233" y="124"/>
                  </a:cubicBezTo>
                  <a:cubicBezTo>
                    <a:pt x="236" y="142"/>
                    <a:pt x="230" y="164"/>
                    <a:pt x="242" y="177"/>
                  </a:cubicBezTo>
                  <a:cubicBezTo>
                    <a:pt x="249" y="184"/>
                    <a:pt x="263" y="169"/>
                    <a:pt x="268" y="160"/>
                  </a:cubicBezTo>
                  <a:cubicBezTo>
                    <a:pt x="278" y="144"/>
                    <a:pt x="280" y="124"/>
                    <a:pt x="286" y="106"/>
                  </a:cubicBezTo>
                  <a:cubicBezTo>
                    <a:pt x="289" y="96"/>
                    <a:pt x="305" y="96"/>
                    <a:pt x="313" y="89"/>
                  </a:cubicBezTo>
                  <a:cubicBezTo>
                    <a:pt x="323" y="81"/>
                    <a:pt x="330" y="71"/>
                    <a:pt x="339" y="62"/>
                  </a:cubicBezTo>
                  <a:cubicBezTo>
                    <a:pt x="337" y="73"/>
                    <a:pt x="316" y="191"/>
                    <a:pt x="304" y="195"/>
                  </a:cubicBezTo>
                  <a:cubicBezTo>
                    <a:pt x="295" y="198"/>
                    <a:pt x="286" y="201"/>
                    <a:pt x="277" y="204"/>
                  </a:cubicBezTo>
                  <a:cubicBezTo>
                    <a:pt x="244" y="227"/>
                    <a:pt x="108" y="282"/>
                    <a:pt x="144" y="213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782" name="Freeform 662"/>
            <p:cNvSpPr>
              <a:spLocks/>
            </p:cNvSpPr>
            <p:nvPr/>
          </p:nvSpPr>
          <p:spPr bwMode="auto">
            <a:xfrm>
              <a:off x="1791" y="3748"/>
              <a:ext cx="136" cy="191"/>
            </a:xfrm>
            <a:custGeom>
              <a:avLst/>
              <a:gdLst/>
              <a:ahLst/>
              <a:cxnLst>
                <a:cxn ang="0">
                  <a:pos x="144" y="213"/>
                </a:cxn>
                <a:cxn ang="0">
                  <a:pos x="73" y="133"/>
                </a:cxn>
                <a:cxn ang="0">
                  <a:pos x="47" y="80"/>
                </a:cxn>
                <a:cxn ang="0">
                  <a:pos x="20" y="53"/>
                </a:cxn>
                <a:cxn ang="0">
                  <a:pos x="47" y="62"/>
                </a:cxn>
                <a:cxn ang="0">
                  <a:pos x="118" y="115"/>
                </a:cxn>
                <a:cxn ang="0">
                  <a:pos x="171" y="186"/>
                </a:cxn>
                <a:cxn ang="0">
                  <a:pos x="197" y="0"/>
                </a:cxn>
                <a:cxn ang="0">
                  <a:pos x="206" y="27"/>
                </a:cxn>
                <a:cxn ang="0">
                  <a:pos x="215" y="71"/>
                </a:cxn>
                <a:cxn ang="0">
                  <a:pos x="233" y="124"/>
                </a:cxn>
                <a:cxn ang="0">
                  <a:pos x="242" y="177"/>
                </a:cxn>
                <a:cxn ang="0">
                  <a:pos x="268" y="160"/>
                </a:cxn>
                <a:cxn ang="0">
                  <a:pos x="286" y="106"/>
                </a:cxn>
                <a:cxn ang="0">
                  <a:pos x="313" y="89"/>
                </a:cxn>
                <a:cxn ang="0">
                  <a:pos x="339" y="62"/>
                </a:cxn>
                <a:cxn ang="0">
                  <a:pos x="304" y="195"/>
                </a:cxn>
                <a:cxn ang="0">
                  <a:pos x="277" y="204"/>
                </a:cxn>
                <a:cxn ang="0">
                  <a:pos x="144" y="213"/>
                </a:cxn>
              </a:cxnLst>
              <a:rect l="0" t="0" r="r" b="b"/>
              <a:pathLst>
                <a:path w="339" h="282">
                  <a:moveTo>
                    <a:pt x="144" y="213"/>
                  </a:moveTo>
                  <a:cubicBezTo>
                    <a:pt x="120" y="188"/>
                    <a:pt x="95" y="160"/>
                    <a:pt x="73" y="133"/>
                  </a:cubicBezTo>
                  <a:cubicBezTo>
                    <a:pt x="0" y="43"/>
                    <a:pt x="104" y="164"/>
                    <a:pt x="47" y="80"/>
                  </a:cubicBezTo>
                  <a:cubicBezTo>
                    <a:pt x="40" y="69"/>
                    <a:pt x="20" y="66"/>
                    <a:pt x="20" y="53"/>
                  </a:cubicBezTo>
                  <a:cubicBezTo>
                    <a:pt x="20" y="44"/>
                    <a:pt x="38" y="59"/>
                    <a:pt x="47" y="62"/>
                  </a:cubicBezTo>
                  <a:cubicBezTo>
                    <a:pt x="76" y="82"/>
                    <a:pt x="84" y="104"/>
                    <a:pt x="118" y="115"/>
                  </a:cubicBezTo>
                  <a:cubicBezTo>
                    <a:pt x="149" y="136"/>
                    <a:pt x="150" y="156"/>
                    <a:pt x="171" y="186"/>
                  </a:cubicBezTo>
                  <a:cubicBezTo>
                    <a:pt x="191" y="127"/>
                    <a:pt x="188" y="62"/>
                    <a:pt x="197" y="0"/>
                  </a:cubicBezTo>
                  <a:cubicBezTo>
                    <a:pt x="200" y="9"/>
                    <a:pt x="204" y="18"/>
                    <a:pt x="206" y="27"/>
                  </a:cubicBezTo>
                  <a:cubicBezTo>
                    <a:pt x="210" y="42"/>
                    <a:pt x="211" y="57"/>
                    <a:pt x="215" y="71"/>
                  </a:cubicBezTo>
                  <a:cubicBezTo>
                    <a:pt x="220" y="89"/>
                    <a:pt x="233" y="124"/>
                    <a:pt x="233" y="124"/>
                  </a:cubicBezTo>
                  <a:cubicBezTo>
                    <a:pt x="236" y="142"/>
                    <a:pt x="230" y="164"/>
                    <a:pt x="242" y="177"/>
                  </a:cubicBezTo>
                  <a:cubicBezTo>
                    <a:pt x="249" y="184"/>
                    <a:pt x="263" y="169"/>
                    <a:pt x="268" y="160"/>
                  </a:cubicBezTo>
                  <a:cubicBezTo>
                    <a:pt x="278" y="144"/>
                    <a:pt x="280" y="124"/>
                    <a:pt x="286" y="106"/>
                  </a:cubicBezTo>
                  <a:cubicBezTo>
                    <a:pt x="289" y="96"/>
                    <a:pt x="305" y="96"/>
                    <a:pt x="313" y="89"/>
                  </a:cubicBezTo>
                  <a:cubicBezTo>
                    <a:pt x="323" y="81"/>
                    <a:pt x="330" y="71"/>
                    <a:pt x="339" y="62"/>
                  </a:cubicBezTo>
                  <a:cubicBezTo>
                    <a:pt x="337" y="73"/>
                    <a:pt x="316" y="191"/>
                    <a:pt x="304" y="195"/>
                  </a:cubicBezTo>
                  <a:cubicBezTo>
                    <a:pt x="295" y="198"/>
                    <a:pt x="286" y="201"/>
                    <a:pt x="277" y="204"/>
                  </a:cubicBezTo>
                  <a:cubicBezTo>
                    <a:pt x="244" y="227"/>
                    <a:pt x="108" y="282"/>
                    <a:pt x="144" y="213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783" name="Freeform 663"/>
            <p:cNvSpPr>
              <a:spLocks/>
            </p:cNvSpPr>
            <p:nvPr/>
          </p:nvSpPr>
          <p:spPr bwMode="auto">
            <a:xfrm>
              <a:off x="1519" y="3385"/>
              <a:ext cx="136" cy="191"/>
            </a:xfrm>
            <a:custGeom>
              <a:avLst/>
              <a:gdLst/>
              <a:ahLst/>
              <a:cxnLst>
                <a:cxn ang="0">
                  <a:pos x="144" y="213"/>
                </a:cxn>
                <a:cxn ang="0">
                  <a:pos x="73" y="133"/>
                </a:cxn>
                <a:cxn ang="0">
                  <a:pos x="47" y="80"/>
                </a:cxn>
                <a:cxn ang="0">
                  <a:pos x="20" y="53"/>
                </a:cxn>
                <a:cxn ang="0">
                  <a:pos x="47" y="62"/>
                </a:cxn>
                <a:cxn ang="0">
                  <a:pos x="118" y="115"/>
                </a:cxn>
                <a:cxn ang="0">
                  <a:pos x="171" y="186"/>
                </a:cxn>
                <a:cxn ang="0">
                  <a:pos x="197" y="0"/>
                </a:cxn>
                <a:cxn ang="0">
                  <a:pos x="206" y="27"/>
                </a:cxn>
                <a:cxn ang="0">
                  <a:pos x="215" y="71"/>
                </a:cxn>
                <a:cxn ang="0">
                  <a:pos x="233" y="124"/>
                </a:cxn>
                <a:cxn ang="0">
                  <a:pos x="242" y="177"/>
                </a:cxn>
                <a:cxn ang="0">
                  <a:pos x="268" y="160"/>
                </a:cxn>
                <a:cxn ang="0">
                  <a:pos x="286" y="106"/>
                </a:cxn>
                <a:cxn ang="0">
                  <a:pos x="313" y="89"/>
                </a:cxn>
                <a:cxn ang="0">
                  <a:pos x="339" y="62"/>
                </a:cxn>
                <a:cxn ang="0">
                  <a:pos x="304" y="195"/>
                </a:cxn>
                <a:cxn ang="0">
                  <a:pos x="277" y="204"/>
                </a:cxn>
                <a:cxn ang="0">
                  <a:pos x="144" y="213"/>
                </a:cxn>
              </a:cxnLst>
              <a:rect l="0" t="0" r="r" b="b"/>
              <a:pathLst>
                <a:path w="339" h="282">
                  <a:moveTo>
                    <a:pt x="144" y="213"/>
                  </a:moveTo>
                  <a:cubicBezTo>
                    <a:pt x="120" y="188"/>
                    <a:pt x="95" y="160"/>
                    <a:pt x="73" y="133"/>
                  </a:cubicBezTo>
                  <a:cubicBezTo>
                    <a:pt x="0" y="43"/>
                    <a:pt x="104" y="164"/>
                    <a:pt x="47" y="80"/>
                  </a:cubicBezTo>
                  <a:cubicBezTo>
                    <a:pt x="40" y="69"/>
                    <a:pt x="20" y="66"/>
                    <a:pt x="20" y="53"/>
                  </a:cubicBezTo>
                  <a:cubicBezTo>
                    <a:pt x="20" y="44"/>
                    <a:pt x="38" y="59"/>
                    <a:pt x="47" y="62"/>
                  </a:cubicBezTo>
                  <a:cubicBezTo>
                    <a:pt x="76" y="82"/>
                    <a:pt x="84" y="104"/>
                    <a:pt x="118" y="115"/>
                  </a:cubicBezTo>
                  <a:cubicBezTo>
                    <a:pt x="149" y="136"/>
                    <a:pt x="150" y="156"/>
                    <a:pt x="171" y="186"/>
                  </a:cubicBezTo>
                  <a:cubicBezTo>
                    <a:pt x="191" y="127"/>
                    <a:pt x="188" y="62"/>
                    <a:pt x="197" y="0"/>
                  </a:cubicBezTo>
                  <a:cubicBezTo>
                    <a:pt x="200" y="9"/>
                    <a:pt x="204" y="18"/>
                    <a:pt x="206" y="27"/>
                  </a:cubicBezTo>
                  <a:cubicBezTo>
                    <a:pt x="210" y="42"/>
                    <a:pt x="211" y="57"/>
                    <a:pt x="215" y="71"/>
                  </a:cubicBezTo>
                  <a:cubicBezTo>
                    <a:pt x="220" y="89"/>
                    <a:pt x="233" y="124"/>
                    <a:pt x="233" y="124"/>
                  </a:cubicBezTo>
                  <a:cubicBezTo>
                    <a:pt x="236" y="142"/>
                    <a:pt x="230" y="164"/>
                    <a:pt x="242" y="177"/>
                  </a:cubicBezTo>
                  <a:cubicBezTo>
                    <a:pt x="249" y="184"/>
                    <a:pt x="263" y="169"/>
                    <a:pt x="268" y="160"/>
                  </a:cubicBezTo>
                  <a:cubicBezTo>
                    <a:pt x="278" y="144"/>
                    <a:pt x="280" y="124"/>
                    <a:pt x="286" y="106"/>
                  </a:cubicBezTo>
                  <a:cubicBezTo>
                    <a:pt x="289" y="96"/>
                    <a:pt x="305" y="96"/>
                    <a:pt x="313" y="89"/>
                  </a:cubicBezTo>
                  <a:cubicBezTo>
                    <a:pt x="323" y="81"/>
                    <a:pt x="330" y="71"/>
                    <a:pt x="339" y="62"/>
                  </a:cubicBezTo>
                  <a:cubicBezTo>
                    <a:pt x="337" y="73"/>
                    <a:pt x="316" y="191"/>
                    <a:pt x="304" y="195"/>
                  </a:cubicBezTo>
                  <a:cubicBezTo>
                    <a:pt x="295" y="198"/>
                    <a:pt x="286" y="201"/>
                    <a:pt x="277" y="204"/>
                  </a:cubicBezTo>
                  <a:cubicBezTo>
                    <a:pt x="244" y="227"/>
                    <a:pt x="108" y="282"/>
                    <a:pt x="144" y="213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784" name="Freeform 664"/>
            <p:cNvSpPr>
              <a:spLocks/>
            </p:cNvSpPr>
            <p:nvPr/>
          </p:nvSpPr>
          <p:spPr bwMode="auto">
            <a:xfrm>
              <a:off x="1837" y="3294"/>
              <a:ext cx="136" cy="191"/>
            </a:xfrm>
            <a:custGeom>
              <a:avLst/>
              <a:gdLst/>
              <a:ahLst/>
              <a:cxnLst>
                <a:cxn ang="0">
                  <a:pos x="144" y="213"/>
                </a:cxn>
                <a:cxn ang="0">
                  <a:pos x="73" y="133"/>
                </a:cxn>
                <a:cxn ang="0">
                  <a:pos x="47" y="80"/>
                </a:cxn>
                <a:cxn ang="0">
                  <a:pos x="20" y="53"/>
                </a:cxn>
                <a:cxn ang="0">
                  <a:pos x="47" y="62"/>
                </a:cxn>
                <a:cxn ang="0">
                  <a:pos x="118" y="115"/>
                </a:cxn>
                <a:cxn ang="0">
                  <a:pos x="171" y="186"/>
                </a:cxn>
                <a:cxn ang="0">
                  <a:pos x="197" y="0"/>
                </a:cxn>
                <a:cxn ang="0">
                  <a:pos x="206" y="27"/>
                </a:cxn>
                <a:cxn ang="0">
                  <a:pos x="215" y="71"/>
                </a:cxn>
                <a:cxn ang="0">
                  <a:pos x="233" y="124"/>
                </a:cxn>
                <a:cxn ang="0">
                  <a:pos x="242" y="177"/>
                </a:cxn>
                <a:cxn ang="0">
                  <a:pos x="268" y="160"/>
                </a:cxn>
                <a:cxn ang="0">
                  <a:pos x="286" y="106"/>
                </a:cxn>
                <a:cxn ang="0">
                  <a:pos x="313" y="89"/>
                </a:cxn>
                <a:cxn ang="0">
                  <a:pos x="339" y="62"/>
                </a:cxn>
                <a:cxn ang="0">
                  <a:pos x="304" y="195"/>
                </a:cxn>
                <a:cxn ang="0">
                  <a:pos x="277" y="204"/>
                </a:cxn>
                <a:cxn ang="0">
                  <a:pos x="144" y="213"/>
                </a:cxn>
              </a:cxnLst>
              <a:rect l="0" t="0" r="r" b="b"/>
              <a:pathLst>
                <a:path w="339" h="282">
                  <a:moveTo>
                    <a:pt x="144" y="213"/>
                  </a:moveTo>
                  <a:cubicBezTo>
                    <a:pt x="120" y="188"/>
                    <a:pt x="95" y="160"/>
                    <a:pt x="73" y="133"/>
                  </a:cubicBezTo>
                  <a:cubicBezTo>
                    <a:pt x="0" y="43"/>
                    <a:pt x="104" y="164"/>
                    <a:pt x="47" y="80"/>
                  </a:cubicBezTo>
                  <a:cubicBezTo>
                    <a:pt x="40" y="69"/>
                    <a:pt x="20" y="66"/>
                    <a:pt x="20" y="53"/>
                  </a:cubicBezTo>
                  <a:cubicBezTo>
                    <a:pt x="20" y="44"/>
                    <a:pt x="38" y="59"/>
                    <a:pt x="47" y="62"/>
                  </a:cubicBezTo>
                  <a:cubicBezTo>
                    <a:pt x="76" y="82"/>
                    <a:pt x="84" y="104"/>
                    <a:pt x="118" y="115"/>
                  </a:cubicBezTo>
                  <a:cubicBezTo>
                    <a:pt x="149" y="136"/>
                    <a:pt x="150" y="156"/>
                    <a:pt x="171" y="186"/>
                  </a:cubicBezTo>
                  <a:cubicBezTo>
                    <a:pt x="191" y="127"/>
                    <a:pt x="188" y="62"/>
                    <a:pt x="197" y="0"/>
                  </a:cubicBezTo>
                  <a:cubicBezTo>
                    <a:pt x="200" y="9"/>
                    <a:pt x="204" y="18"/>
                    <a:pt x="206" y="27"/>
                  </a:cubicBezTo>
                  <a:cubicBezTo>
                    <a:pt x="210" y="42"/>
                    <a:pt x="211" y="57"/>
                    <a:pt x="215" y="71"/>
                  </a:cubicBezTo>
                  <a:cubicBezTo>
                    <a:pt x="220" y="89"/>
                    <a:pt x="233" y="124"/>
                    <a:pt x="233" y="124"/>
                  </a:cubicBezTo>
                  <a:cubicBezTo>
                    <a:pt x="236" y="142"/>
                    <a:pt x="230" y="164"/>
                    <a:pt x="242" y="177"/>
                  </a:cubicBezTo>
                  <a:cubicBezTo>
                    <a:pt x="249" y="184"/>
                    <a:pt x="263" y="169"/>
                    <a:pt x="268" y="160"/>
                  </a:cubicBezTo>
                  <a:cubicBezTo>
                    <a:pt x="278" y="144"/>
                    <a:pt x="280" y="124"/>
                    <a:pt x="286" y="106"/>
                  </a:cubicBezTo>
                  <a:cubicBezTo>
                    <a:pt x="289" y="96"/>
                    <a:pt x="305" y="96"/>
                    <a:pt x="313" y="89"/>
                  </a:cubicBezTo>
                  <a:cubicBezTo>
                    <a:pt x="323" y="81"/>
                    <a:pt x="330" y="71"/>
                    <a:pt x="339" y="62"/>
                  </a:cubicBezTo>
                  <a:cubicBezTo>
                    <a:pt x="337" y="73"/>
                    <a:pt x="316" y="191"/>
                    <a:pt x="304" y="195"/>
                  </a:cubicBezTo>
                  <a:cubicBezTo>
                    <a:pt x="295" y="198"/>
                    <a:pt x="286" y="201"/>
                    <a:pt x="277" y="204"/>
                  </a:cubicBezTo>
                  <a:cubicBezTo>
                    <a:pt x="244" y="227"/>
                    <a:pt x="108" y="282"/>
                    <a:pt x="144" y="213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785" name="Text Box 665"/>
            <p:cNvSpPr txBox="1">
              <a:spLocks noChangeArrowheads="1"/>
            </p:cNvSpPr>
            <p:nvPr/>
          </p:nvSpPr>
          <p:spPr bwMode="auto">
            <a:xfrm>
              <a:off x="1565" y="4065"/>
              <a:ext cx="1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600">
                  <a:solidFill>
                    <a:srgbClr val="006600"/>
                  </a:solidFill>
                </a:rPr>
                <a:t>Заливные луга</a:t>
              </a:r>
            </a:p>
          </p:txBody>
        </p:sp>
        <p:sp>
          <p:nvSpPr>
            <p:cNvPr id="5793" name="Text Box 673"/>
            <p:cNvSpPr txBox="1">
              <a:spLocks noChangeArrowheads="1"/>
            </p:cNvSpPr>
            <p:nvPr/>
          </p:nvSpPr>
          <p:spPr bwMode="auto">
            <a:xfrm>
              <a:off x="1474" y="3158"/>
              <a:ext cx="45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/>
                <a:t>КРС</a:t>
              </a:r>
            </a:p>
          </p:txBody>
        </p:sp>
      </p:grpSp>
      <p:sp>
        <p:nvSpPr>
          <p:cNvPr id="5794" name="Text Box 674"/>
          <p:cNvSpPr txBox="1">
            <a:spLocks noChangeArrowheads="1"/>
          </p:cNvSpPr>
          <p:nvPr/>
        </p:nvSpPr>
        <p:spPr bwMode="auto">
          <a:xfrm>
            <a:off x="1331913" y="2636838"/>
            <a:ext cx="1079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Поморы</a:t>
            </a:r>
          </a:p>
        </p:txBody>
      </p:sp>
      <p:grpSp>
        <p:nvGrpSpPr>
          <p:cNvPr id="5826" name="Group 706"/>
          <p:cNvGrpSpPr>
            <a:grpSpLocks/>
          </p:cNvGrpSpPr>
          <p:nvPr/>
        </p:nvGrpSpPr>
        <p:grpSpPr bwMode="auto">
          <a:xfrm>
            <a:off x="2843213" y="549275"/>
            <a:ext cx="865187" cy="647700"/>
            <a:chOff x="1791" y="346"/>
            <a:chExt cx="545" cy="408"/>
          </a:xfrm>
        </p:grpSpPr>
        <p:sp>
          <p:nvSpPr>
            <p:cNvPr id="5787" name="AutoShape 667"/>
            <p:cNvSpPr>
              <a:spLocks noChangeArrowheads="1"/>
            </p:cNvSpPr>
            <p:nvPr/>
          </p:nvSpPr>
          <p:spPr bwMode="auto">
            <a:xfrm flipV="1">
              <a:off x="1791" y="346"/>
              <a:ext cx="136" cy="182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88" name="AutoShape 668"/>
            <p:cNvSpPr>
              <a:spLocks noChangeArrowheads="1"/>
            </p:cNvSpPr>
            <p:nvPr/>
          </p:nvSpPr>
          <p:spPr bwMode="auto">
            <a:xfrm flipV="1">
              <a:off x="1973" y="346"/>
              <a:ext cx="136" cy="182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796" name="Picture 676" descr="MCj0233594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73" y="572"/>
              <a:ext cx="363" cy="182"/>
            </a:xfrm>
            <a:prstGeom prst="rect">
              <a:avLst/>
            </a:prstGeom>
            <a:noFill/>
          </p:spPr>
        </p:pic>
      </p:grpSp>
      <p:grpSp>
        <p:nvGrpSpPr>
          <p:cNvPr id="5829" name="Group 709"/>
          <p:cNvGrpSpPr>
            <a:grpSpLocks/>
          </p:cNvGrpSpPr>
          <p:nvPr/>
        </p:nvGrpSpPr>
        <p:grpSpPr bwMode="auto">
          <a:xfrm>
            <a:off x="1817688" y="1962150"/>
            <a:ext cx="1458912" cy="974725"/>
            <a:chOff x="1145" y="1236"/>
            <a:chExt cx="919" cy="614"/>
          </a:xfrm>
        </p:grpSpPr>
        <p:grpSp>
          <p:nvGrpSpPr>
            <p:cNvPr id="5795" name="Group 675"/>
            <p:cNvGrpSpPr>
              <a:grpSpLocks/>
            </p:cNvGrpSpPr>
            <p:nvPr/>
          </p:nvGrpSpPr>
          <p:grpSpPr bwMode="auto">
            <a:xfrm>
              <a:off x="1292" y="1480"/>
              <a:ext cx="273" cy="370"/>
              <a:chOff x="1292" y="1480"/>
              <a:chExt cx="273" cy="370"/>
            </a:xfrm>
          </p:grpSpPr>
          <p:sp>
            <p:nvSpPr>
              <p:cNvPr id="5789" name="Freeform 669"/>
              <p:cNvSpPr>
                <a:spLocks/>
              </p:cNvSpPr>
              <p:nvPr/>
            </p:nvSpPr>
            <p:spPr bwMode="auto">
              <a:xfrm>
                <a:off x="1292" y="1480"/>
                <a:ext cx="91" cy="234"/>
              </a:xfrm>
              <a:custGeom>
                <a:avLst/>
                <a:gdLst/>
                <a:ahLst/>
                <a:cxnLst>
                  <a:cxn ang="0">
                    <a:pos x="98" y="283"/>
                  </a:cxn>
                  <a:cxn ang="0">
                    <a:pos x="18" y="177"/>
                  </a:cxn>
                  <a:cxn ang="0">
                    <a:pos x="9" y="44"/>
                  </a:cxn>
                  <a:cxn ang="0">
                    <a:pos x="142" y="248"/>
                  </a:cxn>
                  <a:cxn ang="0">
                    <a:pos x="133" y="44"/>
                  </a:cxn>
                  <a:cxn ang="0">
                    <a:pos x="160" y="26"/>
                  </a:cxn>
                  <a:cxn ang="0">
                    <a:pos x="187" y="0"/>
                  </a:cxn>
                  <a:cxn ang="0">
                    <a:pos x="178" y="62"/>
                  </a:cxn>
                  <a:cxn ang="0">
                    <a:pos x="160" y="115"/>
                  </a:cxn>
                  <a:cxn ang="0">
                    <a:pos x="151" y="257"/>
                  </a:cxn>
                  <a:cxn ang="0">
                    <a:pos x="125" y="266"/>
                  </a:cxn>
                  <a:cxn ang="0">
                    <a:pos x="98" y="283"/>
                  </a:cxn>
                </a:cxnLst>
                <a:rect l="0" t="0" r="r" b="b"/>
                <a:pathLst>
                  <a:path w="187" h="283">
                    <a:moveTo>
                      <a:pt x="98" y="283"/>
                    </a:moveTo>
                    <a:cubicBezTo>
                      <a:pt x="87" y="238"/>
                      <a:pt x="56" y="203"/>
                      <a:pt x="18" y="177"/>
                    </a:cubicBezTo>
                    <a:cubicBezTo>
                      <a:pt x="0" y="123"/>
                      <a:pt x="1" y="106"/>
                      <a:pt x="9" y="44"/>
                    </a:cubicBezTo>
                    <a:cubicBezTo>
                      <a:pt x="33" y="116"/>
                      <a:pt x="78" y="204"/>
                      <a:pt x="142" y="248"/>
                    </a:cubicBezTo>
                    <a:cubicBezTo>
                      <a:pt x="137" y="196"/>
                      <a:pt x="114" y="98"/>
                      <a:pt x="133" y="44"/>
                    </a:cubicBezTo>
                    <a:cubicBezTo>
                      <a:pt x="137" y="34"/>
                      <a:pt x="152" y="33"/>
                      <a:pt x="160" y="26"/>
                    </a:cubicBezTo>
                    <a:cubicBezTo>
                      <a:pt x="170" y="18"/>
                      <a:pt x="178" y="9"/>
                      <a:pt x="187" y="0"/>
                    </a:cubicBezTo>
                    <a:cubicBezTo>
                      <a:pt x="184" y="21"/>
                      <a:pt x="183" y="42"/>
                      <a:pt x="178" y="62"/>
                    </a:cubicBezTo>
                    <a:cubicBezTo>
                      <a:pt x="174" y="80"/>
                      <a:pt x="160" y="115"/>
                      <a:pt x="160" y="115"/>
                    </a:cubicBezTo>
                    <a:cubicBezTo>
                      <a:pt x="157" y="162"/>
                      <a:pt x="162" y="211"/>
                      <a:pt x="151" y="257"/>
                    </a:cubicBezTo>
                    <a:cubicBezTo>
                      <a:pt x="149" y="266"/>
                      <a:pt x="133" y="262"/>
                      <a:pt x="125" y="266"/>
                    </a:cubicBezTo>
                    <a:cubicBezTo>
                      <a:pt x="115" y="271"/>
                      <a:pt x="98" y="283"/>
                      <a:pt x="98" y="283"/>
                    </a:cubicBezTo>
                    <a:close/>
                  </a:path>
                </a:pathLst>
              </a:cu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90" name="Freeform 670"/>
              <p:cNvSpPr>
                <a:spLocks/>
              </p:cNvSpPr>
              <p:nvPr/>
            </p:nvSpPr>
            <p:spPr bwMode="auto">
              <a:xfrm>
                <a:off x="1383" y="1570"/>
                <a:ext cx="91" cy="234"/>
              </a:xfrm>
              <a:custGeom>
                <a:avLst/>
                <a:gdLst/>
                <a:ahLst/>
                <a:cxnLst>
                  <a:cxn ang="0">
                    <a:pos x="98" y="283"/>
                  </a:cxn>
                  <a:cxn ang="0">
                    <a:pos x="18" y="177"/>
                  </a:cxn>
                  <a:cxn ang="0">
                    <a:pos x="9" y="44"/>
                  </a:cxn>
                  <a:cxn ang="0">
                    <a:pos x="142" y="248"/>
                  </a:cxn>
                  <a:cxn ang="0">
                    <a:pos x="133" y="44"/>
                  </a:cxn>
                  <a:cxn ang="0">
                    <a:pos x="160" y="26"/>
                  </a:cxn>
                  <a:cxn ang="0">
                    <a:pos x="187" y="0"/>
                  </a:cxn>
                  <a:cxn ang="0">
                    <a:pos x="178" y="62"/>
                  </a:cxn>
                  <a:cxn ang="0">
                    <a:pos x="160" y="115"/>
                  </a:cxn>
                  <a:cxn ang="0">
                    <a:pos x="151" y="257"/>
                  </a:cxn>
                  <a:cxn ang="0">
                    <a:pos x="125" y="266"/>
                  </a:cxn>
                  <a:cxn ang="0">
                    <a:pos x="98" y="283"/>
                  </a:cxn>
                </a:cxnLst>
                <a:rect l="0" t="0" r="r" b="b"/>
                <a:pathLst>
                  <a:path w="187" h="283">
                    <a:moveTo>
                      <a:pt x="98" y="283"/>
                    </a:moveTo>
                    <a:cubicBezTo>
                      <a:pt x="87" y="238"/>
                      <a:pt x="56" y="203"/>
                      <a:pt x="18" y="177"/>
                    </a:cubicBezTo>
                    <a:cubicBezTo>
                      <a:pt x="0" y="123"/>
                      <a:pt x="1" y="106"/>
                      <a:pt x="9" y="44"/>
                    </a:cubicBezTo>
                    <a:cubicBezTo>
                      <a:pt x="33" y="116"/>
                      <a:pt x="78" y="204"/>
                      <a:pt x="142" y="248"/>
                    </a:cubicBezTo>
                    <a:cubicBezTo>
                      <a:pt x="137" y="196"/>
                      <a:pt x="114" y="98"/>
                      <a:pt x="133" y="44"/>
                    </a:cubicBezTo>
                    <a:cubicBezTo>
                      <a:pt x="137" y="34"/>
                      <a:pt x="152" y="33"/>
                      <a:pt x="160" y="26"/>
                    </a:cubicBezTo>
                    <a:cubicBezTo>
                      <a:pt x="170" y="18"/>
                      <a:pt x="178" y="9"/>
                      <a:pt x="187" y="0"/>
                    </a:cubicBezTo>
                    <a:cubicBezTo>
                      <a:pt x="184" y="21"/>
                      <a:pt x="183" y="42"/>
                      <a:pt x="178" y="62"/>
                    </a:cubicBezTo>
                    <a:cubicBezTo>
                      <a:pt x="174" y="80"/>
                      <a:pt x="160" y="115"/>
                      <a:pt x="160" y="115"/>
                    </a:cubicBezTo>
                    <a:cubicBezTo>
                      <a:pt x="157" y="162"/>
                      <a:pt x="162" y="211"/>
                      <a:pt x="151" y="257"/>
                    </a:cubicBezTo>
                    <a:cubicBezTo>
                      <a:pt x="149" y="266"/>
                      <a:pt x="133" y="262"/>
                      <a:pt x="125" y="266"/>
                    </a:cubicBezTo>
                    <a:cubicBezTo>
                      <a:pt x="115" y="271"/>
                      <a:pt x="98" y="283"/>
                      <a:pt x="98" y="283"/>
                    </a:cubicBezTo>
                    <a:close/>
                  </a:path>
                </a:pathLst>
              </a:cu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91" name="Freeform 671"/>
              <p:cNvSpPr>
                <a:spLocks/>
              </p:cNvSpPr>
              <p:nvPr/>
            </p:nvSpPr>
            <p:spPr bwMode="auto">
              <a:xfrm>
                <a:off x="1474" y="1616"/>
                <a:ext cx="91" cy="234"/>
              </a:xfrm>
              <a:custGeom>
                <a:avLst/>
                <a:gdLst/>
                <a:ahLst/>
                <a:cxnLst>
                  <a:cxn ang="0">
                    <a:pos x="98" y="283"/>
                  </a:cxn>
                  <a:cxn ang="0">
                    <a:pos x="18" y="177"/>
                  </a:cxn>
                  <a:cxn ang="0">
                    <a:pos x="9" y="44"/>
                  </a:cxn>
                  <a:cxn ang="0">
                    <a:pos x="142" y="248"/>
                  </a:cxn>
                  <a:cxn ang="0">
                    <a:pos x="133" y="44"/>
                  </a:cxn>
                  <a:cxn ang="0">
                    <a:pos x="160" y="26"/>
                  </a:cxn>
                  <a:cxn ang="0">
                    <a:pos x="187" y="0"/>
                  </a:cxn>
                  <a:cxn ang="0">
                    <a:pos x="178" y="62"/>
                  </a:cxn>
                  <a:cxn ang="0">
                    <a:pos x="160" y="115"/>
                  </a:cxn>
                  <a:cxn ang="0">
                    <a:pos x="151" y="257"/>
                  </a:cxn>
                  <a:cxn ang="0">
                    <a:pos x="125" y="266"/>
                  </a:cxn>
                  <a:cxn ang="0">
                    <a:pos x="98" y="283"/>
                  </a:cxn>
                </a:cxnLst>
                <a:rect l="0" t="0" r="r" b="b"/>
                <a:pathLst>
                  <a:path w="187" h="283">
                    <a:moveTo>
                      <a:pt x="98" y="283"/>
                    </a:moveTo>
                    <a:cubicBezTo>
                      <a:pt x="87" y="238"/>
                      <a:pt x="56" y="203"/>
                      <a:pt x="18" y="177"/>
                    </a:cubicBezTo>
                    <a:cubicBezTo>
                      <a:pt x="0" y="123"/>
                      <a:pt x="1" y="106"/>
                      <a:pt x="9" y="44"/>
                    </a:cubicBezTo>
                    <a:cubicBezTo>
                      <a:pt x="33" y="116"/>
                      <a:pt x="78" y="204"/>
                      <a:pt x="142" y="248"/>
                    </a:cubicBezTo>
                    <a:cubicBezTo>
                      <a:pt x="137" y="196"/>
                      <a:pt x="114" y="98"/>
                      <a:pt x="133" y="44"/>
                    </a:cubicBezTo>
                    <a:cubicBezTo>
                      <a:pt x="137" y="34"/>
                      <a:pt x="152" y="33"/>
                      <a:pt x="160" y="26"/>
                    </a:cubicBezTo>
                    <a:cubicBezTo>
                      <a:pt x="170" y="18"/>
                      <a:pt x="178" y="9"/>
                      <a:pt x="187" y="0"/>
                    </a:cubicBezTo>
                    <a:cubicBezTo>
                      <a:pt x="184" y="21"/>
                      <a:pt x="183" y="42"/>
                      <a:pt x="178" y="62"/>
                    </a:cubicBezTo>
                    <a:cubicBezTo>
                      <a:pt x="174" y="80"/>
                      <a:pt x="160" y="115"/>
                      <a:pt x="160" y="115"/>
                    </a:cubicBezTo>
                    <a:cubicBezTo>
                      <a:pt x="157" y="162"/>
                      <a:pt x="162" y="211"/>
                      <a:pt x="151" y="257"/>
                    </a:cubicBezTo>
                    <a:cubicBezTo>
                      <a:pt x="149" y="266"/>
                      <a:pt x="133" y="262"/>
                      <a:pt x="125" y="266"/>
                    </a:cubicBezTo>
                    <a:cubicBezTo>
                      <a:pt x="115" y="271"/>
                      <a:pt x="98" y="283"/>
                      <a:pt x="98" y="283"/>
                    </a:cubicBezTo>
                    <a:close/>
                  </a:path>
                </a:pathLst>
              </a:cu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828" name="Group 708"/>
            <p:cNvGrpSpPr>
              <a:grpSpLocks/>
            </p:cNvGrpSpPr>
            <p:nvPr/>
          </p:nvGrpSpPr>
          <p:grpSpPr bwMode="auto">
            <a:xfrm>
              <a:off x="1383" y="1253"/>
              <a:ext cx="454" cy="272"/>
              <a:chOff x="1383" y="1253"/>
              <a:chExt cx="454" cy="272"/>
            </a:xfrm>
          </p:grpSpPr>
          <p:sp>
            <p:nvSpPr>
              <p:cNvPr id="5786" name="Freeform 666"/>
              <p:cNvSpPr>
                <a:spLocks/>
              </p:cNvSpPr>
              <p:nvPr/>
            </p:nvSpPr>
            <p:spPr bwMode="auto">
              <a:xfrm>
                <a:off x="1383" y="1253"/>
                <a:ext cx="454" cy="272"/>
              </a:xfrm>
              <a:custGeom>
                <a:avLst/>
                <a:gdLst/>
                <a:ahLst/>
                <a:cxnLst>
                  <a:cxn ang="0">
                    <a:pos x="9" y="167"/>
                  </a:cxn>
                  <a:cxn ang="0">
                    <a:pos x="98" y="34"/>
                  </a:cxn>
                  <a:cxn ang="0">
                    <a:pos x="426" y="105"/>
                  </a:cxn>
                  <a:cxn ang="0">
                    <a:pos x="346" y="238"/>
                  </a:cxn>
                  <a:cxn ang="0">
                    <a:pos x="54" y="212"/>
                  </a:cxn>
                  <a:cxn ang="0">
                    <a:pos x="0" y="229"/>
                  </a:cxn>
                  <a:cxn ang="0">
                    <a:pos x="169" y="318"/>
                  </a:cxn>
                  <a:cxn ang="0">
                    <a:pos x="249" y="354"/>
                  </a:cxn>
                  <a:cxn ang="0">
                    <a:pos x="390" y="327"/>
                  </a:cxn>
                  <a:cxn ang="0">
                    <a:pos x="443" y="291"/>
                  </a:cxn>
                  <a:cxn ang="0">
                    <a:pos x="435" y="203"/>
                  </a:cxn>
                </a:cxnLst>
                <a:rect l="0" t="0" r="r" b="b"/>
                <a:pathLst>
                  <a:path w="459" h="354">
                    <a:moveTo>
                      <a:pt x="9" y="167"/>
                    </a:moveTo>
                    <a:cubicBezTo>
                      <a:pt x="51" y="126"/>
                      <a:pt x="53" y="79"/>
                      <a:pt x="98" y="34"/>
                    </a:cubicBezTo>
                    <a:cubicBezTo>
                      <a:pt x="218" y="39"/>
                      <a:pt x="353" y="0"/>
                      <a:pt x="426" y="105"/>
                    </a:cubicBezTo>
                    <a:cubicBezTo>
                      <a:pt x="454" y="190"/>
                      <a:pt x="417" y="214"/>
                      <a:pt x="346" y="238"/>
                    </a:cubicBezTo>
                    <a:cubicBezTo>
                      <a:pt x="263" y="234"/>
                      <a:pt x="142" y="242"/>
                      <a:pt x="54" y="212"/>
                    </a:cubicBezTo>
                    <a:cubicBezTo>
                      <a:pt x="21" y="162"/>
                      <a:pt x="12" y="182"/>
                      <a:pt x="0" y="229"/>
                    </a:cubicBezTo>
                    <a:cubicBezTo>
                      <a:pt x="15" y="347"/>
                      <a:pt x="28" y="308"/>
                      <a:pt x="169" y="318"/>
                    </a:cubicBezTo>
                    <a:cubicBezTo>
                      <a:pt x="198" y="328"/>
                      <a:pt x="220" y="344"/>
                      <a:pt x="249" y="354"/>
                    </a:cubicBezTo>
                    <a:cubicBezTo>
                      <a:pt x="288" y="350"/>
                      <a:pt x="352" y="349"/>
                      <a:pt x="390" y="327"/>
                    </a:cubicBezTo>
                    <a:cubicBezTo>
                      <a:pt x="409" y="316"/>
                      <a:pt x="443" y="291"/>
                      <a:pt x="443" y="291"/>
                    </a:cubicBezTo>
                    <a:cubicBezTo>
                      <a:pt x="459" y="246"/>
                      <a:pt x="435" y="244"/>
                      <a:pt x="435" y="203"/>
                    </a:cubicBezTo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92" name="Text Box 672"/>
              <p:cNvSpPr txBox="1">
                <a:spLocks noChangeArrowheads="1"/>
              </p:cNvSpPr>
              <p:nvPr/>
            </p:nvSpPr>
            <p:spPr bwMode="auto">
              <a:xfrm>
                <a:off x="1429" y="1253"/>
                <a:ext cx="40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600"/>
                  <a:t>лед</a:t>
                </a:r>
              </a:p>
            </p:txBody>
          </p:sp>
        </p:grpSp>
        <p:pic>
          <p:nvPicPr>
            <p:cNvPr id="5797" name="Picture 677" descr="MCj0233594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01" y="1434"/>
              <a:ext cx="363" cy="182"/>
            </a:xfrm>
            <a:prstGeom prst="rect">
              <a:avLst/>
            </a:prstGeom>
            <a:noFill/>
          </p:spPr>
        </p:pic>
        <p:pic>
          <p:nvPicPr>
            <p:cNvPr id="5798" name="Picture 678" descr="MCFD01000_000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45" y="1236"/>
              <a:ext cx="302" cy="193"/>
            </a:xfrm>
            <a:prstGeom prst="rect">
              <a:avLst/>
            </a:prstGeom>
            <a:noFill/>
          </p:spPr>
        </p:pic>
      </p:grpSp>
      <p:grpSp>
        <p:nvGrpSpPr>
          <p:cNvPr id="5825" name="Group 705"/>
          <p:cNvGrpSpPr>
            <a:grpSpLocks/>
          </p:cNvGrpSpPr>
          <p:nvPr/>
        </p:nvGrpSpPr>
        <p:grpSpPr bwMode="auto">
          <a:xfrm>
            <a:off x="122238" y="188913"/>
            <a:ext cx="3009900" cy="360362"/>
            <a:chOff x="77" y="119"/>
            <a:chExt cx="1896" cy="227"/>
          </a:xfrm>
        </p:grpSpPr>
        <p:sp>
          <p:nvSpPr>
            <p:cNvPr id="5799" name="Freeform 679"/>
            <p:cNvSpPr>
              <a:spLocks/>
            </p:cNvSpPr>
            <p:nvPr/>
          </p:nvSpPr>
          <p:spPr bwMode="auto">
            <a:xfrm>
              <a:off x="839" y="300"/>
              <a:ext cx="907" cy="46"/>
            </a:xfrm>
            <a:custGeom>
              <a:avLst/>
              <a:gdLst/>
              <a:ahLst/>
              <a:cxnLst>
                <a:cxn ang="0">
                  <a:pos x="0" y="46"/>
                </a:cxn>
                <a:cxn ang="0">
                  <a:pos x="408" y="0"/>
                </a:cxn>
                <a:cxn ang="0">
                  <a:pos x="907" y="46"/>
                </a:cxn>
              </a:cxnLst>
              <a:rect l="0" t="0" r="r" b="b"/>
              <a:pathLst>
                <a:path w="907" h="46">
                  <a:moveTo>
                    <a:pt x="0" y="46"/>
                  </a:moveTo>
                  <a:cubicBezTo>
                    <a:pt x="128" y="23"/>
                    <a:pt x="257" y="0"/>
                    <a:pt x="408" y="0"/>
                  </a:cubicBezTo>
                  <a:cubicBezTo>
                    <a:pt x="559" y="0"/>
                    <a:pt x="824" y="38"/>
                    <a:pt x="907" y="46"/>
                  </a:cubicBezTo>
                </a:path>
              </a:pathLst>
            </a:custGeom>
            <a:noFill/>
            <a:ln w="76200" cmpd="sng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801" name="Text Box 681"/>
            <p:cNvSpPr txBox="1">
              <a:spLocks noChangeArrowheads="1"/>
            </p:cNvSpPr>
            <p:nvPr/>
          </p:nvSpPr>
          <p:spPr bwMode="auto">
            <a:xfrm>
              <a:off x="77" y="119"/>
              <a:ext cx="189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400" b="1"/>
                <a:t>С-В Атлантическое течение</a:t>
              </a:r>
              <a:endParaRPr lang="ru-RU" sz="600" b="1"/>
            </a:p>
          </p:txBody>
        </p:sp>
      </p:grpSp>
      <p:grpSp>
        <p:nvGrpSpPr>
          <p:cNvPr id="5836" name="Group 716"/>
          <p:cNvGrpSpPr>
            <a:grpSpLocks/>
          </p:cNvGrpSpPr>
          <p:nvPr/>
        </p:nvGrpSpPr>
        <p:grpSpPr bwMode="auto">
          <a:xfrm>
            <a:off x="4932363" y="404813"/>
            <a:ext cx="3095625" cy="828675"/>
            <a:chOff x="3107" y="255"/>
            <a:chExt cx="1950" cy="522"/>
          </a:xfrm>
        </p:grpSpPr>
        <p:pic>
          <p:nvPicPr>
            <p:cNvPr id="5805" name="Picture 685" descr="MCj02528110000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96" y="255"/>
              <a:ext cx="558" cy="350"/>
            </a:xfrm>
            <a:prstGeom prst="rect">
              <a:avLst/>
            </a:prstGeom>
            <a:noFill/>
          </p:spPr>
        </p:pic>
        <p:sp>
          <p:nvSpPr>
            <p:cNvPr id="5806" name="Text Box 686"/>
            <p:cNvSpPr txBox="1">
              <a:spLocks noChangeArrowheads="1"/>
            </p:cNvSpPr>
            <p:nvPr/>
          </p:nvSpPr>
          <p:spPr bwMode="auto">
            <a:xfrm>
              <a:off x="3107" y="527"/>
              <a:ext cx="195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ru-RU" sz="2000"/>
                <a:t>Северный морской путь</a:t>
              </a:r>
            </a:p>
          </p:txBody>
        </p:sp>
      </p:grpSp>
      <p:grpSp>
        <p:nvGrpSpPr>
          <p:cNvPr id="5817" name="Group 697"/>
          <p:cNvGrpSpPr>
            <a:grpSpLocks/>
          </p:cNvGrpSpPr>
          <p:nvPr/>
        </p:nvGrpSpPr>
        <p:grpSpPr bwMode="auto">
          <a:xfrm>
            <a:off x="34925" y="404813"/>
            <a:ext cx="5473700" cy="6264275"/>
            <a:chOff x="22" y="255"/>
            <a:chExt cx="3448" cy="3946"/>
          </a:xfrm>
        </p:grpSpPr>
        <p:sp>
          <p:nvSpPr>
            <p:cNvPr id="5803" name="Text Box 683"/>
            <p:cNvSpPr txBox="1">
              <a:spLocks noChangeArrowheads="1"/>
            </p:cNvSpPr>
            <p:nvPr/>
          </p:nvSpPr>
          <p:spPr bwMode="auto">
            <a:xfrm>
              <a:off x="2109" y="255"/>
              <a:ext cx="136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>
                  <a:solidFill>
                    <a:srgbClr val="0000CC"/>
                  </a:solidFill>
                </a:rPr>
                <a:t>Баренцево море</a:t>
              </a:r>
            </a:p>
          </p:txBody>
        </p:sp>
        <p:sp>
          <p:nvSpPr>
            <p:cNvPr id="5804" name="Text Box 684"/>
            <p:cNvSpPr txBox="1">
              <a:spLocks noChangeArrowheads="1"/>
            </p:cNvSpPr>
            <p:nvPr/>
          </p:nvSpPr>
          <p:spPr bwMode="auto">
            <a:xfrm>
              <a:off x="1666" y="1026"/>
              <a:ext cx="10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>
                  <a:solidFill>
                    <a:srgbClr val="0000CC"/>
                  </a:solidFill>
                </a:rPr>
                <a:t>Белое море</a:t>
              </a:r>
            </a:p>
          </p:txBody>
        </p:sp>
        <p:sp>
          <p:nvSpPr>
            <p:cNvPr id="5807" name="Text Box 687"/>
            <p:cNvSpPr txBox="1">
              <a:spLocks noChangeArrowheads="1"/>
            </p:cNvSpPr>
            <p:nvPr/>
          </p:nvSpPr>
          <p:spPr bwMode="auto">
            <a:xfrm>
              <a:off x="757" y="2976"/>
              <a:ext cx="53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600">
                  <a:solidFill>
                    <a:srgbClr val="0000CC"/>
                  </a:solidFill>
                </a:rPr>
                <a:t>Волго-</a:t>
              </a:r>
            </a:p>
          </p:txBody>
        </p:sp>
        <p:sp>
          <p:nvSpPr>
            <p:cNvPr id="5808" name="Text Box 688"/>
            <p:cNvSpPr txBox="1">
              <a:spLocks noChangeArrowheads="1"/>
            </p:cNvSpPr>
            <p:nvPr/>
          </p:nvSpPr>
          <p:spPr bwMode="auto">
            <a:xfrm>
              <a:off x="612" y="3113"/>
              <a:ext cx="81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ru-RU" sz="1600">
                  <a:solidFill>
                    <a:srgbClr val="0000CC"/>
                  </a:solidFill>
                </a:rPr>
                <a:t>Балтийский</a:t>
              </a:r>
            </a:p>
          </p:txBody>
        </p:sp>
        <p:sp>
          <p:nvSpPr>
            <p:cNvPr id="5809" name="Text Box 689"/>
            <p:cNvSpPr txBox="1">
              <a:spLocks noChangeArrowheads="1"/>
            </p:cNvSpPr>
            <p:nvPr/>
          </p:nvSpPr>
          <p:spPr bwMode="auto">
            <a:xfrm>
              <a:off x="757" y="3249"/>
              <a:ext cx="53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600">
                  <a:solidFill>
                    <a:srgbClr val="0000CC"/>
                  </a:solidFill>
                </a:rPr>
                <a:t>канал</a:t>
              </a:r>
            </a:p>
          </p:txBody>
        </p:sp>
        <p:sp>
          <p:nvSpPr>
            <p:cNvPr id="5810" name="Text Box 690"/>
            <p:cNvSpPr txBox="1">
              <a:spLocks noChangeArrowheads="1"/>
            </p:cNvSpPr>
            <p:nvPr/>
          </p:nvSpPr>
          <p:spPr bwMode="auto">
            <a:xfrm>
              <a:off x="849" y="2387"/>
              <a:ext cx="89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200">
                  <a:solidFill>
                    <a:srgbClr val="0000CC"/>
                  </a:solidFill>
                </a:rPr>
                <a:t>Онежское озеро</a:t>
              </a:r>
            </a:p>
          </p:txBody>
        </p:sp>
        <p:sp>
          <p:nvSpPr>
            <p:cNvPr id="5811" name="Text Box 691"/>
            <p:cNvSpPr txBox="1">
              <a:spLocks noChangeArrowheads="1"/>
            </p:cNvSpPr>
            <p:nvPr/>
          </p:nvSpPr>
          <p:spPr bwMode="auto">
            <a:xfrm>
              <a:off x="22" y="2750"/>
              <a:ext cx="71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200">
                  <a:solidFill>
                    <a:srgbClr val="0000CC"/>
                  </a:solidFill>
                </a:rPr>
                <a:t>Ладожское </a:t>
              </a:r>
            </a:p>
          </p:txBody>
        </p:sp>
        <p:sp>
          <p:nvSpPr>
            <p:cNvPr id="5812" name="Text Box 692"/>
            <p:cNvSpPr txBox="1">
              <a:spLocks noChangeArrowheads="1"/>
            </p:cNvSpPr>
            <p:nvPr/>
          </p:nvSpPr>
          <p:spPr bwMode="auto">
            <a:xfrm>
              <a:off x="55" y="2886"/>
              <a:ext cx="5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ru-RU" sz="1200">
                  <a:solidFill>
                    <a:srgbClr val="0000CC"/>
                  </a:solidFill>
                </a:rPr>
                <a:t>озеро</a:t>
              </a:r>
            </a:p>
          </p:txBody>
        </p:sp>
        <p:sp>
          <p:nvSpPr>
            <p:cNvPr id="5813" name="Text Box 693"/>
            <p:cNvSpPr txBox="1">
              <a:spLocks noChangeArrowheads="1"/>
            </p:cNvSpPr>
            <p:nvPr/>
          </p:nvSpPr>
          <p:spPr bwMode="auto">
            <a:xfrm>
              <a:off x="667" y="4009"/>
              <a:ext cx="103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400">
                  <a:solidFill>
                    <a:srgbClr val="0000CC"/>
                  </a:solidFill>
                </a:rPr>
                <a:t>Рыбинское вдхр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5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5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5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5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5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5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5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5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5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5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5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5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9" dur="500"/>
                                        <p:tgtEl>
                                          <p:spTgt spid="5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2000"/>
                                        <p:tgtEl>
                                          <p:spTgt spid="5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" dur="500"/>
                                        <p:tgtEl>
                                          <p:spTgt spid="5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4" dur="2000"/>
                                        <p:tgtEl>
                                          <p:spTgt spid="5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8" dur="2000"/>
                                        <p:tgtEl>
                                          <p:spTgt spid="5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3" dur="2000"/>
                                        <p:tgtEl>
                                          <p:spTgt spid="5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8" dur="2000"/>
                                        <p:tgtEl>
                                          <p:spTgt spid="5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81" grpId="0"/>
      <p:bldP spid="579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" y="2997200"/>
            <a:ext cx="3814763" cy="1143000"/>
          </a:xfrm>
        </p:spPr>
        <p:txBody>
          <a:bodyPr/>
          <a:lstStyle/>
          <a:p>
            <a:r>
              <a:rPr lang="ru-RU" sz="3600">
                <a:solidFill>
                  <a:schemeClr val="accent1"/>
                </a:solidFill>
              </a:rPr>
              <a:t>Добыча нефти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7575"/>
            <a:ext cx="8229600" cy="1143000"/>
          </a:xfrm>
        </p:spPr>
        <p:txBody>
          <a:bodyPr/>
          <a:lstStyle/>
          <a:p>
            <a:r>
              <a:rPr lang="ru-RU"/>
              <a:t>Оленеводство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9688"/>
            <a:ext cx="8218488" cy="1373187"/>
          </a:xfrm>
        </p:spPr>
        <p:txBody>
          <a:bodyPr/>
          <a:lstStyle/>
          <a:p>
            <a:r>
              <a:rPr lang="ru-RU" sz="3600">
                <a:solidFill>
                  <a:srgbClr val="00FF00"/>
                </a:solidFill>
              </a:rPr>
              <a:t>Огромные запасы древесины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>
                <a:solidFill>
                  <a:srgbClr val="FF3300"/>
                </a:solidFill>
              </a:rPr>
              <a:t>Металлургический комбинат.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633413"/>
          </a:xfrm>
        </p:spPr>
        <p:txBody>
          <a:bodyPr/>
          <a:lstStyle/>
          <a:p>
            <a:r>
              <a:rPr lang="ru-RU" sz="2400" b="1">
                <a:solidFill>
                  <a:schemeClr val="tx1"/>
                </a:solidFill>
              </a:rPr>
              <a:t>Апатиты  - сырье для фосфорных удобрений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1317</TotalTime>
  <Words>158</Words>
  <Application>Microsoft Office PowerPoint</Application>
  <PresentationFormat>Экран (4:3)</PresentationFormat>
  <Paragraphs>71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Оформление по умолчанию</vt:lpstr>
      <vt:lpstr>Слайд 1</vt:lpstr>
      <vt:lpstr>Состав района</vt:lpstr>
      <vt:lpstr>Слайд 3</vt:lpstr>
      <vt:lpstr>Слайд 4</vt:lpstr>
      <vt:lpstr>Добыча нефти</vt:lpstr>
      <vt:lpstr>Оленеводство </vt:lpstr>
      <vt:lpstr>Огромные запасы древесины</vt:lpstr>
      <vt:lpstr>Металлургический комбинат.</vt:lpstr>
      <vt:lpstr>Апатиты  - сырье для фосфорных удобрений</vt:lpstr>
      <vt:lpstr>Рыболовный флот</vt:lpstr>
      <vt:lpstr>Добыча медно – никелевых руд</vt:lpstr>
      <vt:lpstr>Слайд 12</vt:lpstr>
    </vt:vector>
  </TitlesOfParts>
  <Company>MIOO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Европейский Север</dc:title>
  <dc:creator>user403</dc:creator>
  <dc:description>Семенова Евгения Николаевна	662	САО</dc:description>
  <cp:lastModifiedBy>Admin</cp:lastModifiedBy>
  <cp:revision>75</cp:revision>
  <dcterms:created xsi:type="dcterms:W3CDTF">2005-02-24T07:13:21Z</dcterms:created>
  <dcterms:modified xsi:type="dcterms:W3CDTF">2012-03-06T19:10:01Z</dcterms:modified>
</cp:coreProperties>
</file>