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64" r:id="rId4"/>
    <p:sldId id="281" r:id="rId5"/>
    <p:sldId id="259" r:id="rId6"/>
    <p:sldId id="262" r:id="rId7"/>
    <p:sldId id="263" r:id="rId8"/>
    <p:sldId id="258" r:id="rId9"/>
    <p:sldId id="260" r:id="rId10"/>
    <p:sldId id="261" r:id="rId11"/>
    <p:sldId id="265" r:id="rId12"/>
    <p:sldId id="266" r:id="rId13"/>
    <p:sldId id="267" r:id="rId14"/>
    <p:sldId id="268" r:id="rId15"/>
    <p:sldId id="282" r:id="rId16"/>
    <p:sldId id="275" r:id="rId17"/>
    <p:sldId id="276" r:id="rId18"/>
    <p:sldId id="277" r:id="rId19"/>
    <p:sldId id="269" r:id="rId20"/>
    <p:sldId id="270" r:id="rId21"/>
    <p:sldId id="272" r:id="rId22"/>
    <p:sldId id="271" r:id="rId23"/>
    <p:sldId id="273" r:id="rId24"/>
    <p:sldId id="274" r:id="rId25"/>
    <p:sldId id="283" r:id="rId26"/>
    <p:sldId id="278" r:id="rId27"/>
    <p:sldId id="279" r:id="rId28"/>
    <p:sldId id="280" r:id="rId29"/>
    <p:sldId id="284" r:id="rId30"/>
    <p:sldId id="285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ABA6D1-7D31-4874-AE6E-7EDDBA125D88}" type="datetimeFigureOut">
              <a:rPr lang="ru-RU" smtClean="0"/>
              <a:pPr/>
              <a:t>15.11.2010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C94EE0-2BC3-407D-A974-8EB51FF926B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711B0-D46C-4D5D-9E20-3497670B99A9}" type="datetimeFigureOut">
              <a:rPr lang="ru-RU" smtClean="0"/>
              <a:pPr/>
              <a:t>15.11.2010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C80A6-27BE-43D9-877D-A54AE25567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711B0-D46C-4D5D-9E20-3497670B99A9}" type="datetimeFigureOut">
              <a:rPr lang="ru-RU" smtClean="0"/>
              <a:pPr/>
              <a:t>15.11.2010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C80A6-27BE-43D9-877D-A54AE25567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711B0-D46C-4D5D-9E20-3497670B99A9}" type="datetimeFigureOut">
              <a:rPr lang="ru-RU" smtClean="0"/>
              <a:pPr/>
              <a:t>15.11.2010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C80A6-27BE-43D9-877D-A54AE25567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711B0-D46C-4D5D-9E20-3497670B99A9}" type="datetimeFigureOut">
              <a:rPr lang="ru-RU" smtClean="0"/>
              <a:pPr/>
              <a:t>15.11.2010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C80A6-27BE-43D9-877D-A54AE25567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711B0-D46C-4D5D-9E20-3497670B99A9}" type="datetimeFigureOut">
              <a:rPr lang="ru-RU" smtClean="0"/>
              <a:pPr/>
              <a:t>15.11.2010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C80A6-27BE-43D9-877D-A54AE25567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711B0-D46C-4D5D-9E20-3497670B99A9}" type="datetimeFigureOut">
              <a:rPr lang="ru-RU" smtClean="0"/>
              <a:pPr/>
              <a:t>15.11.2010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C80A6-27BE-43D9-877D-A54AE25567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711B0-D46C-4D5D-9E20-3497670B99A9}" type="datetimeFigureOut">
              <a:rPr lang="ru-RU" smtClean="0"/>
              <a:pPr/>
              <a:t>15.11.2010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C80A6-27BE-43D9-877D-A54AE25567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711B0-D46C-4D5D-9E20-3497670B99A9}" type="datetimeFigureOut">
              <a:rPr lang="ru-RU" smtClean="0"/>
              <a:pPr/>
              <a:t>15.11.2010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C80A6-27BE-43D9-877D-A54AE25567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711B0-D46C-4D5D-9E20-3497670B99A9}" type="datetimeFigureOut">
              <a:rPr lang="ru-RU" smtClean="0"/>
              <a:pPr/>
              <a:t>15.11.2010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C80A6-27BE-43D9-877D-A54AE25567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711B0-D46C-4D5D-9E20-3497670B99A9}" type="datetimeFigureOut">
              <a:rPr lang="ru-RU" smtClean="0"/>
              <a:pPr/>
              <a:t>15.11.2010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C80A6-27BE-43D9-877D-A54AE25567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711B0-D46C-4D5D-9E20-3497670B99A9}" type="datetimeFigureOut">
              <a:rPr lang="ru-RU" smtClean="0"/>
              <a:pPr/>
              <a:t>15.11.2010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C80A6-27BE-43D9-877D-A54AE25567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3711B0-D46C-4D5D-9E20-3497670B99A9}" type="datetimeFigureOut">
              <a:rPr lang="ru-RU" smtClean="0"/>
              <a:pPr/>
              <a:t>15.11.2010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5C80A6-27BE-43D9-877D-A54AE25567B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%D0%90%D0%BC%D1%81%D1%82%D0%B5%D1%80%D0%B4%D0%B0%D0%BC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ru.wikipedia.org/wiki/%D0%9A%D1%91%D0%BB%D1%8C%D0%BD" TargetMode="Externa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%D0%90%D0%BC%D1%81%D1%82%D0%B5%D1%80%D0%B4%D0%B0%D0%BC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ru.wikipedia.org/wiki/%D0%9B%D1%83%D0%B2%D1%80" TargetMode="External"/><Relationship Id="rId5" Type="http://schemas.openxmlformats.org/officeDocument/2006/relationships/hyperlink" Target="http://ru.wikipedia.org/wiki/1663" TargetMode="Externa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28662" y="1500174"/>
            <a:ext cx="7321170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«МАЛЫЕ</a:t>
            </a:r>
          </a:p>
          <a:p>
            <a:pPr algn="ctr"/>
            <a:r>
              <a:rPr lang="ru-RU" sz="8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ГОЛЛАНДЦЫ»</a:t>
            </a:r>
            <a:endParaRPr lang="ru-RU" sz="8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4290"/>
            <a:ext cx="4929190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5143504" y="214290"/>
            <a:ext cx="4000496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В отличие от этой ярко освещенной и ясной картины «Женщина, взвешивающая жемчуг» (</a:t>
            </a:r>
            <a:r>
              <a:rPr lang="ru-RU" sz="1600" dirty="0" err="1" smtClean="0"/>
              <a:t>ок</a:t>
            </a:r>
            <a:r>
              <a:rPr lang="ru-RU" sz="1600" dirty="0" smtClean="0"/>
              <a:t>. 1662—1664, Вашингтон, Национальная галерея искусства) написана в полумраке. Небольшое окно занавешено, пространство комнаты кажется замкнутым. Картина принадлежит к самым сложным и поэтически возвышенным произведениям Вермера. Женщина с полузакрытыми глазами изображена беременной, в состоянии глубокой отрешенности от окружающего мира, во власти мерного и медленного взвешивания разбросанного на столе мерцающего жемчуга. Его таинственный серебристый отсвет словно отражен в самом колорите картины. Мотив изображенных в руках женщины весов и висящая на стене большая погруженная в тень картина Страшный суд, где Христос взвешивает души праведников и грешников, связаны, по-видимому, символическим подтекстом. Но зрителя прежде всего захватывает царящее на полотне состояние чего-то неуловимого, влекущего к себе, завораживающего.</a:t>
            </a:r>
            <a:endParaRPr lang="ru-RU" sz="1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57158" y="600076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Женщина, взвешивающая жемчуг. </a:t>
            </a:r>
            <a:r>
              <a:rPr lang="ru-RU" dirty="0" err="1" smtClean="0"/>
              <a:t>Ок</a:t>
            </a:r>
            <a:r>
              <a:rPr lang="ru-RU" dirty="0" smtClean="0"/>
              <a:t>. 1662—1664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52"/>
            <a:ext cx="4643438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428596" y="6143644"/>
            <a:ext cx="41857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Девушка с жемчужной серьгой. </a:t>
            </a:r>
            <a:r>
              <a:rPr lang="ru-RU" dirty="0" err="1" smtClean="0"/>
              <a:t>Ок</a:t>
            </a:r>
            <a:r>
              <a:rPr lang="ru-RU" dirty="0" smtClean="0"/>
              <a:t>. 1665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929190" y="500042"/>
            <a:ext cx="364333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К числу лучших произведений Вермера принадлежит знаменитая «Девушка с жемчужной серьгой столько портрет, сколько собирательный образ хрупкой юности, расцветающей женственности, наделенный, как всегда у мастера, скрытой эмоциональностью. В отличие от многих женских изображений с полуопущенным взором или смотрящих в сторону, нежное, словно фарфоровое, лицо девушки с огромной серьгой-жемчужиной озарено устремленным на зрителя взглядом больших, сияющих влажным блеском, глаз.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00562" cy="592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0"/>
            <a:ext cx="4500562" cy="592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1142976" y="6215082"/>
            <a:ext cx="25805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Географ. </a:t>
            </a:r>
            <a:r>
              <a:rPr lang="ru-RU" dirty="0" err="1" smtClean="0"/>
              <a:t>Ок</a:t>
            </a:r>
            <a:r>
              <a:rPr lang="ru-RU" dirty="0" smtClean="0"/>
              <a:t>. 1668—1669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143636" y="6143644"/>
            <a:ext cx="17270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Астроном. 1668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4290"/>
            <a:ext cx="4643438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428596" y="6215082"/>
            <a:ext cx="38850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Аллегория живописи. </a:t>
            </a:r>
            <a:r>
              <a:rPr lang="ru-RU" dirty="0" err="1" smtClean="0"/>
              <a:t>Ок</a:t>
            </a:r>
            <a:r>
              <a:rPr lang="ru-RU" dirty="0" smtClean="0"/>
              <a:t>. 1666—1667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929190" y="335846"/>
            <a:ext cx="3929090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Последний взлет творчества мастера — картина «Аллегория живописи» (Мастерская живописца, </a:t>
            </a:r>
            <a:r>
              <a:rPr lang="ru-RU" sz="1600" dirty="0" err="1" smtClean="0"/>
              <a:t>ок</a:t>
            </a:r>
            <a:r>
              <a:rPr lang="ru-RU" sz="1600" dirty="0" smtClean="0"/>
              <a:t>. 1666—1667, Вена, Музей истории искусства) посвящена теме искусства. Торжественное и как бы преображенное звучание картины выводит ее из мира реальности в более отвлеченный мир поэтической фантазии. Сидящий за мольбертом живописец в старинном костюме — это, вероятно, образ художника вообще, представленный в более парадной и пышной обстановке, чем обычная мастерская: роскошная уподобленная театральному занавесу тяжелая портьера на первом плане, богатая люстра, большая узорчатая географическая карта на стене. Существенно, что само полотно выделяется крупными размерами в сравнении с другими. Живописцу позирует молодая натурщица в синем покрывале с лавровым венком на голове. Простая девушка олицетворяет образ Славы.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612845"/>
            <a:ext cx="835824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Финал жизни Вермера, как почти у всех великих голландцев, драматичен. В меняющихся условиях времени он теряет заказчиков, его материальное положение и здоровье резко ухудшается. Художник вынужден переселиться со своей многочисленной семьей в маленькое и гораздо более бедное жилище. Вместе с тем работа живописца над своими драгоценными картинами оказалась своего рода подвигом, она проходила не только медленно, но и требовала огромного напряжения творческих сил. Постепенно они словно иссякали, по словам его жены </a:t>
            </a:r>
            <a:r>
              <a:rPr lang="ru-RU" sz="2400" dirty="0" err="1" smtClean="0"/>
              <a:t>Катарины</a:t>
            </a:r>
            <a:r>
              <a:rPr lang="ru-RU" sz="2400" dirty="0" smtClean="0"/>
              <a:t>, последние годы (а ему не было и сорока лет) художник уже не обращался к живописи. Драматична и судьба искусства Вермера. В течение почти двух веков оно было забыто, и только во второй половине XIX столетия открыто заново.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20861786">
            <a:off x="410124" y="1493263"/>
            <a:ext cx="8678740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9600" b="1" cap="all" spc="0" dirty="0" smtClean="0">
                <a:ln/>
                <a:solidFill>
                  <a:schemeClr val="accent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  <a:reflection blurRad="10000" stA="55000" endPos="48000" dist="500" dir="5400000" sy="-100000" algn="bl" rotWithShape="0"/>
                </a:effectLst>
              </a:rPr>
              <a:t>И другие художники</a:t>
            </a:r>
            <a:endParaRPr lang="ru-RU" sz="9600" b="1" cap="all" spc="0" dirty="0">
              <a:ln/>
              <a:solidFill>
                <a:schemeClr val="accent1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4572008"/>
            <a:ext cx="800105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err="1" smtClean="0"/>
              <a:t>Габриэль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Метсю</a:t>
            </a:r>
            <a:endParaRPr lang="ru-RU" sz="1600" b="1" dirty="0" smtClean="0"/>
          </a:p>
          <a:p>
            <a:r>
              <a:rPr lang="ru-RU" sz="1400" dirty="0" smtClean="0"/>
              <a:t>   </a:t>
            </a:r>
            <a:r>
              <a:rPr lang="ru-RU" sz="1400" b="1" dirty="0" smtClean="0"/>
              <a:t>Ранними работами </a:t>
            </a:r>
            <a:r>
              <a:rPr lang="ru-RU" sz="1400" b="1" dirty="0" err="1" smtClean="0"/>
              <a:t>Габриэля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Метсю</a:t>
            </a:r>
            <a:r>
              <a:rPr lang="ru-RU" sz="1400" b="1" dirty="0" smtClean="0"/>
              <a:t> ( 1629 - 1667 )</a:t>
            </a:r>
            <a:endParaRPr lang="ru-RU" sz="1400" dirty="0" smtClean="0"/>
          </a:p>
          <a:p>
            <a:r>
              <a:rPr lang="ru-RU" sz="1400" b="1" dirty="0" smtClean="0"/>
              <a:t>  были исторические и мифологические сцены. </a:t>
            </a:r>
            <a:endParaRPr lang="ru-RU" sz="1400" dirty="0" smtClean="0"/>
          </a:p>
          <a:p>
            <a:r>
              <a:rPr lang="ru-RU" sz="1400" b="1" dirty="0" smtClean="0"/>
              <a:t>  </a:t>
            </a:r>
            <a:r>
              <a:rPr lang="ru-RU" sz="1400" b="1" dirty="0" err="1" smtClean="0"/>
              <a:t>Габриэль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Метсю</a:t>
            </a:r>
            <a:r>
              <a:rPr lang="ru-RU" sz="1400" b="1" dirty="0" smtClean="0"/>
              <a:t> так же писал и портреты, но его </a:t>
            </a:r>
            <a:endParaRPr lang="ru-RU" sz="1400" dirty="0" smtClean="0"/>
          </a:p>
          <a:p>
            <a:r>
              <a:rPr lang="ru-RU" sz="1400" b="1" dirty="0" smtClean="0"/>
              <a:t>  самые характерные работы - сцены жанра, в </a:t>
            </a:r>
            <a:r>
              <a:rPr lang="ru-RU" sz="1400" b="1" dirty="0" err="1" smtClean="0"/>
              <a:t>кото</a:t>
            </a:r>
            <a:r>
              <a:rPr lang="ru-RU" sz="1400" b="1" dirty="0" smtClean="0"/>
              <a:t>-</a:t>
            </a:r>
            <a:endParaRPr lang="ru-RU" sz="1400" dirty="0" smtClean="0"/>
          </a:p>
          <a:p>
            <a:r>
              <a:rPr lang="ru-RU" sz="1400" b="1" dirty="0" smtClean="0"/>
              <a:t>  </a:t>
            </a:r>
            <a:r>
              <a:rPr lang="ru-RU" sz="1400" b="1" dirty="0" err="1" smtClean="0"/>
              <a:t>рых</a:t>
            </a:r>
            <a:r>
              <a:rPr lang="ru-RU" sz="1400" b="1" dirty="0" smtClean="0"/>
              <a:t> художник сконцентрировался на сценах</a:t>
            </a:r>
            <a:endParaRPr lang="ru-RU" sz="1400" dirty="0" smtClean="0"/>
          </a:p>
          <a:p>
            <a:r>
              <a:rPr lang="ru-RU" sz="1400" b="1" dirty="0" smtClean="0"/>
              <a:t>  благородной жизни среднего класса. Одну из его</a:t>
            </a:r>
            <a:endParaRPr lang="ru-RU" sz="1400" dirty="0" smtClean="0"/>
          </a:p>
          <a:p>
            <a:r>
              <a:rPr lang="ru-RU" sz="1400" b="1" dirty="0" smtClean="0"/>
              <a:t>  работ - "Больной ребёнок" часто сравнивают с</a:t>
            </a:r>
            <a:endParaRPr lang="ru-RU" sz="1400" dirty="0" smtClean="0"/>
          </a:p>
          <a:p>
            <a:r>
              <a:rPr lang="ru-RU" sz="1400" b="1" dirty="0" smtClean="0"/>
              <a:t>  работами Яна Вермера.</a:t>
            </a:r>
            <a:r>
              <a:rPr lang="ru-RU" sz="1400" dirty="0" smtClean="0"/>
              <a:t> </a:t>
            </a:r>
            <a:endParaRPr lang="ru-RU" sz="14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500042"/>
            <a:ext cx="3714776" cy="4081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928662" y="142852"/>
            <a:ext cx="3025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Больной ребёнок.1660г.        </a:t>
            </a:r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214290"/>
            <a:ext cx="4286280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4714876" y="6143644"/>
            <a:ext cx="38050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/>
              <a:t>Габриэль</a:t>
            </a:r>
            <a:r>
              <a:rPr lang="ru-RU" b="1" dirty="0" smtClean="0"/>
              <a:t> Метсю.Завтрак.1660г.       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4143404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357158" y="5786454"/>
            <a:ext cx="457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Женщина, чистящая яблоко.       1655-1657г.г.Метсю.</a:t>
            </a:r>
            <a:endParaRPr lang="ru-RU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214290"/>
            <a:ext cx="4238628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4500562" y="5643578"/>
            <a:ext cx="43577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Спящий спортсмен.      1657-1659г.г.Метсю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643438" cy="5786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285720" y="600076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/>
              <a:t>Играющая на цитре.  </a:t>
            </a:r>
            <a:r>
              <a:rPr lang="ru-RU" b="1" dirty="0" err="1" smtClean="0"/>
              <a:t>Габриэль</a:t>
            </a:r>
            <a:r>
              <a:rPr lang="ru-RU" b="1" dirty="0" smtClean="0"/>
              <a:t> </a:t>
            </a:r>
            <a:r>
              <a:rPr lang="ru-RU" b="1" dirty="0" err="1" smtClean="0"/>
              <a:t>Метсю</a:t>
            </a:r>
            <a:r>
              <a:rPr lang="ru-RU" b="1" dirty="0" smtClean="0"/>
              <a:t>.                                   1660г.</a:t>
            </a:r>
            <a:endParaRPr lang="ru-RU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0"/>
            <a:ext cx="4357686" cy="5715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4786314" y="5929330"/>
            <a:ext cx="40719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Сидящие мужчина и женщина.     1658-1660г.г.Г.Метсю.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2"/>
            <a:ext cx="4143404" cy="5238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0" y="5429264"/>
            <a:ext cx="43576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Г. </a:t>
            </a:r>
            <a:r>
              <a:rPr lang="ru-RU" b="1" dirty="0" err="1" smtClean="0"/>
              <a:t>Метсю</a:t>
            </a:r>
            <a:r>
              <a:rPr lang="ru-RU" b="1" dirty="0" smtClean="0"/>
              <a:t>. «Девушка за работой». Государственный музей изобразительных искусств им. А. С. Пушкина Москва.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214290"/>
            <a:ext cx="4286280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4429124" y="5286388"/>
            <a:ext cx="4572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Питер де Хох. «Хозяйка и служанка» (около 1660, Эрмитаж). Голландские живописцы, в том числе и Питер де Хох,  в своих картинах стремились воссоздать атмосферу скромного бюргерского быта.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48" y="571480"/>
            <a:ext cx="7715304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Малые голландцы</a:t>
            </a:r>
            <a:r>
              <a:rPr lang="ru-RU" sz="2800" dirty="0" smtClean="0"/>
              <a:t> - традиционное название обширного круга голландских (Нидерланды) живописцев XVII в.; возникло в связи с камерным характером их творчества, небольшим размером их картин (пейзаж, интерьер, бытовые сюжеты). Для живописи малых голландцев характерны тонкость письма, выразительность небольших деталей, красота световых и колористических нюансов, общее ощущение уюта, близости и единения персонажей в пейзажной или интерьерной среде. Среди наиболее ярких представителей - Я. Вермер, братья </a:t>
            </a:r>
            <a:r>
              <a:rPr lang="ru-RU" sz="2800" dirty="0" err="1" smtClean="0"/>
              <a:t>Остаде</a:t>
            </a:r>
            <a:r>
              <a:rPr lang="ru-RU" sz="2800" dirty="0" smtClean="0"/>
              <a:t>, Г. </a:t>
            </a:r>
            <a:r>
              <a:rPr lang="ru-RU" sz="2800" dirty="0" err="1" smtClean="0"/>
              <a:t>Терборх</a:t>
            </a:r>
            <a:r>
              <a:rPr lang="ru-RU" sz="2800" dirty="0" smtClean="0"/>
              <a:t>, Я. Стен, Г. </a:t>
            </a:r>
            <a:r>
              <a:rPr lang="ru-RU" sz="2800" dirty="0" err="1" smtClean="0"/>
              <a:t>Метсю</a:t>
            </a:r>
            <a:r>
              <a:rPr lang="ru-RU" sz="2800" dirty="0" smtClean="0"/>
              <a:t>.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357166"/>
            <a:ext cx="7500958" cy="506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1357290" y="5643578"/>
            <a:ext cx="56435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Ян де </a:t>
            </a:r>
            <a:r>
              <a:rPr lang="ru-RU" dirty="0" err="1" smtClean="0"/>
              <a:t>Брай</a:t>
            </a:r>
            <a:r>
              <a:rPr lang="ru-RU" dirty="0" smtClean="0"/>
              <a:t>. Старшины гильдии художников Харлема. 1675 год. Государственный музей в Амстердаме.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0"/>
            <a:ext cx="6072230" cy="5429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1643042" y="5500702"/>
            <a:ext cx="62865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ОСТАДЕ Исаак (Постоялый двор на замерзшей реке)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57158" y="6000768"/>
            <a:ext cx="8286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2) Исаак </a:t>
            </a:r>
            <a:r>
              <a:rPr lang="ru-RU" dirty="0" err="1" smtClean="0"/>
              <a:t>ван</a:t>
            </a:r>
            <a:r>
              <a:rPr lang="ru-RU" dirty="0" smtClean="0"/>
              <a:t> </a:t>
            </a:r>
            <a:r>
              <a:rPr lang="ru-RU" dirty="0" err="1" smtClean="0"/>
              <a:t>Остаде</a:t>
            </a:r>
            <a:r>
              <a:rPr lang="ru-RU" dirty="0" smtClean="0"/>
              <a:t> (1621-49), брат и ученик </a:t>
            </a:r>
            <a:r>
              <a:rPr lang="ru-RU" dirty="0" err="1" smtClean="0"/>
              <a:t>Адриана</a:t>
            </a:r>
            <a:r>
              <a:rPr lang="ru-RU" dirty="0" smtClean="0"/>
              <a:t> </a:t>
            </a:r>
            <a:r>
              <a:rPr lang="ru-RU" dirty="0" err="1" smtClean="0"/>
              <a:t>ван</a:t>
            </a:r>
            <a:r>
              <a:rPr lang="ru-RU" dirty="0" smtClean="0"/>
              <a:t> </a:t>
            </a:r>
            <a:r>
              <a:rPr lang="ru-RU" dirty="0" err="1" smtClean="0"/>
              <a:t>Остаде</a:t>
            </a:r>
            <a:r>
              <a:rPr lang="ru-RU" dirty="0" smtClean="0"/>
              <a:t>. Жанровые сцены на открытом воздухе, зимние пейзажи («Замерзшее озеро», 1642).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285728"/>
            <a:ext cx="6643734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5072066" y="5500702"/>
            <a:ext cx="35001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ОСТАДЕ </a:t>
            </a:r>
            <a:r>
              <a:rPr lang="ru-RU" dirty="0" err="1" smtClean="0"/>
              <a:t>Адриан</a:t>
            </a:r>
            <a:r>
              <a:rPr lang="ru-RU" dirty="0" smtClean="0"/>
              <a:t> (Торговка рыбой)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85720" y="5657671"/>
            <a:ext cx="85725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ОСТА́ДЕ семья голландских живописцев:</a:t>
            </a:r>
          </a:p>
          <a:p>
            <a:r>
              <a:rPr lang="ru-RU" dirty="0" smtClean="0"/>
              <a:t>1) </a:t>
            </a:r>
            <a:r>
              <a:rPr lang="ru-RU" dirty="0" err="1" smtClean="0"/>
              <a:t>Адриан</a:t>
            </a:r>
            <a:r>
              <a:rPr lang="ru-RU" dirty="0" smtClean="0"/>
              <a:t> </a:t>
            </a:r>
            <a:r>
              <a:rPr lang="ru-RU" dirty="0" err="1" smtClean="0"/>
              <a:t>ван</a:t>
            </a:r>
            <a:r>
              <a:rPr lang="ru-RU" dirty="0" smtClean="0"/>
              <a:t> </a:t>
            </a:r>
            <a:r>
              <a:rPr lang="ru-RU" dirty="0" err="1" smtClean="0"/>
              <a:t>Остаде</a:t>
            </a:r>
            <a:r>
              <a:rPr lang="ru-RU" dirty="0" smtClean="0"/>
              <a:t> (1610-85), живописец и офортист, мастер крестьянского жанра. Грубовато-гротескные сцены пирушек и драк, полные мягкого юмора изображения музыкантов.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4214842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214282" y="5357826"/>
            <a:ext cx="48577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Доу</a:t>
            </a:r>
            <a:r>
              <a:rPr lang="ru-RU" dirty="0" smtClean="0"/>
              <a:t>, </a:t>
            </a:r>
            <a:r>
              <a:rPr lang="ru-RU" i="1" dirty="0" smtClean="0"/>
              <a:t>Старая женщина за книгой</a:t>
            </a:r>
            <a:r>
              <a:rPr lang="ru-RU" dirty="0" smtClean="0"/>
              <a:t> (мать Рембрандта), </a:t>
            </a:r>
            <a:r>
              <a:rPr lang="ru-RU" dirty="0" smtClean="0">
                <a:hlinkClick r:id="rId3" tooltip="Амстердам"/>
              </a:rPr>
              <a:t>Амстердам</a:t>
            </a:r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4" y="285728"/>
            <a:ext cx="4000528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5072066" y="5429264"/>
            <a:ext cx="35719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Доу</a:t>
            </a:r>
            <a:r>
              <a:rPr lang="ru-RU" dirty="0" smtClean="0"/>
              <a:t>, </a:t>
            </a:r>
            <a:r>
              <a:rPr lang="ru-RU" i="1" dirty="0" smtClean="0"/>
              <a:t>Старуха со свечой</a:t>
            </a:r>
            <a:r>
              <a:rPr lang="ru-RU" dirty="0" smtClean="0"/>
              <a:t>, </a:t>
            </a:r>
            <a:r>
              <a:rPr lang="ru-RU" dirty="0" smtClean="0">
                <a:hlinkClick r:id="rId5" tooltip="Кёльн"/>
              </a:rPr>
              <a:t>Кёльн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85720" y="6000768"/>
            <a:ext cx="85011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/>
              <a:t>Герард</a:t>
            </a:r>
            <a:r>
              <a:rPr lang="ru-RU" b="1" dirty="0" smtClean="0"/>
              <a:t> ДОУ</a:t>
            </a:r>
            <a:r>
              <a:rPr lang="ru-RU" dirty="0" smtClean="0"/>
              <a:t>  — нидерландский художник, принадлежит к кругу «малых голландцев».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85728"/>
            <a:ext cx="4071966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428596" y="5857892"/>
            <a:ext cx="4087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/>
              <a:t>Герард</a:t>
            </a:r>
            <a:r>
              <a:rPr lang="ru-RU" dirty="0" smtClean="0"/>
              <a:t> </a:t>
            </a:r>
            <a:r>
              <a:rPr lang="ru-RU" dirty="0" err="1" smtClean="0"/>
              <a:t>Доу</a:t>
            </a:r>
            <a:r>
              <a:rPr lang="ru-RU" dirty="0" smtClean="0"/>
              <a:t>, </a:t>
            </a:r>
            <a:r>
              <a:rPr lang="ru-RU" i="1" dirty="0" smtClean="0"/>
              <a:t>Автопортрет</a:t>
            </a:r>
            <a:r>
              <a:rPr lang="ru-RU" dirty="0" smtClean="0"/>
              <a:t>, </a:t>
            </a:r>
            <a:r>
              <a:rPr lang="ru-RU" dirty="0" smtClean="0">
                <a:hlinkClick r:id="rId3" tooltip="Амстердам"/>
              </a:rPr>
              <a:t>Амстердам</a:t>
            </a:r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57166"/>
            <a:ext cx="4214842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4857752" y="5857892"/>
            <a:ext cx="36174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/>
              <a:t>Доу</a:t>
            </a:r>
            <a:r>
              <a:rPr lang="ru-RU" dirty="0" smtClean="0"/>
              <a:t>, </a:t>
            </a:r>
            <a:r>
              <a:rPr lang="ru-RU" i="1" dirty="0" smtClean="0"/>
              <a:t>Больная водянкой</a:t>
            </a:r>
            <a:r>
              <a:rPr lang="ru-RU" dirty="0" smtClean="0"/>
              <a:t>, </a:t>
            </a:r>
            <a:r>
              <a:rPr lang="ru-RU" dirty="0" smtClean="0">
                <a:hlinkClick r:id="rId5" tooltip="1663"/>
              </a:rPr>
              <a:t>1663</a:t>
            </a:r>
            <a:r>
              <a:rPr lang="ru-RU" dirty="0" smtClean="0"/>
              <a:t>, </a:t>
            </a:r>
            <a:r>
              <a:rPr lang="ru-RU" dirty="0" smtClean="0">
                <a:hlinkClick r:id="rId6" tooltip="Лувр"/>
              </a:rPr>
              <a:t>Лувр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43372" y="1000108"/>
            <a:ext cx="4714892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 smtClean="0"/>
              <a:t>Геррит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Доу</a:t>
            </a:r>
            <a:endParaRPr lang="ru-RU" sz="2800" b="1" dirty="0" smtClean="0"/>
          </a:p>
          <a:p>
            <a:r>
              <a:rPr lang="ru-RU" sz="1600" b="1" dirty="0" smtClean="0"/>
              <a:t>   </a:t>
            </a:r>
            <a:r>
              <a:rPr lang="ru-RU" sz="1600" b="1" dirty="0" err="1" smtClean="0"/>
              <a:t>Геррит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Доу</a:t>
            </a:r>
            <a:r>
              <a:rPr lang="ru-RU" sz="1600" b="1" dirty="0" smtClean="0"/>
              <a:t> ( 1613 - 1675 ) родился в семье</a:t>
            </a:r>
            <a:endParaRPr lang="ru-RU" sz="1600" dirty="0" smtClean="0"/>
          </a:p>
          <a:p>
            <a:r>
              <a:rPr lang="ru-RU" sz="1600" b="1" dirty="0" smtClean="0"/>
              <a:t>   владельца стекольной мастерской. Два года он</a:t>
            </a:r>
            <a:endParaRPr lang="ru-RU" sz="1600" dirty="0" smtClean="0"/>
          </a:p>
          <a:p>
            <a:r>
              <a:rPr lang="ru-RU" sz="1600" b="1" dirty="0" smtClean="0"/>
              <a:t>   обучался мастерству гравёра по стеклу. В 1628</a:t>
            </a:r>
            <a:endParaRPr lang="ru-RU" sz="1600" dirty="0" smtClean="0"/>
          </a:p>
          <a:p>
            <a:r>
              <a:rPr lang="ru-RU" sz="1600" b="1" dirty="0" smtClean="0"/>
              <a:t>   году </a:t>
            </a:r>
            <a:r>
              <a:rPr lang="ru-RU" sz="1600" b="1" dirty="0" err="1" smtClean="0"/>
              <a:t>Геррит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Доу</a:t>
            </a:r>
            <a:r>
              <a:rPr lang="ru-RU" sz="1600" b="1" dirty="0" smtClean="0"/>
              <a:t> становится учеником </a:t>
            </a:r>
            <a:r>
              <a:rPr lang="ru-RU" sz="1600" b="1" dirty="0" err="1" smtClean="0"/>
              <a:t>Рембранта</a:t>
            </a:r>
            <a:endParaRPr lang="ru-RU" sz="1600" dirty="0" smtClean="0"/>
          </a:p>
          <a:p>
            <a:r>
              <a:rPr lang="ru-RU" sz="1600" b="1" dirty="0" smtClean="0"/>
              <a:t>   и после своего отъезда в Амстердам работает</a:t>
            </a:r>
            <a:endParaRPr lang="ru-RU" sz="1600" dirty="0" smtClean="0"/>
          </a:p>
          <a:p>
            <a:r>
              <a:rPr lang="ru-RU" sz="1600" b="1" dirty="0" smtClean="0"/>
              <a:t>   над созданием своего собственного стиля в </a:t>
            </a:r>
            <a:endParaRPr lang="ru-RU" sz="1600" dirty="0" smtClean="0"/>
          </a:p>
          <a:p>
            <a:r>
              <a:rPr lang="ru-RU" sz="1600" b="1" dirty="0" smtClean="0"/>
              <a:t>   живописи, работая в мелком масштабе, выписывая отдельные детали картин под лупой. В своих   картинах </a:t>
            </a:r>
            <a:r>
              <a:rPr lang="ru-RU" sz="1600" b="1" dirty="0" err="1" smtClean="0"/>
              <a:t>Герриту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Доу</a:t>
            </a:r>
            <a:r>
              <a:rPr lang="ru-RU" sz="1600" b="1" dirty="0" smtClean="0"/>
              <a:t> наиболее удавалось показать внутренние интерьеры, освещённые </a:t>
            </a:r>
            <a:r>
              <a:rPr lang="ru-RU" sz="1600" b="1" dirty="0" err="1" smtClean="0"/>
              <a:t>искуст</a:t>
            </a:r>
            <a:r>
              <a:rPr lang="ru-RU" sz="1600" b="1" dirty="0" smtClean="0"/>
              <a:t> венным светом. В 1648 году в </a:t>
            </a:r>
            <a:r>
              <a:rPr lang="ru-RU" sz="1600" b="1" dirty="0" err="1" smtClean="0"/>
              <a:t>Лейдене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Геррит</a:t>
            </a:r>
            <a:r>
              <a:rPr lang="ru-RU" sz="1600" b="1" dirty="0" smtClean="0"/>
              <a:t> </a:t>
            </a:r>
            <a:endParaRPr lang="ru-RU" sz="1600" dirty="0" smtClean="0"/>
          </a:p>
          <a:p>
            <a:r>
              <a:rPr lang="ru-RU" sz="1600" b="1" dirty="0" smtClean="0"/>
              <a:t>   </a:t>
            </a:r>
            <a:r>
              <a:rPr lang="ru-RU" sz="1600" b="1" dirty="0" err="1" smtClean="0"/>
              <a:t>Доу</a:t>
            </a:r>
            <a:r>
              <a:rPr lang="ru-RU" sz="1600" b="1" dirty="0" smtClean="0"/>
              <a:t> основал художественную гильдию, где у </a:t>
            </a:r>
            <a:endParaRPr lang="ru-RU" sz="1600" dirty="0" smtClean="0"/>
          </a:p>
          <a:p>
            <a:r>
              <a:rPr lang="ru-RU" sz="1600" b="1" dirty="0" smtClean="0"/>
              <a:t>   него была собственная художественная школа.</a:t>
            </a:r>
            <a:endParaRPr lang="ru-RU" sz="1600" dirty="0" smtClean="0"/>
          </a:p>
          <a:p>
            <a:r>
              <a:rPr lang="ru-RU" sz="1600" b="1" dirty="0" smtClean="0"/>
              <a:t> </a:t>
            </a:r>
            <a:endParaRPr lang="ru-RU" sz="16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500042"/>
            <a:ext cx="37719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72000" y="571480"/>
            <a:ext cx="4357718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/>
              <a:t>Герарт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Терборх</a:t>
            </a:r>
            <a:endParaRPr lang="ru-RU" sz="2400" b="1" dirty="0" smtClean="0"/>
          </a:p>
          <a:p>
            <a:r>
              <a:rPr lang="ru-RU" sz="1400" b="1" dirty="0" smtClean="0"/>
              <a:t>   </a:t>
            </a:r>
            <a:r>
              <a:rPr lang="ru-RU" sz="1400" b="1" dirty="0" err="1" smtClean="0"/>
              <a:t>Герарт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Терборх</a:t>
            </a:r>
            <a:r>
              <a:rPr lang="ru-RU" sz="1400" b="1" dirty="0" smtClean="0"/>
              <a:t> (1617 - 1681 ) родился в </a:t>
            </a:r>
            <a:r>
              <a:rPr lang="ru-RU" sz="1400" b="1" dirty="0" err="1" smtClean="0"/>
              <a:t>Зволе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в</a:t>
            </a:r>
            <a:endParaRPr lang="ru-RU" sz="1400" dirty="0" smtClean="0"/>
          </a:p>
          <a:p>
            <a:r>
              <a:rPr lang="ru-RU" sz="1400" b="1" dirty="0" smtClean="0"/>
              <a:t>   состоятельной бюргерской семье. Его отец, брат и</a:t>
            </a:r>
            <a:endParaRPr lang="ru-RU" sz="1400" dirty="0" smtClean="0"/>
          </a:p>
          <a:p>
            <a:r>
              <a:rPr lang="ru-RU" sz="1400" b="1" dirty="0" smtClean="0"/>
              <a:t>   сестра были художниками. Первыми учителями</a:t>
            </a:r>
            <a:endParaRPr lang="ru-RU" sz="1400" dirty="0" smtClean="0"/>
          </a:p>
          <a:p>
            <a:r>
              <a:rPr lang="ru-RU" sz="1400" b="1" dirty="0" smtClean="0"/>
              <a:t>   </a:t>
            </a:r>
            <a:r>
              <a:rPr lang="ru-RU" sz="1400" b="1" dirty="0" err="1" smtClean="0"/>
              <a:t>Герарта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Терборха</a:t>
            </a:r>
            <a:r>
              <a:rPr lang="ru-RU" sz="1400" b="1" dirty="0" smtClean="0"/>
              <a:t> были его отец и </a:t>
            </a:r>
            <a:r>
              <a:rPr lang="ru-RU" sz="1400" b="1" dirty="0" err="1" smtClean="0"/>
              <a:t>Хендрик</a:t>
            </a:r>
            <a:r>
              <a:rPr lang="ru-RU" sz="1400" b="1" dirty="0" smtClean="0"/>
              <a:t> </a:t>
            </a:r>
            <a:endParaRPr lang="ru-RU" sz="1400" dirty="0" smtClean="0"/>
          </a:p>
          <a:p>
            <a:r>
              <a:rPr lang="ru-RU" sz="1400" b="1" dirty="0" smtClean="0"/>
              <a:t>   </a:t>
            </a:r>
            <a:r>
              <a:rPr lang="ru-RU" sz="1400" b="1" dirty="0" err="1" smtClean="0"/>
              <a:t>Аверкамп</a:t>
            </a:r>
            <a:r>
              <a:rPr lang="ru-RU" sz="1400" b="1" dirty="0" smtClean="0"/>
              <a:t>. Своё первое произведение </a:t>
            </a:r>
            <a:r>
              <a:rPr lang="ru-RU" sz="1400" b="1" dirty="0" err="1" smtClean="0"/>
              <a:t>Герарт</a:t>
            </a:r>
            <a:r>
              <a:rPr lang="ru-RU" sz="1400" b="1" dirty="0" smtClean="0"/>
              <a:t> </a:t>
            </a:r>
            <a:endParaRPr lang="ru-RU" sz="1400" dirty="0" smtClean="0"/>
          </a:p>
          <a:p>
            <a:r>
              <a:rPr lang="ru-RU" sz="1400" b="1" dirty="0" smtClean="0"/>
              <a:t>   </a:t>
            </a:r>
            <a:r>
              <a:rPr lang="ru-RU" sz="1400" b="1" dirty="0" err="1" smtClean="0"/>
              <a:t>Терборх</a:t>
            </a:r>
            <a:r>
              <a:rPr lang="ru-RU" sz="1400" b="1" dirty="0" smtClean="0"/>
              <a:t> создал в девять лет. В пятнадцать лет он</a:t>
            </a:r>
            <a:endParaRPr lang="ru-RU" sz="1400" dirty="0" smtClean="0"/>
          </a:p>
          <a:p>
            <a:r>
              <a:rPr lang="ru-RU" sz="1400" b="1" dirty="0" smtClean="0"/>
              <a:t>   отправляется в Амстердам, потом в Харлем, где</a:t>
            </a:r>
            <a:endParaRPr lang="ru-RU" sz="1400" dirty="0" smtClean="0"/>
          </a:p>
          <a:p>
            <a:r>
              <a:rPr lang="ru-RU" sz="1400" b="1" dirty="0" smtClean="0"/>
              <a:t>   попадает под сильное влияние </a:t>
            </a:r>
            <a:r>
              <a:rPr lang="ru-RU" sz="1400" b="1" dirty="0" err="1" smtClean="0"/>
              <a:t>Хальса</a:t>
            </a:r>
            <a:r>
              <a:rPr lang="ru-RU" sz="1400" b="1" dirty="0" smtClean="0"/>
              <a:t>. Уже в это</a:t>
            </a:r>
            <a:endParaRPr lang="ru-RU" sz="1400" dirty="0" smtClean="0"/>
          </a:p>
          <a:p>
            <a:r>
              <a:rPr lang="ru-RU" sz="1400" b="1" dirty="0" smtClean="0"/>
              <a:t>   время </a:t>
            </a:r>
            <a:r>
              <a:rPr lang="ru-RU" sz="1400" b="1" dirty="0" err="1" smtClean="0"/>
              <a:t>Герарт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Терборх</a:t>
            </a:r>
            <a:r>
              <a:rPr lang="ru-RU" sz="1400" b="1" dirty="0" smtClean="0"/>
              <a:t> имеет известность мастера</a:t>
            </a:r>
            <a:endParaRPr lang="ru-RU" sz="1400" dirty="0" smtClean="0"/>
          </a:p>
          <a:p>
            <a:r>
              <a:rPr lang="ru-RU" sz="1400" b="1" dirty="0" smtClean="0"/>
              <a:t>   бытового жанра, так как его работы в основном </a:t>
            </a:r>
            <a:endParaRPr lang="ru-RU" sz="1400" dirty="0" smtClean="0"/>
          </a:p>
          <a:p>
            <a:r>
              <a:rPr lang="ru-RU" sz="1400" b="1" dirty="0" smtClean="0"/>
              <a:t>   состояли из жанровых сцен и портретов. </a:t>
            </a:r>
            <a:r>
              <a:rPr lang="ru-RU" sz="1400" b="1" dirty="0" err="1" smtClean="0"/>
              <a:t>Герарту</a:t>
            </a:r>
            <a:endParaRPr lang="ru-RU" sz="1400" dirty="0" smtClean="0"/>
          </a:p>
          <a:p>
            <a:r>
              <a:rPr lang="ru-RU" sz="1400" b="1" dirty="0" smtClean="0"/>
              <a:t>   </a:t>
            </a:r>
            <a:r>
              <a:rPr lang="ru-RU" sz="1400" b="1" dirty="0" err="1" smtClean="0"/>
              <a:t>Терборху</a:t>
            </a:r>
            <a:r>
              <a:rPr lang="ru-RU" sz="1400" b="1" dirty="0" smtClean="0"/>
              <a:t> характерна тонкая техника в портретах,</a:t>
            </a:r>
            <a:endParaRPr lang="ru-RU" sz="1400" dirty="0" smtClean="0"/>
          </a:p>
          <a:p>
            <a:r>
              <a:rPr lang="ru-RU" sz="1400" b="1" dirty="0" smtClean="0"/>
              <a:t>   которые им написаны в маленьком, почти в </a:t>
            </a:r>
            <a:endParaRPr lang="ru-RU" sz="1400" dirty="0" smtClean="0"/>
          </a:p>
          <a:p>
            <a:r>
              <a:rPr lang="ru-RU" sz="1400" b="1" dirty="0" smtClean="0"/>
              <a:t>   миниатюрном масштабе. В своих картинах </a:t>
            </a:r>
            <a:r>
              <a:rPr lang="ru-RU" sz="1400" b="1" dirty="0" err="1" smtClean="0"/>
              <a:t>Герарт</a:t>
            </a:r>
            <a:endParaRPr lang="ru-RU" sz="1400" dirty="0" smtClean="0"/>
          </a:p>
          <a:p>
            <a:r>
              <a:rPr lang="ru-RU" sz="1400" b="1" dirty="0" smtClean="0"/>
              <a:t>   </a:t>
            </a:r>
            <a:r>
              <a:rPr lang="ru-RU" sz="1400" b="1" dirty="0" err="1" smtClean="0"/>
              <a:t>Терборх</a:t>
            </a:r>
            <a:r>
              <a:rPr lang="ru-RU" sz="1400" b="1" dirty="0" smtClean="0"/>
              <a:t> прекрасно показал костюмы своего </a:t>
            </a:r>
            <a:r>
              <a:rPr lang="ru-RU" sz="1400" b="1" dirty="0" err="1" smtClean="0"/>
              <a:t>време</a:t>
            </a:r>
            <a:r>
              <a:rPr lang="ru-RU" sz="1400" b="1" dirty="0" smtClean="0"/>
              <a:t>-</a:t>
            </a:r>
            <a:endParaRPr lang="ru-RU" sz="1400" dirty="0" smtClean="0"/>
          </a:p>
          <a:p>
            <a:r>
              <a:rPr lang="ru-RU" sz="1400" b="1" dirty="0" smtClean="0"/>
              <a:t>   ни, разнообразные поверхностные структуры. Он</a:t>
            </a:r>
            <a:endParaRPr lang="ru-RU" sz="1400" dirty="0" smtClean="0"/>
          </a:p>
          <a:p>
            <a:r>
              <a:rPr lang="ru-RU" sz="1400" b="1" dirty="0" smtClean="0"/>
              <a:t>   изображал спокойствие, изящные группы, которые </a:t>
            </a:r>
            <a:endParaRPr lang="ru-RU" sz="1400" dirty="0" smtClean="0"/>
          </a:p>
          <a:p>
            <a:r>
              <a:rPr lang="ru-RU" sz="1400" b="1" dirty="0" smtClean="0"/>
              <a:t>   наполнял почти аристократической элегантностью.</a:t>
            </a:r>
            <a:r>
              <a:rPr lang="ru-RU" sz="1400" dirty="0" smtClean="0"/>
              <a:t> </a:t>
            </a:r>
          </a:p>
          <a:p>
            <a:r>
              <a:rPr lang="ru-RU" sz="1400" dirty="0" smtClean="0"/>
              <a:t> </a:t>
            </a:r>
            <a:endParaRPr lang="ru-RU" sz="14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428604"/>
            <a:ext cx="4357718" cy="5548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500034" y="6143644"/>
            <a:ext cx="36433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Стакан лимонада.  1655-1660г.г.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4143404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428596" y="5500702"/>
            <a:ext cx="37147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Женщина за туалетом.  1660г. </a:t>
            </a:r>
            <a:r>
              <a:rPr lang="ru-RU" b="1" dirty="0" err="1" smtClean="0"/>
              <a:t>Г.Терборх</a:t>
            </a:r>
            <a:r>
              <a:rPr lang="ru-RU" b="1" dirty="0" smtClean="0"/>
              <a:t>                               </a:t>
            </a:r>
            <a:endParaRPr lang="ru-RU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14290"/>
            <a:ext cx="4429156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4357686" y="550070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/>
              <a:t>Женщина, пишущая письмо. 1655г. </a:t>
            </a:r>
            <a:r>
              <a:rPr lang="ru-RU" b="1" dirty="0" err="1" smtClean="0"/>
              <a:t>Г.Терборх</a:t>
            </a:r>
            <a:endParaRPr lang="ru-RU" dirty="0" smtClean="0"/>
          </a:p>
          <a:p>
            <a:r>
              <a:rPr lang="ru-RU" dirty="0" smtClean="0"/>
              <a:t> 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285728"/>
            <a:ext cx="4500594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357158" y="5857892"/>
            <a:ext cx="34290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Концерт. 1657г.Г.Терборх</a:t>
            </a:r>
            <a:endParaRPr lang="ru-RU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357166"/>
            <a:ext cx="4143404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4786314" y="5929330"/>
            <a:ext cx="39290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Танцующая пара.1660г.Г.Терборх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0"/>
            <a:ext cx="8572560" cy="5429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214282" y="5643578"/>
            <a:ext cx="37147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Ян </a:t>
            </a:r>
            <a:r>
              <a:rPr lang="ru-RU" dirty="0" err="1" smtClean="0"/>
              <a:t>ван</a:t>
            </a:r>
            <a:r>
              <a:rPr lang="ru-RU" dirty="0" smtClean="0"/>
              <a:t> </a:t>
            </a:r>
            <a:r>
              <a:rPr lang="ru-RU" dirty="0" err="1" smtClean="0"/>
              <a:t>Эйк</a:t>
            </a:r>
            <a:r>
              <a:rPr lang="ru-RU" dirty="0" smtClean="0"/>
              <a:t>. Мадонна каноника </a:t>
            </a:r>
            <a:r>
              <a:rPr lang="ru-RU" dirty="0" err="1" smtClean="0"/>
              <a:t>ван</a:t>
            </a:r>
            <a:r>
              <a:rPr lang="ru-RU" dirty="0" smtClean="0"/>
              <a:t> </a:t>
            </a:r>
            <a:r>
              <a:rPr lang="ru-RU" dirty="0" err="1" smtClean="0"/>
              <a:t>дер</a:t>
            </a:r>
            <a:r>
              <a:rPr lang="ru-RU" dirty="0" smtClean="0"/>
              <a:t> Пале. </a:t>
            </a:r>
            <a:r>
              <a:rPr lang="ru-RU" dirty="0" err="1" smtClean="0"/>
              <a:t>Ок</a:t>
            </a:r>
            <a:r>
              <a:rPr lang="ru-RU" dirty="0" smtClean="0"/>
              <a:t>. 1436. Брюгге, Городская художественная галерея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29058" y="5380672"/>
            <a:ext cx="492920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/>
              <a:t>Эйк</a:t>
            </a:r>
            <a:r>
              <a:rPr lang="ru-RU" dirty="0" smtClean="0"/>
              <a:t> (</a:t>
            </a:r>
            <a:r>
              <a:rPr lang="ru-RU" dirty="0" err="1" smtClean="0"/>
              <a:t>Eyck</a:t>
            </a:r>
            <a:r>
              <a:rPr lang="ru-RU" dirty="0" smtClean="0"/>
              <a:t>), </a:t>
            </a:r>
            <a:r>
              <a:rPr lang="ru-RU" dirty="0" err="1" smtClean="0"/>
              <a:t>ван</a:t>
            </a:r>
            <a:r>
              <a:rPr lang="ru-RU" dirty="0" smtClean="0"/>
              <a:t>, </a:t>
            </a:r>
            <a:r>
              <a:rPr lang="ru-RU" dirty="0" err="1" smtClean="0"/>
              <a:t>Губерт</a:t>
            </a:r>
            <a:r>
              <a:rPr lang="ru-RU" dirty="0" smtClean="0"/>
              <a:t> (1366—1426) и Ян (1390—1440), братья, знаменит. </a:t>
            </a:r>
            <a:r>
              <a:rPr lang="ru-RU" dirty="0" err="1" smtClean="0"/>
              <a:t>нидерландск</a:t>
            </a:r>
            <a:r>
              <a:rPr lang="ru-RU" dirty="0" smtClean="0"/>
              <a:t>. живописцы, родоначальники голландской живописи, усовершенствовали технику живописи масляными красками.</a:t>
            </a:r>
            <a:endParaRPr lang="ru-RU" dirty="0"/>
          </a:p>
        </p:txBody>
      </p:sp>
    </p:spTree>
  </p:cSld>
  <p:clrMapOvr>
    <a:masterClrMapping/>
  </p:clrMapOvr>
  <p:transition advClick="0"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472" y="1571612"/>
            <a:ext cx="7858180" cy="35719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FadeRight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Ян Вермер</a:t>
            </a:r>
            <a:endParaRPr lang="ru-RU" sz="5400" b="1" cap="none" spc="50" dirty="0">
              <a:ln w="11430"/>
              <a:solidFill>
                <a:srgbClr val="00B0F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8662" y="214290"/>
            <a:ext cx="671517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Искусство         голландских мастеров 17 века, заметно повлияло на европейскую живопись.</a:t>
            </a:r>
            <a:endParaRPr lang="ru-RU" sz="60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43438" y="214290"/>
            <a:ext cx="4286280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Ян Вермер </a:t>
            </a:r>
            <a:r>
              <a:rPr lang="ru-RU" sz="2000" b="1" dirty="0" err="1" smtClean="0"/>
              <a:t>Делфтский</a:t>
            </a:r>
            <a:endParaRPr lang="ru-RU" sz="2000" b="1" dirty="0" smtClean="0"/>
          </a:p>
          <a:p>
            <a:r>
              <a:rPr lang="ru-RU" sz="1400" dirty="0" smtClean="0"/>
              <a:t>   </a:t>
            </a:r>
            <a:r>
              <a:rPr lang="ru-RU" sz="1400" b="1" dirty="0" smtClean="0"/>
              <a:t>Ян Вермер </a:t>
            </a:r>
            <a:r>
              <a:rPr lang="ru-RU" sz="1400" b="1" dirty="0" err="1" smtClean="0"/>
              <a:t>Делфтский</a:t>
            </a:r>
            <a:r>
              <a:rPr lang="ru-RU" sz="1400" b="1" dirty="0" smtClean="0"/>
              <a:t> (1632-1675) родился в </a:t>
            </a:r>
            <a:endParaRPr lang="ru-RU" sz="1400" dirty="0" smtClean="0"/>
          </a:p>
          <a:p>
            <a:r>
              <a:rPr lang="ru-RU" sz="1400" b="1" dirty="0" smtClean="0"/>
              <a:t>   Делфте (потому и прозвище </a:t>
            </a:r>
            <a:r>
              <a:rPr lang="ru-RU" sz="1400" b="1" dirty="0" err="1" smtClean="0"/>
              <a:t>Делфтский</a:t>
            </a:r>
            <a:r>
              <a:rPr lang="ru-RU" sz="1400" b="1" dirty="0" smtClean="0"/>
              <a:t>) в семье</a:t>
            </a:r>
            <a:endParaRPr lang="ru-RU" sz="1400" dirty="0" smtClean="0"/>
          </a:p>
          <a:p>
            <a:r>
              <a:rPr lang="ru-RU" sz="1400" b="1" dirty="0" smtClean="0"/>
              <a:t>   предпринимателя, который занимался </a:t>
            </a:r>
            <a:r>
              <a:rPr lang="ru-RU" sz="1400" b="1" dirty="0" err="1" smtClean="0"/>
              <a:t>производ</a:t>
            </a:r>
            <a:r>
              <a:rPr lang="ru-RU" sz="1400" b="1" dirty="0" smtClean="0"/>
              <a:t>-</a:t>
            </a:r>
            <a:endParaRPr lang="ru-RU" sz="1400" dirty="0" smtClean="0"/>
          </a:p>
          <a:p>
            <a:r>
              <a:rPr lang="ru-RU" sz="1400" b="1" dirty="0" smtClean="0"/>
              <a:t>   </a:t>
            </a:r>
            <a:r>
              <a:rPr lang="ru-RU" sz="1400" b="1" dirty="0" err="1" smtClean="0"/>
              <a:t>ством</a:t>
            </a:r>
            <a:r>
              <a:rPr lang="ru-RU" sz="1400" b="1" dirty="0" smtClean="0"/>
              <a:t> шёлка для портьер и обивки мебели, а так</a:t>
            </a:r>
            <a:endParaRPr lang="ru-RU" sz="1400" dirty="0" smtClean="0"/>
          </a:p>
          <a:p>
            <a:r>
              <a:rPr lang="ru-RU" sz="1400" b="1" dirty="0" smtClean="0"/>
              <a:t>   же торговлей картинами.</a:t>
            </a:r>
          </a:p>
          <a:p>
            <a:r>
              <a:rPr lang="ru-RU" sz="1400" b="1" dirty="0" smtClean="0"/>
              <a:t>     Живописная техника </a:t>
            </a:r>
            <a:endParaRPr lang="ru-RU" sz="1400" dirty="0" smtClean="0"/>
          </a:p>
          <a:p>
            <a:r>
              <a:rPr lang="ru-RU" sz="1400" b="1" dirty="0" smtClean="0"/>
              <a:t>   Яна Вермера по своему уникальна даже для </a:t>
            </a:r>
            <a:r>
              <a:rPr lang="ru-RU" sz="1400" b="1" dirty="0" err="1" smtClean="0"/>
              <a:t>ху</a:t>
            </a:r>
            <a:r>
              <a:rPr lang="ru-RU" sz="1400" b="1" dirty="0" smtClean="0"/>
              <a:t>-</a:t>
            </a:r>
            <a:endParaRPr lang="ru-RU" sz="1400" dirty="0" smtClean="0"/>
          </a:p>
          <a:p>
            <a:r>
              <a:rPr lang="ru-RU" sz="1400" b="1" dirty="0" smtClean="0"/>
              <a:t>   </a:t>
            </a:r>
            <a:r>
              <a:rPr lang="ru-RU" sz="1400" b="1" dirty="0" err="1" smtClean="0"/>
              <a:t>дожников</a:t>
            </a:r>
            <a:r>
              <a:rPr lang="ru-RU" sz="1400" b="1" dirty="0" smtClean="0"/>
              <a:t> его времени, когда мастерство кисти</a:t>
            </a:r>
            <a:endParaRPr lang="ru-RU" sz="1400" dirty="0" smtClean="0"/>
          </a:p>
          <a:p>
            <a:r>
              <a:rPr lang="ru-RU" sz="1400" b="1" dirty="0" smtClean="0"/>
              <a:t>   голландскими умельцами было доведено до со-</a:t>
            </a:r>
            <a:endParaRPr lang="ru-RU" sz="1400" dirty="0" smtClean="0"/>
          </a:p>
          <a:p>
            <a:r>
              <a:rPr lang="ru-RU" sz="1400" b="1" dirty="0" smtClean="0"/>
              <a:t>   </a:t>
            </a:r>
            <a:r>
              <a:rPr lang="ru-RU" sz="1400" b="1" dirty="0" err="1" smtClean="0"/>
              <a:t>вершенства</a:t>
            </a:r>
            <a:r>
              <a:rPr lang="ru-RU" sz="1400" b="1" dirty="0" smtClean="0"/>
              <a:t>. </a:t>
            </a:r>
          </a:p>
          <a:p>
            <a:r>
              <a:rPr lang="ru-RU" sz="1400" b="1" dirty="0" smtClean="0"/>
              <a:t>     Композиции </a:t>
            </a:r>
            <a:r>
              <a:rPr lang="ru-RU" sz="1400" b="1" dirty="0" err="1" smtClean="0"/>
              <a:t>вермеровских</a:t>
            </a:r>
            <a:r>
              <a:rPr lang="ru-RU" sz="1400" b="1" dirty="0" smtClean="0"/>
              <a:t> полотен, </a:t>
            </a:r>
          </a:p>
          <a:p>
            <a:r>
              <a:rPr lang="ru-RU" sz="1400" b="1" dirty="0" smtClean="0"/>
              <a:t>     его владение ненавязчивым колоритом, тон-</a:t>
            </a:r>
            <a:endParaRPr lang="ru-RU" sz="1400" dirty="0" smtClean="0"/>
          </a:p>
          <a:p>
            <a:r>
              <a:rPr lang="ru-RU" sz="1400" b="1" dirty="0" smtClean="0"/>
              <a:t>   </a:t>
            </a:r>
            <a:r>
              <a:rPr lang="ru-RU" sz="1400" b="1" dirty="0" err="1" smtClean="0"/>
              <a:t>чайшее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портретирование</a:t>
            </a:r>
            <a:r>
              <a:rPr lang="ru-RU" sz="1400" b="1" dirty="0" smtClean="0"/>
              <a:t>, а </a:t>
            </a:r>
            <a:r>
              <a:rPr lang="ru-RU" sz="1400" b="1" dirty="0" err="1" smtClean="0"/>
              <a:t>главное-знаменитый</a:t>
            </a:r>
            <a:endParaRPr lang="ru-RU" sz="1400" dirty="0" smtClean="0"/>
          </a:p>
          <a:p>
            <a:r>
              <a:rPr lang="ru-RU" sz="1400" b="1" dirty="0" smtClean="0"/>
              <a:t>   </a:t>
            </a:r>
            <a:r>
              <a:rPr lang="ru-RU" sz="1400" b="1" dirty="0" err="1" smtClean="0"/>
              <a:t>вермеровский</a:t>
            </a:r>
            <a:r>
              <a:rPr lang="ru-RU" sz="1400" b="1" dirty="0" smtClean="0"/>
              <a:t> невесомый </a:t>
            </a:r>
            <a:r>
              <a:rPr lang="ru-RU" sz="1400" b="1" dirty="0" err="1" smtClean="0"/>
              <a:t>воздух-аналогов</a:t>
            </a:r>
            <a:r>
              <a:rPr lang="ru-RU" sz="1400" b="1" dirty="0" smtClean="0"/>
              <a:t> не </a:t>
            </a:r>
            <a:endParaRPr lang="ru-RU" sz="1400" dirty="0" smtClean="0"/>
          </a:p>
          <a:p>
            <a:r>
              <a:rPr lang="ru-RU" sz="1400" b="1" dirty="0" smtClean="0"/>
              <a:t>   имеет.</a:t>
            </a:r>
          </a:p>
          <a:p>
            <a:r>
              <a:rPr lang="ru-RU" sz="1400" b="1" dirty="0" smtClean="0"/>
              <a:t>      Классическая ясность сюжета в его </a:t>
            </a:r>
            <a:r>
              <a:rPr lang="ru-RU" sz="1400" b="1" dirty="0" err="1" smtClean="0"/>
              <a:t>рабо</a:t>
            </a:r>
            <a:r>
              <a:rPr lang="ru-RU" sz="1400" b="1" dirty="0" smtClean="0"/>
              <a:t>-</a:t>
            </a:r>
            <a:endParaRPr lang="ru-RU" sz="1400" dirty="0" smtClean="0"/>
          </a:p>
          <a:p>
            <a:r>
              <a:rPr lang="ru-RU" sz="1400" b="1" dirty="0" smtClean="0"/>
              <a:t>   </a:t>
            </a:r>
            <a:r>
              <a:rPr lang="ru-RU" sz="1400" b="1" dirty="0" err="1" smtClean="0"/>
              <a:t>тах</a:t>
            </a:r>
            <a:r>
              <a:rPr lang="ru-RU" sz="1400" b="1" dirty="0" smtClean="0"/>
              <a:t>, естественная и живая выразительность </a:t>
            </a:r>
            <a:endParaRPr lang="ru-RU" sz="1400" dirty="0" smtClean="0"/>
          </a:p>
          <a:p>
            <a:r>
              <a:rPr lang="ru-RU" sz="1400" b="1" dirty="0" smtClean="0"/>
              <a:t>   композиции, лёгкая вибрация воздуха, </a:t>
            </a:r>
            <a:r>
              <a:rPr lang="ru-RU" sz="1400" b="1" dirty="0" err="1" smtClean="0"/>
              <a:t>свето</a:t>
            </a:r>
            <a:r>
              <a:rPr lang="ru-RU" sz="1400" b="1" dirty="0" smtClean="0"/>
              <a:t>-</a:t>
            </a:r>
            <a:endParaRPr lang="ru-RU" sz="1400" dirty="0" smtClean="0"/>
          </a:p>
          <a:p>
            <a:r>
              <a:rPr lang="ru-RU" sz="1400" b="1" dirty="0" smtClean="0"/>
              <a:t>   насыщенность звучного цвета, богатая игра </a:t>
            </a:r>
            <a:endParaRPr lang="ru-RU" sz="1400" dirty="0" smtClean="0"/>
          </a:p>
          <a:p>
            <a:r>
              <a:rPr lang="ru-RU" sz="1400" b="1" dirty="0" smtClean="0"/>
              <a:t>   оттенков, красочность бликов делают его работы</a:t>
            </a:r>
            <a:endParaRPr lang="ru-RU" sz="1400" dirty="0" smtClean="0"/>
          </a:p>
          <a:p>
            <a:r>
              <a:rPr lang="ru-RU" sz="1400" b="1" dirty="0" smtClean="0"/>
              <a:t>   уникальными и неповторимыми.</a:t>
            </a:r>
            <a:endParaRPr lang="ru-RU" sz="14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4357718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357158" y="592933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/>
              <a:t> Женщина в синем, читающая письмо.          1664г.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214290"/>
            <a:ext cx="5786478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6072198" y="642918"/>
            <a:ext cx="271461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 многокрасочном «Виде Делфта» панорама города запечатлена в определенный момент: только что прошел дождь, первые лучи солнца пробиваются через серебристые облака, и раскинувшийся на берегу город наполняется светом и множеством красочных оттенков. Пейзажи Вермера далеко опережают свое время. Полнота восприятия натуры с элементами пленэра сочетается в них с непосредственностью лирического чувства.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185433" y="214290"/>
            <a:ext cx="29585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Вид Делфта. </a:t>
            </a:r>
            <a:r>
              <a:rPr lang="ru-RU" dirty="0" err="1" smtClean="0"/>
              <a:t>Ок</a:t>
            </a:r>
            <a:r>
              <a:rPr lang="ru-RU" dirty="0" smtClean="0"/>
              <a:t>. 1660—1661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57224" y="6286520"/>
            <a:ext cx="44903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Ян Вермеер </a:t>
            </a:r>
            <a:r>
              <a:rPr lang="ru-RU" dirty="0" err="1" smtClean="0"/>
              <a:t>Делфтский</a:t>
            </a:r>
            <a:r>
              <a:rPr lang="ru-RU" dirty="0" smtClean="0"/>
              <a:t>. Вид Делфта, 1660 г.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4429156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1214414" y="6143644"/>
            <a:ext cx="24758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Улочка. </a:t>
            </a:r>
            <a:r>
              <a:rPr lang="ru-RU" dirty="0" err="1" smtClean="0"/>
              <a:t>Ок</a:t>
            </a:r>
            <a:r>
              <a:rPr lang="ru-RU" dirty="0" smtClean="0"/>
              <a:t>. 1657—1658</a:t>
            </a:r>
            <a:endParaRPr lang="ru-RU" dirty="0"/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Если бы Вермер написал только два пейзажа «Улочка» (ок. 1657—1658, Амстердам, Рейксмузеум) и «Вид Делфта» (ок.1660—1661, Гаага, Маурицхейс), то он уже вошел бы в число великих европейских живописцев. В Улочке изображен частный мотив, возможно, художник увековечил свой собственный дом. Летний пасмурный день. Фасад здания из красного кирпича с побелкой в нижнем этаже и зелеными ставнями занимает правую часть композиции, слева открывающийся проход создает впечатление пространственной глубины. Весомость архитектуры подчеркивает движение проносящихся облаков.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 </a:t>
            </a:r>
            <a:endParaRPr kumimoji="0" lang="ru-RU" sz="20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72066" y="357166"/>
            <a:ext cx="371477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Если бы Вермер написал только два пейзажа «Улочка» (</a:t>
            </a:r>
            <a:r>
              <a:rPr lang="ru-RU" dirty="0" err="1" smtClean="0"/>
              <a:t>ок</a:t>
            </a:r>
            <a:r>
              <a:rPr lang="ru-RU" dirty="0" smtClean="0"/>
              <a:t>. 1657—1658, Амстердам, </a:t>
            </a:r>
            <a:r>
              <a:rPr lang="ru-RU" dirty="0" err="1" smtClean="0"/>
              <a:t>Рейксмузеум</a:t>
            </a:r>
            <a:r>
              <a:rPr lang="ru-RU" dirty="0" smtClean="0"/>
              <a:t>) и «Вид Делфта» (ок.1660—1661, Гаага, </a:t>
            </a:r>
            <a:r>
              <a:rPr lang="ru-RU" dirty="0" err="1" smtClean="0"/>
              <a:t>Маурицхейс</a:t>
            </a:r>
            <a:r>
              <a:rPr lang="ru-RU" dirty="0" smtClean="0"/>
              <a:t>), то он уже вошел бы в число великих европейских живописцев. В Улочке изображен частный мотив, возможно, художник увековечил свой собственный дом. Летний пасмурный день. Фасад здания из красного кирпича с побелкой в нижнем этаже и зелеными ставнями занимает правую часть композиции, слева открывающийся проход создает впечатление пространственной глубины. Весомость архитектуры подчеркивает движение проносящихся облаков.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5728"/>
            <a:ext cx="4643438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1214414" y="6215082"/>
            <a:ext cx="16385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У сводни. 1656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714876" y="214290"/>
            <a:ext cx="4429124" cy="634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1656 году написал первую жанровую картину «У сводни» (Дрезден, Картинная галерея). В приемах крупномасштабной композиции с высоким горизонтом и фигурами в натуральную величину художник сохранил традицию голландских последователей Караваджо, работавших в Утрехте в начале XVII столетия. Тема продажной любви, подчас с оттенком морализирования, получила широкое распространение в голландской жанровой живописи.  В картине уже ощущается столь отличающее его творчество стремление к простоте, ясности, </a:t>
            </a:r>
            <a:r>
              <a:rPr lang="ru-RU" sz="1400" dirty="0" err="1" smtClean="0"/>
              <a:t>отточенности</a:t>
            </a:r>
            <a:r>
              <a:rPr lang="ru-RU" sz="1400" dirty="0" smtClean="0"/>
              <a:t> образа. Четыре фигуры, тесно заполняющие полотно, неразрывно связаны между собой. Пьяный кавалер в ярко-киноварной куртке и съехавшей набок шляпе грубо обнимает миловидную слегка захмелевшую девушку и кладет в ее открытую ладонь сияющую золотую монету. Слева музыкант с лютней в старинном черно-белом костюме — обязательный персонаж празднеств и попоек. Выглядывающая из-за плеча кавалера старуха-сводня в черном платке с быстрым, алчным и полным любопытства взглядом охарактеризована живо и вместе с тем сдержанно, без малейшего </a:t>
            </a:r>
            <a:r>
              <a:rPr lang="ru-RU" sz="1400" dirty="0" err="1" smtClean="0"/>
              <a:t>шарживания</a:t>
            </a:r>
            <a:r>
              <a:rPr lang="ru-RU" sz="1400" dirty="0" smtClean="0"/>
              <a:t>. Используя интенсивный цветовой контраст широких плоскостей ярко-красного, лимонно-желтого, белого, зеленого и черного, художник обнаруживает свой редкий декоративный дар. Но в творчестве Вермера этот новый тип жанровой композиции оказался единственным. 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0"/>
            <a:ext cx="5072098" cy="592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714348" y="6000768"/>
            <a:ext cx="457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Девушка с письмом у открытого окна. </a:t>
            </a:r>
            <a:r>
              <a:rPr lang="ru-RU" dirty="0" err="1" smtClean="0"/>
              <a:t>Ок</a:t>
            </a:r>
            <a:r>
              <a:rPr lang="ru-RU" dirty="0" smtClean="0"/>
              <a:t>. 1657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500694" y="785794"/>
            <a:ext cx="3357554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В одной из первых картин — «Девушка с письмом у открытого окна» (</a:t>
            </a:r>
            <a:r>
              <a:rPr lang="ru-RU" sz="1600" dirty="0" err="1" smtClean="0"/>
              <a:t>ок</a:t>
            </a:r>
            <a:r>
              <a:rPr lang="ru-RU" sz="1600" dirty="0" smtClean="0"/>
              <a:t>. 1657, Дрезден, Картинная галерея) — поток света, идущий из открытого окна, заливает комнату, озаряет хрупкую девичью фигуру, мерцает в зеленых занавесях, освещает стол на первом плане с двумя персидскими коврами и сине-белым фаянсовым блюдом, заполненным фруктами. Господствует столь типичное для Вермера состояние покоя, тишины и безраздельно царящей кристальной ясности. Живописно-пластическое единство композиции, построенной по законам строгой архитектоники, покоряет в картинах с двумя фигурами «Бокал вина» (</a:t>
            </a:r>
            <a:r>
              <a:rPr lang="ru-RU" sz="1600" dirty="0" err="1" smtClean="0"/>
              <a:t>ок</a:t>
            </a:r>
            <a:r>
              <a:rPr lang="ru-RU" sz="1600" dirty="0" smtClean="0"/>
              <a:t>. 1658—1660, Берлин, Государственные музеи)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000628" cy="585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857224" y="5929330"/>
            <a:ext cx="33575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Молодая женщина с кувшином. </a:t>
            </a:r>
            <a:r>
              <a:rPr lang="ru-RU" dirty="0" err="1" smtClean="0"/>
              <a:t>Ок</a:t>
            </a:r>
            <a:r>
              <a:rPr lang="ru-RU" dirty="0" smtClean="0"/>
              <a:t>. 1664—1665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000628" y="285728"/>
            <a:ext cx="414337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Начиная с 1660-х годов темы и образные идеи Вермера расширяются; появляются новые черты в характеристике персонажей, то более светских, то обыденных. В колорите утверждается редкая по красоте цветовая гамма, построенная на оттенках сине-голубого и желтого и объединенная общей серебристо-жемчужной тональностью; цвет теряет прозрачность, становится матовым, живопись — более ровной и гладкой. В излюбленном изображении одинокой женской фигуры в интерьере особое внимание уделяется колориту. Произведения этого времени более разнородны и художественно неравноценны. Среди них есть подлинные шедевры. Привычный для Вермера мотив «Молодой женщины с кувшином» (</a:t>
            </a:r>
            <a:r>
              <a:rPr lang="ru-RU" sz="1600" dirty="0" err="1" smtClean="0"/>
              <a:t>ок</a:t>
            </a:r>
            <a:r>
              <a:rPr lang="ru-RU" sz="1600" dirty="0" smtClean="0"/>
              <a:t>. 1664—1665, Нью-Йорк, Музей Метрополитен) покоряет своей свежестью. Художника восхищает изящество стройной женской фигуры, женственность жеста, с которым она отодвигает створку окна, и живой солнечный свет входит в комнату. В отличие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</TotalTime>
  <Words>1612</Words>
  <Application>Microsoft Office PowerPoint</Application>
  <PresentationFormat>Экран (4:3)</PresentationFormat>
  <Paragraphs>118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</vt:vector>
  </TitlesOfParts>
  <Company>Кесовогорская средняя общеобразовательная школа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Ученик</dc:creator>
  <cp:lastModifiedBy>Ученик</cp:lastModifiedBy>
  <cp:revision>29</cp:revision>
  <dcterms:created xsi:type="dcterms:W3CDTF">2010-11-11T06:57:58Z</dcterms:created>
  <dcterms:modified xsi:type="dcterms:W3CDTF">2010-11-15T07:06:28Z</dcterms:modified>
</cp:coreProperties>
</file>