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2;&#1096;&#1077;&#1085;&#1100;&#1082;&#1072;\Desktop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2;&#1096;&#1077;&#1085;&#1100;&#1082;&#1072;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Этно-расовый состав (по переписи 2001 года)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Лист1!$B$1:$B$5</c:f>
              <c:strCache>
                <c:ptCount val="1"/>
                <c:pt idx="0">
                  <c:v>Этно-расовый состав (по переписи 2001 года) Этно-расовый состав (по переписи 2001 года) Процентность</c:v>
                </c:pt>
              </c:strCache>
            </c:strRef>
          </c:tx>
          <c:invertIfNegative val="0"/>
          <c:cat>
            <c:strRef>
              <c:f>Лист1!$A$6:$A$8</c:f>
              <c:strCache>
                <c:ptCount val="3"/>
                <c:pt idx="0">
                  <c:v>Негры </c:v>
                </c:pt>
                <c:pt idx="1">
                  <c:v>Мулаты</c:v>
                </c:pt>
                <c:pt idx="2">
                  <c:v>Другие</c:v>
                </c:pt>
              </c:strCache>
            </c:strRef>
          </c:cat>
          <c:val>
            <c:numRef>
              <c:f>Лист1!$B$6:$B$8</c:f>
              <c:numCache>
                <c:formatCode>0.00%</c:formatCode>
                <c:ptCount val="3"/>
                <c:pt idx="0">
                  <c:v>0.91200000000000003</c:v>
                </c:pt>
                <c:pt idx="1">
                  <c:v>6.2E-2</c:v>
                </c:pt>
                <c:pt idx="2">
                  <c:v>2.5999999999999999E-2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490944"/>
        <c:axId val="77116544"/>
      </c:barChart>
      <c:catAx>
        <c:axId val="71490944"/>
        <c:scaling>
          <c:orientation val="minMax"/>
        </c:scaling>
        <c:delete val="0"/>
        <c:axPos val="b"/>
        <c:majorTickMark val="out"/>
        <c:minorTickMark val="none"/>
        <c:tickLblPos val="nextTo"/>
        <c:crossAx val="77116544"/>
        <c:crosses val="autoZero"/>
        <c:auto val="1"/>
        <c:lblAlgn val="ctr"/>
        <c:lblOffset val="100"/>
        <c:noMultiLvlLbl val="0"/>
      </c:catAx>
      <c:valAx>
        <c:axId val="7711654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71490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cat>
            <c:strRef>
              <c:f>Лист1!$I$4:$I$8</c:f>
              <c:strCache>
                <c:ptCount val="5"/>
                <c:pt idx="0">
                  <c:v>Протестанты</c:v>
                </c:pt>
                <c:pt idx="1">
                  <c:v>Католики</c:v>
                </c:pt>
                <c:pt idx="2">
                  <c:v>Растафари</c:v>
                </c:pt>
                <c:pt idx="3">
                  <c:v>Атеисты</c:v>
                </c:pt>
                <c:pt idx="4">
                  <c:v>Другие</c:v>
                </c:pt>
              </c:strCache>
            </c:strRef>
          </c:cat>
          <c:val>
            <c:numRef>
              <c:f>Лист1!$J$4:$J$8</c:f>
              <c:numCache>
                <c:formatCode>0.00%</c:formatCode>
                <c:ptCount val="5"/>
                <c:pt idx="0">
                  <c:v>0.625</c:v>
                </c:pt>
                <c:pt idx="1">
                  <c:v>2.5999999999999999E-2</c:v>
                </c:pt>
                <c:pt idx="2" formatCode="0%">
                  <c:v>0.1</c:v>
                </c:pt>
                <c:pt idx="3">
                  <c:v>0.20899999999999999</c:v>
                </c:pt>
                <c:pt idx="4" formatCode="0%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2.8140906154460223E-2"/>
          <c:y val="0.36015128317293676"/>
          <c:w val="0.15533459245269043"/>
          <c:h val="0.4185859580052493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1943-50FC-4A38-8ACC-78CAA2D535FC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771B-BEA5-420F-ABC8-5FBD52EA47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1943-50FC-4A38-8ACC-78CAA2D535FC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771B-BEA5-420F-ABC8-5FBD52EA47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1943-50FC-4A38-8ACC-78CAA2D535FC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771B-BEA5-420F-ABC8-5FBD52EA47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1943-50FC-4A38-8ACC-78CAA2D535FC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771B-BEA5-420F-ABC8-5FBD52EA47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1943-50FC-4A38-8ACC-78CAA2D535FC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771B-BEA5-420F-ABC8-5FBD52EA47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1943-50FC-4A38-8ACC-78CAA2D535FC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771B-BEA5-420F-ABC8-5FBD52EA47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1943-50FC-4A38-8ACC-78CAA2D535FC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771B-BEA5-420F-ABC8-5FBD52EA47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1943-50FC-4A38-8ACC-78CAA2D535FC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771B-BEA5-420F-ABC8-5FBD52EA47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1943-50FC-4A38-8ACC-78CAA2D535FC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771B-BEA5-420F-ABC8-5FBD52EA47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1943-50FC-4A38-8ACC-78CAA2D535FC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771B-BEA5-420F-ABC8-5FBD52EA47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1943-50FC-4A38-8ACC-78CAA2D535FC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771B-BEA5-420F-ABC8-5FBD52EA47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2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B1943-50FC-4A38-8ACC-78CAA2D535FC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C771B-BEA5-420F-ABC8-5FBD52EA47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24500" cmpd="dbl">
            <a:solidFill>
              <a:schemeClr val="accent2">
                <a:shade val="85000"/>
                <a:satMod val="155000"/>
              </a:schemeClr>
            </a:solidFill>
            <a:prstDash val="solid"/>
            <a:miter lim="800000"/>
          </a:ln>
          <a:gradFill>
            <a:gsLst>
              <a:gs pos="10000">
                <a:schemeClr val="accent2">
                  <a:tint val="10000"/>
                  <a:satMod val="155000"/>
                </a:schemeClr>
              </a:gs>
              <a:gs pos="60000">
                <a:schemeClr val="accent2">
                  <a:tint val="30000"/>
                  <a:satMod val="155000"/>
                </a:schemeClr>
              </a:gs>
              <a:gs pos="100000">
                <a:schemeClr val="accent2">
                  <a:tint val="73000"/>
                  <a:satMod val="155000"/>
                </a:schemeClr>
              </a:gs>
            </a:gsLst>
            <a:lin ang="5400000"/>
          </a:gradFill>
          <a:effectLst>
            <a:outerShdw blurRad="38100" dist="38100" dir="7020000" algn="tl">
              <a:srgbClr val="000000">
                <a:alpha val="35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b="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b="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b="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b="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b="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Ямайка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20880" cy="2711152"/>
          </a:xfrm>
        </p:spPr>
        <p:txBody>
          <a:bodyPr/>
          <a:lstStyle/>
          <a:p>
            <a:r>
              <a:rPr lang="ru-RU" dirty="0" smtClean="0"/>
              <a:t>Работа Николая </a:t>
            </a:r>
            <a:r>
              <a:rPr lang="ru-RU" dirty="0" err="1" smtClean="0"/>
              <a:t>Курашева</a:t>
            </a:r>
            <a:endParaRPr lang="ru-RU" dirty="0" smtClean="0"/>
          </a:p>
          <a:p>
            <a:r>
              <a:rPr lang="ru-RU" dirty="0" smtClean="0"/>
              <a:t>11 класс ГБОУ школа №104 </a:t>
            </a:r>
          </a:p>
          <a:p>
            <a:r>
              <a:rPr lang="ru-RU" dirty="0" smtClean="0"/>
              <a:t>Санкт-Петербурга</a:t>
            </a:r>
          </a:p>
          <a:p>
            <a:r>
              <a:rPr lang="ru-RU" dirty="0" smtClean="0"/>
              <a:t>Учитель </a:t>
            </a:r>
            <a:r>
              <a:rPr lang="ru-RU" dirty="0" err="1" smtClean="0"/>
              <a:t>Шиженская</a:t>
            </a:r>
            <a:r>
              <a:rPr lang="ru-RU" dirty="0" smtClean="0"/>
              <a:t> Н.Н.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Спаниш-Таун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Крупнейший </a:t>
            </a:r>
            <a:r>
              <a:rPr lang="ru-RU" sz="1800" dirty="0"/>
              <a:t>город и административный центр округа </a:t>
            </a:r>
            <a:r>
              <a:rPr lang="ru-RU" sz="1800" dirty="0" err="1" smtClean="0"/>
              <a:t>Сент</a:t>
            </a:r>
            <a:r>
              <a:rPr lang="ru-RU" sz="1800" dirty="0" smtClean="0"/>
              <a:t>-Катерин</a:t>
            </a:r>
          </a:p>
          <a:p>
            <a:r>
              <a:rPr lang="ru-RU" sz="1800" dirty="0"/>
              <a:t>Расположен в юго-восточной части Ямайки, в полутора десятках километров западнее столицы — города </a:t>
            </a:r>
            <a:r>
              <a:rPr lang="ru-RU" sz="1800" dirty="0" smtClean="0"/>
              <a:t>Кингстона</a:t>
            </a:r>
          </a:p>
          <a:p>
            <a:r>
              <a:rPr lang="ru-RU" sz="1800" dirty="0"/>
              <a:t>В XVI—XIX веках являлся испанской и английской столицей </a:t>
            </a:r>
            <a:r>
              <a:rPr lang="ru-RU" sz="1800" dirty="0" smtClean="0"/>
              <a:t>Ямайки</a:t>
            </a:r>
          </a:p>
          <a:p>
            <a:r>
              <a:rPr lang="ru-RU" sz="1800" dirty="0"/>
              <a:t>В городе располагается множество памятников, национальные архивы, а также старейшие англиканские церкви за пределами Англии</a:t>
            </a:r>
            <a:r>
              <a:rPr lang="ru-RU" sz="1800" dirty="0" smtClean="0"/>
              <a:t>.</a:t>
            </a:r>
          </a:p>
          <a:p>
            <a:endParaRPr lang="ru-RU" sz="1800" dirty="0"/>
          </a:p>
        </p:txBody>
      </p:sp>
      <p:pic>
        <p:nvPicPr>
          <p:cNvPr id="7170" name="Picture 2" descr="C:\Users\Сашенька\Desktop\Cathedral-in-Spanish-Town-Jama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556792"/>
            <a:ext cx="3456384" cy="448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323528" y="399268"/>
            <a:ext cx="1242244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Портмор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5141168"/>
          </a:xfrm>
        </p:spPr>
        <p:txBody>
          <a:bodyPr>
            <a:normAutofit/>
          </a:bodyPr>
          <a:lstStyle/>
          <a:p>
            <a:r>
              <a:rPr lang="ru-RU" sz="1900" dirty="0"/>
              <a:t>Город на южном побережье острова Ямайка в приходе Санта Катерина, к юго-востоку от Кингстона.</a:t>
            </a:r>
          </a:p>
          <a:p>
            <a:r>
              <a:rPr lang="ru-RU" sz="1900" dirty="0"/>
              <a:t> Население — 170 тыс. человек (3-е место в стране).</a:t>
            </a:r>
          </a:p>
          <a:p>
            <a:r>
              <a:rPr lang="ru-RU" sz="1900" dirty="0"/>
              <a:t>Город начал строиться в 1960-е </a:t>
            </a:r>
            <a:r>
              <a:rPr lang="ru-RU" sz="1900" dirty="0" err="1"/>
              <a:t>гг</a:t>
            </a:r>
            <a:endParaRPr lang="ru-RU" sz="1900" dirty="0"/>
          </a:p>
          <a:p>
            <a:r>
              <a:rPr lang="ru-RU" sz="1900" dirty="0" err="1"/>
              <a:t>Портмор</a:t>
            </a:r>
            <a:r>
              <a:rPr lang="ru-RU" sz="1900" dirty="0"/>
              <a:t> расположен на равнине, прилегающей к </a:t>
            </a:r>
            <a:r>
              <a:rPr lang="ru-RU" sz="1900" dirty="0" err="1"/>
              <a:t>Кингсонсому</a:t>
            </a:r>
            <a:r>
              <a:rPr lang="ru-RU" sz="1900" dirty="0"/>
              <a:t> заливу. Система каналов предотвращает его от наводнений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C:\Users\Сашенька\Desktop\photo-07-portmore-jama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28396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323528" y="399268"/>
            <a:ext cx="1242244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4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Монтего</a:t>
            </a:r>
            <a:r>
              <a:rPr lang="ru-RU" dirty="0" smtClean="0"/>
              <a:t>-Бей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Четвёртый </a:t>
            </a:r>
            <a:r>
              <a:rPr lang="ru-RU" sz="1800" dirty="0"/>
              <a:t>по населению город </a:t>
            </a:r>
            <a:r>
              <a:rPr lang="ru-RU" sz="1800" dirty="0" smtClean="0"/>
              <a:t>Ямайки.</a:t>
            </a:r>
          </a:p>
          <a:p>
            <a:r>
              <a:rPr lang="ru-RU" sz="1800" dirty="0" smtClean="0"/>
              <a:t>Расположен </a:t>
            </a:r>
            <a:r>
              <a:rPr lang="ru-RU" sz="1800" dirty="0"/>
              <a:t>на северо-востоке страны в округе </a:t>
            </a:r>
            <a:r>
              <a:rPr lang="ru-RU" sz="1800" dirty="0" err="1"/>
              <a:t>Сент</a:t>
            </a:r>
            <a:r>
              <a:rPr lang="ru-RU" sz="1800" dirty="0"/>
              <a:t>-Джеймс и является его административным центром. </a:t>
            </a:r>
            <a:endParaRPr lang="ru-RU" sz="1800" dirty="0" smtClean="0"/>
          </a:p>
          <a:p>
            <a:r>
              <a:rPr lang="ru-RU" sz="1800" dirty="0" smtClean="0"/>
              <a:t>Находится </a:t>
            </a:r>
            <a:r>
              <a:rPr lang="ru-RU" sz="1800" dirty="0"/>
              <a:t>при впадении в море реки </a:t>
            </a:r>
            <a:r>
              <a:rPr lang="ru-RU" sz="1800" dirty="0" err="1"/>
              <a:t>Монтего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/>
              <a:t>Название города предположительно происходит от искажённого слова исп. </a:t>
            </a:r>
            <a:r>
              <a:rPr lang="ru-RU" sz="1800" dirty="0" err="1"/>
              <a:t>manteca</a:t>
            </a:r>
            <a:r>
              <a:rPr lang="ru-RU" sz="1800" dirty="0"/>
              <a:t> (смалец), так как из порта во время испанского владычества экспортировались смалец, кожа и говядина.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323528" y="399268"/>
            <a:ext cx="1242244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Сашенька\Desktop\Jamaica_Ocho-Rios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4032448" cy="430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5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Флора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4762872" cy="5141168"/>
          </a:xfrm>
        </p:spPr>
        <p:txBody>
          <a:bodyPr>
            <a:normAutofit/>
          </a:bodyPr>
          <a:lstStyle/>
          <a:p>
            <a:r>
              <a:rPr lang="ru-RU" sz="1800" dirty="0"/>
              <a:t>Площадь лесов на острове составляет около 194 тыс. га (1/5 всей территории). </a:t>
            </a:r>
            <a:endParaRPr lang="ru-RU" sz="1800" dirty="0" smtClean="0"/>
          </a:p>
          <a:p>
            <a:r>
              <a:rPr lang="ru-RU" sz="1800" dirty="0"/>
              <a:t>Наиболее распространено </a:t>
            </a:r>
            <a:r>
              <a:rPr lang="ru-RU" sz="1800" dirty="0" smtClean="0"/>
              <a:t>хлопковое  дерево</a:t>
            </a:r>
          </a:p>
          <a:p>
            <a:r>
              <a:rPr lang="ru-RU" sz="1800" dirty="0" smtClean="0"/>
              <a:t>Южное </a:t>
            </a:r>
            <a:r>
              <a:rPr lang="ru-RU" sz="1800" dirty="0"/>
              <a:t>побережье во многих местах заросло мангровыми зарослями. </a:t>
            </a:r>
            <a:endParaRPr lang="ru-RU" sz="1800" dirty="0" smtClean="0"/>
          </a:p>
          <a:p>
            <a:r>
              <a:rPr lang="ru-RU" sz="1800" dirty="0"/>
              <a:t>В западной и юго-западной части острова в местах, где земля не используется под плантации, распространена растительность саваннового типа (злаки и отдельно стоящими деревья</a:t>
            </a:r>
            <a:r>
              <a:rPr lang="ru-RU" sz="1800" dirty="0" smtClean="0"/>
              <a:t>).</a:t>
            </a:r>
          </a:p>
          <a:p>
            <a:r>
              <a:rPr lang="ru-RU" sz="1800" dirty="0"/>
              <a:t> Всего на острове произрастает более 3000 видов цветковых растений, включая 200 видов орхидей и гибискус </a:t>
            </a:r>
            <a:r>
              <a:rPr lang="ru-RU" sz="1800" dirty="0" err="1"/>
              <a:t>сабдариффа</a:t>
            </a:r>
            <a:r>
              <a:rPr lang="ru-RU" sz="1800" dirty="0"/>
              <a:t> (из которого делают </a:t>
            </a:r>
            <a:r>
              <a:rPr lang="ru-RU" sz="1800" dirty="0" err="1"/>
              <a:t>каркаде</a:t>
            </a:r>
            <a:r>
              <a:rPr lang="ru-RU" sz="1800" dirty="0"/>
              <a:t>).</a:t>
            </a:r>
          </a:p>
        </p:txBody>
      </p:sp>
      <p:pic>
        <p:nvPicPr>
          <p:cNvPr id="10242" name="Picture 2" descr="C:\Users\Сашенька\Desktop\DSCF0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46" y="1542511"/>
            <a:ext cx="366583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880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Фауна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5069160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Животный мир Ямайки относительно беден: птицы, </a:t>
            </a:r>
            <a:r>
              <a:rPr lang="ru-RU" sz="1800" dirty="0" smtClean="0"/>
              <a:t>грызуны, кролики, </a:t>
            </a:r>
            <a:r>
              <a:rPr lang="ru-RU" sz="1800" dirty="0"/>
              <a:t>пресмыкающиеся </a:t>
            </a:r>
            <a:r>
              <a:rPr lang="ru-RU" sz="1800" dirty="0" smtClean="0"/>
              <a:t>и </a:t>
            </a:r>
            <a:r>
              <a:rPr lang="ru-RU" sz="1800" dirty="0"/>
              <a:t>20 видов летучих </a:t>
            </a:r>
            <a:r>
              <a:rPr lang="ru-RU" sz="1800" dirty="0" smtClean="0"/>
              <a:t>мышей. В </a:t>
            </a:r>
            <a:r>
              <a:rPr lang="ru-RU" sz="1800" dirty="0"/>
              <a:t>ходе освоения человеком фауна острова сильно пострадала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Широко распространились завезённые в 1872 году из Индии мангусты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Пресноводные рыбы представлены в основном кефалью, имеются 4 вида пресноводных раков. </a:t>
            </a:r>
            <a:endParaRPr lang="ru-RU" sz="1800" dirty="0" smtClean="0"/>
          </a:p>
          <a:p>
            <a:r>
              <a:rPr lang="ru-RU" sz="1800" dirty="0" smtClean="0"/>
              <a:t>В </a:t>
            </a:r>
            <a:r>
              <a:rPr lang="ru-RU" sz="1800" dirty="0"/>
              <a:t>прибрежных водах обитают ламантины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Зафиксировано более 250 видов птиц, </a:t>
            </a:r>
            <a:r>
              <a:rPr lang="ru-RU" sz="1800" dirty="0" smtClean="0"/>
              <a:t>включая </a:t>
            </a:r>
            <a:r>
              <a:rPr lang="ru-RU" sz="1800" dirty="0"/>
              <a:t>национальный символ — </a:t>
            </a:r>
            <a:r>
              <a:rPr lang="ru-RU" sz="1800" dirty="0" err="1"/>
              <a:t>вымпелохвостых</a:t>
            </a:r>
            <a:r>
              <a:rPr lang="ru-RU" sz="1800" dirty="0"/>
              <a:t> колибри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11266" name="Picture 2" descr="C:\Users\Сашенька\Desktop\lamantin_ld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17646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424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" y="1505015"/>
            <a:ext cx="5554960" cy="5328592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/>
              <a:t>Остров был открыт Христофором Колумбом в 1494 году. </a:t>
            </a:r>
            <a:endParaRPr lang="ru-RU" sz="1800" dirty="0" smtClean="0"/>
          </a:p>
          <a:p>
            <a:r>
              <a:rPr lang="ru-RU" sz="1800" dirty="0"/>
              <a:t>Своё первое поселение на острове испанцы основали в 1509 году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Ямайка была объявлена английской колонией в 1670 </a:t>
            </a:r>
            <a:r>
              <a:rPr lang="ru-RU" sz="1800" dirty="0" smtClean="0"/>
              <a:t>году</a:t>
            </a:r>
          </a:p>
          <a:p>
            <a:r>
              <a:rPr lang="ru-RU" sz="1800" dirty="0"/>
              <a:t>Возле форта стал расти город Порт-</a:t>
            </a:r>
            <a:r>
              <a:rPr lang="ru-RU" sz="1800" dirty="0" err="1"/>
              <a:t>Ройял</a:t>
            </a:r>
            <a:r>
              <a:rPr lang="ru-RU" sz="1800" dirty="0"/>
              <a:t>. Вскоре он приобрёл славу «самого грешного города во всём христианском мире</a:t>
            </a:r>
            <a:r>
              <a:rPr lang="ru-RU" sz="1800" dirty="0" smtClean="0"/>
              <a:t>»</a:t>
            </a:r>
          </a:p>
          <a:p>
            <a:r>
              <a:rPr lang="ru-RU" sz="1800" dirty="0"/>
              <a:t>Промышленность Ямайки производила сахар-сырец, патоку-мелассу и знаменитый ямайский </a:t>
            </a:r>
            <a:r>
              <a:rPr lang="ru-RU" sz="1800" dirty="0" smtClean="0"/>
              <a:t>ром</a:t>
            </a:r>
          </a:p>
          <a:p>
            <a:r>
              <a:rPr lang="ru-RU" sz="1800" dirty="0"/>
              <a:t>Освобождение негров-рабов </a:t>
            </a:r>
            <a:r>
              <a:rPr lang="ru-RU" sz="1800" dirty="0" smtClean="0"/>
              <a:t> в 1833 г. существенно </a:t>
            </a:r>
            <a:r>
              <a:rPr lang="ru-RU" sz="1800" dirty="0"/>
              <a:t>подорвало плантационное хозяйство Ямайки. </a:t>
            </a:r>
            <a:endParaRPr lang="ru-RU" sz="1800" dirty="0" smtClean="0"/>
          </a:p>
          <a:p>
            <a:r>
              <a:rPr lang="ru-RU" sz="1800" dirty="0"/>
              <a:t>Американские компании организовали на Ямайке крупное экспортное производство бананов, а также какао, кофе и </a:t>
            </a:r>
            <a:r>
              <a:rPr lang="ru-RU" sz="1800" dirty="0" smtClean="0"/>
              <a:t>кокосов</a:t>
            </a:r>
          </a:p>
          <a:p>
            <a:r>
              <a:rPr lang="ru-RU" sz="1800" dirty="0"/>
              <a:t>В 1943 году на Ямайке было введено всеобщее избирательное право, в 1944 — частичное самоуправление. В 1959 году Ямайка получила внутреннее самоуправление, в августе 1962 года Британия предоставила Ямайке независимость.</a:t>
            </a:r>
          </a:p>
        </p:txBody>
      </p:sp>
      <p:pic>
        <p:nvPicPr>
          <p:cNvPr id="12291" name="Picture 3" descr="C:\Users\Сашенька\Desktop\neudachniki-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32403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317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Государственное устройство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4896544" cy="5213176"/>
          </a:xfrm>
        </p:spPr>
        <p:txBody>
          <a:bodyPr>
            <a:normAutofit/>
          </a:bodyPr>
          <a:lstStyle/>
          <a:p>
            <a:r>
              <a:rPr lang="ru-RU" sz="1800" dirty="0"/>
              <a:t>До 1962 года Ямайка была владением Великобритании, 6 августа 1962 года стала независимым государством. Действует конституция 1962 года </a:t>
            </a:r>
            <a:endParaRPr lang="ru-RU" sz="1800" dirty="0" smtClean="0"/>
          </a:p>
          <a:p>
            <a:r>
              <a:rPr lang="ru-RU" sz="1800" dirty="0"/>
              <a:t>Страна является королевством, королевская власть осуществляется в виде конституционной монархии. Глава государства — британский </a:t>
            </a:r>
            <a:r>
              <a:rPr lang="ru-RU" sz="1800" dirty="0" smtClean="0"/>
              <a:t>монарх</a:t>
            </a:r>
          </a:p>
          <a:p>
            <a:r>
              <a:rPr lang="ru-RU" sz="1800" dirty="0"/>
              <a:t>Генерал-губернатор подписывает все законопроекты и назначает премьер-министра. </a:t>
            </a:r>
            <a:endParaRPr lang="ru-RU" sz="1800" dirty="0" smtClean="0"/>
          </a:p>
          <a:p>
            <a:r>
              <a:rPr lang="ru-RU" sz="1800" dirty="0" smtClean="0"/>
              <a:t>Законодательный </a:t>
            </a:r>
            <a:r>
              <a:rPr lang="ru-RU" sz="1800" dirty="0"/>
              <a:t>орган — двухпалатный парламент, состоит из двух палат: Сенат </a:t>
            </a:r>
            <a:r>
              <a:rPr lang="ru-RU" sz="1800" dirty="0" smtClean="0"/>
              <a:t>, Палата Представителей.</a:t>
            </a:r>
          </a:p>
          <a:p>
            <a:r>
              <a:rPr lang="ru-RU" sz="1800" dirty="0"/>
              <a:t>Основные две политические партии </a:t>
            </a:r>
            <a:r>
              <a:rPr lang="ru-RU" sz="1800" dirty="0" smtClean="0"/>
              <a:t>: Лейбористская </a:t>
            </a:r>
            <a:r>
              <a:rPr lang="ru-RU" sz="1800" dirty="0"/>
              <a:t>партия Ямайки  </a:t>
            </a:r>
            <a:r>
              <a:rPr lang="ru-RU" sz="1800" dirty="0" smtClean="0"/>
              <a:t>и Народная </a:t>
            </a:r>
            <a:r>
              <a:rPr lang="ru-RU" sz="1800" dirty="0"/>
              <a:t>национальная </a:t>
            </a:r>
            <a:r>
              <a:rPr lang="ru-RU" sz="1800" dirty="0" smtClean="0"/>
              <a:t>партия</a:t>
            </a:r>
            <a:endParaRPr lang="ru-RU" sz="1800" dirty="0"/>
          </a:p>
        </p:txBody>
      </p:sp>
      <p:pic>
        <p:nvPicPr>
          <p:cNvPr id="16386" name="Picture 2" descr="C:\Users\Сашенька\Desktop\Coat_of_Arms_of_Jamaic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96044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37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Административное деление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217" y="1340768"/>
            <a:ext cx="8229600" cy="8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dirty="0"/>
              <a:t>Ямайка разделена на четырнадцать приходов (округов) (англ. </a:t>
            </a:r>
            <a:r>
              <a:rPr lang="ru-RU" sz="1400" dirty="0" err="1"/>
              <a:t>parish</a:t>
            </a:r>
            <a:r>
              <a:rPr lang="ru-RU" sz="1400" dirty="0"/>
              <a:t>), которые располагаются в трёх исторических графствах.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0952" y="4077072"/>
            <a:ext cx="8221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	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230960"/>
            <a:ext cx="7776864" cy="252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C:\Users\Сашенька\Desktop\Jamaica_parishes_numbered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518457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090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Сашенька\Desktop\Flag_of_Jamaic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8092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Внешняя политика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Ямайка входит в состав Британского Содружества, член ООН и её специализированных организаций, Организации американских государств, Карибского сообщества, Движения неприсоединения, стран АКТ и др.</a:t>
            </a:r>
          </a:p>
          <a:p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Внешнеполитический курс страны существенно колебался в зависимости от того, какая партия стояла у власти. Так, правительство ЛПЯ в 1962—1972 ориентировалось на США и Великобританию. Кабинет ННП в 1972—1980 делал упор на лозунги неприсоединения и солидарности со странами «третьего мира», укреплял отношения с Кубой. ЛПЯ, вернувшись к власти в 1980, разорвало отношения с Кубой и вновь переориентировалось на США. С 1989 правительство Ямайки проводит более взвешенную внешнюю политику.</a:t>
            </a:r>
          </a:p>
          <a:p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Страна имеет дипломатические отношения с Россией (установлены с СССР в 1975).</a:t>
            </a:r>
          </a:p>
        </p:txBody>
      </p:sp>
    </p:spTree>
    <p:extLst>
      <p:ext uri="{BB962C8B-B14F-4D97-AF65-F5344CB8AC3E}">
        <p14:creationId xmlns:p14="http://schemas.microsoft.com/office/powerpoint/2010/main" val="44754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Вооружённые силы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200800" cy="4525963"/>
          </a:xfrm>
        </p:spPr>
        <p:txBody>
          <a:bodyPr>
            <a:normAutofit/>
          </a:bodyPr>
          <a:lstStyle/>
          <a:p>
            <a:r>
              <a:rPr lang="ru-RU" sz="1800" dirty="0"/>
              <a:t>сухопутные силы — 1 пехотный полк (три батальона, из них один резервный); сапёрный полк (фактически — батальон в составе 4 рот); батальон поддержки и обслуживания (учебный центр, подразделения снабжения, ремонта, транспорта, военной полиции);</a:t>
            </a:r>
          </a:p>
          <a:p>
            <a:r>
              <a:rPr lang="ru-RU" sz="1800" dirty="0"/>
              <a:t>авиационное крыло — несколько лёгких самолётов и вертолётов;</a:t>
            </a:r>
          </a:p>
          <a:p>
            <a:r>
              <a:rPr lang="ru-RU" sz="1800" dirty="0"/>
              <a:t>береговая стража — 3 сторожевых корабля, 2 патрульных катера, а также малые катера.</a:t>
            </a:r>
          </a:p>
        </p:txBody>
      </p:sp>
    </p:spTree>
    <p:extLst>
      <p:ext uri="{BB962C8B-B14F-4D97-AF65-F5344CB8AC3E}">
        <p14:creationId xmlns:p14="http://schemas.microsoft.com/office/powerpoint/2010/main" val="3416338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77809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250704" cy="44930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Островное государство </a:t>
            </a:r>
            <a:r>
              <a:rPr lang="ru-RU" dirty="0"/>
              <a:t>в составе Британского Содружества в Вест-Индии. На северо-западе граничит с территориальными водами Кубы, на востоке с территориальными водами Гаити, на юге с территориальными водами Колумбии.</a:t>
            </a:r>
          </a:p>
        </p:txBody>
      </p:sp>
      <p:pic>
        <p:nvPicPr>
          <p:cNvPr id="1026" name="Picture 2" descr="C:\Users\Сашенька\Desktop\Jamaica,_(orthographic_projection)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80814"/>
            <a:ext cx="4138613" cy="412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971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Население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26223"/>
            <a:ext cx="4331430" cy="4896544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471601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096522"/>
              </p:ext>
            </p:extLst>
          </p:nvPr>
        </p:nvGraphicFramePr>
        <p:xfrm>
          <a:off x="0" y="39522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038994"/>
              </p:ext>
            </p:extLst>
          </p:nvPr>
        </p:nvGraphicFramePr>
        <p:xfrm>
          <a:off x="8182" y="1068494"/>
          <a:ext cx="583264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16016" y="4695635"/>
            <a:ext cx="4139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Языки: основным разговорным языком является ямайский креольский язык («патуа») на основе английского, официальным языком является стандартный английский.</a:t>
            </a:r>
          </a:p>
        </p:txBody>
      </p:sp>
    </p:spTree>
    <p:extLst>
      <p:ext uri="{BB962C8B-B14F-4D97-AF65-F5344CB8AC3E}">
        <p14:creationId xmlns:p14="http://schemas.microsoft.com/office/powerpoint/2010/main" val="150528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Экономика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Главный сектор экономики Ямайки — сфера обслуживания (более 60 % ВВП и работающих). Основные источники доходов в конвертируемой валюте — обслуживание туристов (20 % ВВП), денежные поступления от работающих за рубежом (20 % ВВП) и экспорт бокситов и алюминия.</a:t>
            </a:r>
          </a:p>
          <a:p>
            <a:endParaRPr lang="ru-RU" sz="1800" dirty="0"/>
          </a:p>
          <a:p>
            <a:r>
              <a:rPr lang="ru-RU" sz="1800" dirty="0"/>
              <a:t>ВВП на душу населения (в 2009) — 8,2 тыс. долл. (117-е место в мире). Уровень безработицы (в 2009) — 14,5 %.</a:t>
            </a:r>
          </a:p>
          <a:p>
            <a:endParaRPr lang="ru-RU" sz="1800" dirty="0"/>
          </a:p>
          <a:p>
            <a:r>
              <a:rPr lang="ru-RU" sz="1800" dirty="0"/>
              <a:t>Сельское хозяйство (6 % ВВП, 17 % работающих) — сахарный тростник, бананы, кофе, цитрусовые, ямс, овощи; разводятся куры и козы; ловля моллюсков.</a:t>
            </a:r>
          </a:p>
          <a:p>
            <a:endParaRPr lang="ru-RU" sz="1800" dirty="0"/>
          </a:p>
          <a:p>
            <a:r>
              <a:rPr lang="ru-RU" sz="1800" dirty="0"/>
              <a:t>Промышленность — добыча бокситов, обработка сельхозпродукции, производство рома и одежды.</a:t>
            </a:r>
          </a:p>
        </p:txBody>
      </p:sp>
    </p:spTree>
    <p:extLst>
      <p:ext uri="{BB962C8B-B14F-4D97-AF65-F5344CB8AC3E}">
        <p14:creationId xmlns:p14="http://schemas.microsoft.com/office/powerpoint/2010/main" val="1968162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Внешняя торговля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Экспорт в 2008 году — 2,6 млрд долл. Основные экспортные товары: глинозем, бокситы, сахар, ром, кофе, ямс, напитки.</a:t>
            </a:r>
          </a:p>
          <a:p>
            <a:endParaRPr lang="ru-RU" sz="1800" dirty="0"/>
          </a:p>
          <a:p>
            <a:r>
              <a:rPr lang="ru-RU" sz="1800" dirty="0"/>
              <a:t>Основные покупатели — США 40,6 %, Канада 10,7 %, Великобритания 9,3 %, Нидерланды 7,9 %, Франция 5,4 %, Россия 5,3 %.</a:t>
            </a:r>
          </a:p>
          <a:p>
            <a:endParaRPr lang="ru-RU" sz="1800" dirty="0"/>
          </a:p>
          <a:p>
            <a:r>
              <a:rPr lang="ru-RU" sz="1800" dirty="0"/>
              <a:t>Импорт в 2008 году — 7,2 млрд долл.: продовольствие, потребительские товары, топливо, транспортные средства, стройматериалы.</a:t>
            </a:r>
          </a:p>
          <a:p>
            <a:endParaRPr lang="ru-RU" sz="1800" dirty="0"/>
          </a:p>
          <a:p>
            <a:r>
              <a:rPr lang="ru-RU" sz="1800" dirty="0"/>
              <a:t>Основные поставщики — США 39,7 %, Тринидад и Тобаго 17,6 %, Венесуэла 11,7 %.</a:t>
            </a:r>
          </a:p>
        </p:txBody>
      </p:sp>
    </p:spTree>
    <p:extLst>
      <p:ext uri="{BB962C8B-B14F-4D97-AF65-F5344CB8AC3E}">
        <p14:creationId xmlns:p14="http://schemas.microsoft.com/office/powerpoint/2010/main" val="3982805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/>
              <a:t> </a:t>
            </a:r>
            <a:r>
              <a:rPr lang="ru-RU" sz="1800" dirty="0" smtClean="0"/>
              <a:t>В </a:t>
            </a:r>
            <a:r>
              <a:rPr lang="ru-RU" sz="1800" dirty="0"/>
              <a:t>музыкальном мире Ямайка известна за счёт стилей </a:t>
            </a:r>
            <a:r>
              <a:rPr lang="ru-RU" sz="1800" dirty="0" err="1"/>
              <a:t>ска</a:t>
            </a:r>
            <a:r>
              <a:rPr lang="ru-RU" sz="1800" dirty="0"/>
              <a:t>, </a:t>
            </a:r>
            <a:r>
              <a:rPr lang="ru-RU" sz="1800" dirty="0" err="1"/>
              <a:t>даб</a:t>
            </a:r>
            <a:r>
              <a:rPr lang="ru-RU" sz="1800" dirty="0"/>
              <a:t>, </a:t>
            </a:r>
            <a:r>
              <a:rPr lang="ru-RU" sz="1800" dirty="0" err="1"/>
              <a:t>дансхолл</a:t>
            </a:r>
            <a:r>
              <a:rPr lang="ru-RU" sz="1800" dirty="0"/>
              <a:t>, </a:t>
            </a:r>
            <a:r>
              <a:rPr lang="ru-RU" sz="1800" dirty="0" err="1"/>
              <a:t>соул</a:t>
            </a:r>
            <a:r>
              <a:rPr lang="ru-RU" sz="1800" dirty="0"/>
              <a:t>, калипсо и, прежде всего, регги, в первую очередь представленного Бобом Марли. Широкую известность получили солистки группы </a:t>
            </a:r>
            <a:r>
              <a:rPr lang="ru-RU" sz="1800" dirty="0" err="1"/>
              <a:t>Boney</a:t>
            </a:r>
            <a:r>
              <a:rPr lang="ru-RU" sz="1800" dirty="0"/>
              <a:t> M (</a:t>
            </a:r>
            <a:r>
              <a:rPr lang="ru-RU" sz="1800" dirty="0" err="1"/>
              <a:t>Liz</a:t>
            </a:r>
            <a:r>
              <a:rPr lang="ru-RU" sz="1800" dirty="0"/>
              <a:t> </a:t>
            </a:r>
            <a:r>
              <a:rPr lang="ru-RU" sz="1800" dirty="0" err="1"/>
              <a:t>Mitchell</a:t>
            </a:r>
            <a:r>
              <a:rPr lang="ru-RU" sz="1800" dirty="0"/>
              <a:t> и </a:t>
            </a:r>
            <a:r>
              <a:rPr lang="ru-RU" sz="1800" dirty="0" err="1"/>
              <a:t>Marcia</a:t>
            </a:r>
            <a:r>
              <a:rPr lang="ru-RU" sz="1800" dirty="0"/>
              <a:t> </a:t>
            </a:r>
            <a:r>
              <a:rPr lang="ru-RU" sz="1800" dirty="0" err="1"/>
              <a:t>Barrett</a:t>
            </a:r>
            <a:r>
              <a:rPr lang="ru-RU" sz="1800" dirty="0"/>
              <a:t>), модель, актриса и певица </a:t>
            </a:r>
            <a:r>
              <a:rPr lang="ru-RU" sz="1800" dirty="0" err="1"/>
              <a:t>Grace</a:t>
            </a:r>
            <a:r>
              <a:rPr lang="ru-RU" sz="1800" dirty="0"/>
              <a:t> </a:t>
            </a:r>
            <a:r>
              <a:rPr lang="ru-RU" sz="1800" dirty="0" err="1"/>
              <a:t>Jones</a:t>
            </a:r>
            <a:r>
              <a:rPr lang="ru-RU" sz="1800" dirty="0"/>
              <a:t>, солист группы </a:t>
            </a:r>
            <a:r>
              <a:rPr lang="ru-RU" sz="1800" dirty="0" err="1"/>
              <a:t>Bad</a:t>
            </a:r>
            <a:r>
              <a:rPr lang="ru-RU" sz="1800" dirty="0"/>
              <a:t> </a:t>
            </a:r>
            <a:r>
              <a:rPr lang="ru-RU" sz="1800" dirty="0" err="1"/>
              <a:t>Boys</a:t>
            </a:r>
            <a:r>
              <a:rPr lang="ru-RU" sz="1800" dirty="0"/>
              <a:t> </a:t>
            </a:r>
            <a:r>
              <a:rPr lang="ru-RU" sz="1800" dirty="0" err="1"/>
              <a:t>Blue</a:t>
            </a:r>
            <a:r>
              <a:rPr lang="ru-RU" sz="1800" dirty="0"/>
              <a:t> </a:t>
            </a:r>
            <a:r>
              <a:rPr lang="ru-RU" sz="1800" dirty="0" err="1"/>
              <a:t>Тревор</a:t>
            </a:r>
            <a:r>
              <a:rPr lang="ru-RU" sz="1800" dirty="0"/>
              <a:t> </a:t>
            </a:r>
            <a:r>
              <a:rPr lang="ru-RU" sz="1800" dirty="0" err="1"/>
              <a:t>Тэйлор</a:t>
            </a:r>
            <a:r>
              <a:rPr lang="ru-RU" sz="1800" dirty="0"/>
              <a:t>, а также обладатель «</a:t>
            </a:r>
            <a:r>
              <a:rPr lang="ru-RU" sz="1800" dirty="0" err="1"/>
              <a:t>Грэмми</a:t>
            </a:r>
            <a:r>
              <a:rPr lang="ru-RU" sz="1800" dirty="0"/>
              <a:t>» Шон Пол.</a:t>
            </a:r>
          </a:p>
        </p:txBody>
      </p:sp>
      <p:pic>
        <p:nvPicPr>
          <p:cNvPr id="14340" name="Picture 4" descr="C:\Users\Сашенька\Desktop\marley76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2104"/>
            <a:ext cx="5472608" cy="324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624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Спорт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/>
          </a:bodyPr>
          <a:lstStyle/>
          <a:p>
            <a:r>
              <a:rPr lang="ru-RU" sz="1800" dirty="0"/>
              <a:t>Спортивным символом Ямайки является шестикратный Олимпийский чемпион по легкой атлетике </a:t>
            </a:r>
            <a:r>
              <a:rPr lang="ru-RU" sz="1800" dirty="0" err="1"/>
              <a:t>Усэйн</a:t>
            </a:r>
            <a:r>
              <a:rPr lang="ru-RU" sz="1800" dirty="0"/>
              <a:t> Болт.</a:t>
            </a:r>
          </a:p>
          <a:p>
            <a:pPr marL="0" indent="0">
              <a:buNone/>
            </a:pPr>
            <a:endParaRPr lang="ru-RU" sz="1800" dirty="0"/>
          </a:p>
          <a:p>
            <a:r>
              <a:rPr lang="ru-RU" sz="1800" dirty="0"/>
              <a:t>Сборная Ямайки по бобслею участвовала в четырёх зимних Олимпийских играх, заняв в 1994 году 14-е место среди экипажей-четвёрок.</a:t>
            </a:r>
          </a:p>
        </p:txBody>
      </p:sp>
      <p:pic>
        <p:nvPicPr>
          <p:cNvPr id="15362" name="Picture 2" descr="C:\Users\Сашенька\Desktop\6e0e390f737a627a67647e74d004e8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657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289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Праздники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err="1"/>
              <a:t>Джонкану</a:t>
            </a:r>
            <a:r>
              <a:rPr lang="ru-RU" sz="1800" dirty="0"/>
              <a:t> (англ. </a:t>
            </a:r>
            <a:r>
              <a:rPr lang="ru-RU" sz="1800" dirty="0" err="1"/>
              <a:t>Jonkonnu</a:t>
            </a:r>
            <a:r>
              <a:rPr lang="ru-RU" sz="1800" dirty="0"/>
              <a:t>) — традиционное торжество, посвященное </a:t>
            </a:r>
            <a:r>
              <a:rPr lang="ru-RU" sz="1800" dirty="0" smtClean="0"/>
              <a:t>Рождеству, во </a:t>
            </a:r>
            <a:r>
              <a:rPr lang="ru-RU" sz="1800" dirty="0"/>
              <a:t>время которого празднующие шествуют по улицам в маскарадных костюмах. Этот праздник вышел из традиций тайных обществ Западной Африки и был </a:t>
            </a:r>
            <a:r>
              <a:rPr lang="ru-RU" sz="1800" dirty="0" smtClean="0"/>
              <a:t>основным в </a:t>
            </a:r>
            <a:r>
              <a:rPr lang="ru-RU" sz="1800" dirty="0"/>
              <a:t>жизни рабов.</a:t>
            </a:r>
          </a:p>
          <a:p>
            <a:endParaRPr lang="ru-RU" sz="1800" dirty="0"/>
          </a:p>
          <a:p>
            <a:r>
              <a:rPr lang="ru-RU" sz="1800" dirty="0"/>
              <a:t>6 января отмечается День </a:t>
            </a:r>
            <a:r>
              <a:rPr lang="ru-RU" sz="1800" dirty="0" err="1"/>
              <a:t>марунов</a:t>
            </a:r>
            <a:r>
              <a:rPr lang="ru-RU" sz="1800" dirty="0"/>
              <a:t>. Этот праздник отмечается в день рождения капитана </a:t>
            </a:r>
            <a:r>
              <a:rPr lang="ru-RU" sz="1800" dirty="0" err="1" smtClean="0"/>
              <a:t>Куджое</a:t>
            </a:r>
            <a:r>
              <a:rPr lang="ru-RU" sz="1800" dirty="0" smtClean="0"/>
              <a:t>, </a:t>
            </a:r>
            <a:r>
              <a:rPr lang="ru-RU" sz="1800" dirty="0" err="1"/>
              <a:t>маруна</a:t>
            </a:r>
            <a:r>
              <a:rPr lang="ru-RU" sz="1800" dirty="0"/>
              <a:t>, одержавшего победу над английской </a:t>
            </a:r>
            <a:r>
              <a:rPr lang="ru-RU" sz="1800" dirty="0" smtClean="0"/>
              <a:t>армией. </a:t>
            </a:r>
            <a:r>
              <a:rPr lang="ru-RU" sz="1800" dirty="0"/>
              <a:t>6 января в честь этого дня проводятся фестивали, неотъемлемыми атрибутами которых являются традиционные танцы, пение и обряды</a:t>
            </a:r>
          </a:p>
        </p:txBody>
      </p:sp>
    </p:spTree>
    <p:extLst>
      <p:ext uri="{BB962C8B-B14F-4D97-AF65-F5344CB8AC3E}">
        <p14:creationId xmlns:p14="http://schemas.microsoft.com/office/powerpoint/2010/main" val="50284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Географическое положение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186808" cy="4493096"/>
          </a:xfrm>
        </p:spPr>
        <p:txBody>
          <a:bodyPr>
            <a:normAutofit/>
          </a:bodyPr>
          <a:lstStyle/>
          <a:p>
            <a:r>
              <a:rPr lang="ru-RU" sz="1800" dirty="0"/>
              <a:t>Ямайка является третьим по площади островом в группе Больших Антильских островов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Ближайшая </a:t>
            </a:r>
            <a:r>
              <a:rPr lang="ru-RU" sz="1800" dirty="0"/>
              <a:t>точка континента — мыс </a:t>
            </a:r>
            <a:r>
              <a:rPr lang="ru-RU" sz="1800" dirty="0" err="1"/>
              <a:t>Грасиас</a:t>
            </a:r>
            <a:r>
              <a:rPr lang="ru-RU" sz="1800" dirty="0"/>
              <a:t>-а-</a:t>
            </a:r>
            <a:r>
              <a:rPr lang="ru-RU" sz="1800" dirty="0" err="1"/>
              <a:t>Дьос</a:t>
            </a:r>
            <a:r>
              <a:rPr lang="ru-RU" sz="1800" dirty="0"/>
              <a:t> (Никарагуа</a:t>
            </a:r>
            <a:r>
              <a:rPr lang="ru-RU" sz="1800" dirty="0" smtClean="0"/>
              <a:t>).</a:t>
            </a:r>
          </a:p>
          <a:p>
            <a:r>
              <a:rPr lang="ru-RU" sz="1800" dirty="0"/>
              <a:t>Длина береговой линии составляет 1022 км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На юго-западе </a:t>
            </a:r>
            <a:r>
              <a:rPr lang="ru-RU" sz="1800" dirty="0"/>
              <a:t>расположен коралловый риф, общей площадь более 8000 </a:t>
            </a:r>
            <a:r>
              <a:rPr lang="ru-RU" sz="1800" dirty="0" smtClean="0"/>
              <a:t>км.²</a:t>
            </a:r>
          </a:p>
          <a:p>
            <a:r>
              <a:rPr lang="ru-RU" sz="1800" dirty="0"/>
              <a:t>Территория состоит из главного острова Ямайки, островов Педро и из архипелага </a:t>
            </a:r>
            <a:r>
              <a:rPr lang="ru-RU" sz="1800" dirty="0" err="1"/>
              <a:t>Морант</a:t>
            </a:r>
            <a:r>
              <a:rPr lang="ru-RU" sz="1800" dirty="0"/>
              <a:t>-Кис, расположенного в 60 км к юго-востоку от главного острова.</a:t>
            </a:r>
          </a:p>
          <a:p>
            <a:endParaRPr lang="ru-RU" sz="1800" dirty="0" smtClean="0"/>
          </a:p>
        </p:txBody>
      </p:sp>
      <p:grpSp>
        <p:nvGrpSpPr>
          <p:cNvPr id="4" name="Группа 3"/>
          <p:cNvGrpSpPr/>
          <p:nvPr/>
        </p:nvGrpSpPr>
        <p:grpSpPr>
          <a:xfrm>
            <a:off x="4860032" y="1647383"/>
            <a:ext cx="4176464" cy="4733946"/>
            <a:chOff x="4860032" y="1647382"/>
            <a:chExt cx="3946678" cy="4863443"/>
          </a:xfrm>
        </p:grpSpPr>
        <p:pic>
          <p:nvPicPr>
            <p:cNvPr id="2050" name="Picture 2" descr="C:\Users\Сашенька\Desktop\800px-Jamaic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3" y="1647382"/>
              <a:ext cx="3941338" cy="2501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Сашенька\Desktop\img9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149080"/>
              <a:ext cx="3946678" cy="2361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2993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Происхождение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/>
              <a:t>Карибский бассейн является одним из самых геологических активных регионов в мире. Многие детали в геологической истории Ямайки неизвестны или их оценка неоднозначна и вызывает споры.</a:t>
            </a:r>
          </a:p>
        </p:txBody>
      </p:sp>
      <p:pic>
        <p:nvPicPr>
          <p:cNvPr id="19458" name="Picture 2" descr="C:\Users\Сашенька\Desktop\3128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6264696" cy="4149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827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Рельеф и геология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353873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Бо́льшая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часть территории (примерно 2/3) Ямайки представляет собой известняковое плато высотой 500—1000 м, местами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выше.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восточной части острова расположены горы Блу-Маунтинс, где находится высочайшая точка страны — гора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Блу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-Маунтин (высота 2256 м). На юго-западе находится гора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Малверн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(725 м), а в западной части — гора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Долфин-Хед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(545 м). </a:t>
            </a:r>
          </a:p>
        </p:txBody>
      </p:sp>
      <p:pic>
        <p:nvPicPr>
          <p:cNvPr id="3074" name="Picture 2" descr="C:\Users\Сашенька\Desktop\Рельеф_Ямайк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26882"/>
            <a:ext cx="4931150" cy="314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89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Климат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r>
              <a:rPr lang="ru-RU" sz="1800" dirty="0"/>
              <a:t>Ямайка находится в зоне тропического климата, на который влияют пассаты. Температура в течение года меняется незначительно, средние значения января составляют 24—25° С, июля — 26—27° С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Осадки имеют сезонный характер и особенно интенсивны в мае и октябре, хотя в летние месяцы также случаются грозы с сильными дождями. Средняя годовая норма осадков 2100 мм, но также зависит от </a:t>
            </a:r>
            <a:r>
              <a:rPr lang="ru-RU" sz="1800" dirty="0" smtClean="0"/>
              <a:t>района</a:t>
            </a:r>
          </a:p>
          <a:p>
            <a:r>
              <a:rPr lang="ru-RU" sz="1800" dirty="0"/>
              <a:t>Ямайка расположена в атлантическом поясе ураганов, которые причиняют большой ущерб населению и хозяйству. </a:t>
            </a:r>
          </a:p>
        </p:txBody>
      </p:sp>
      <p:pic>
        <p:nvPicPr>
          <p:cNvPr id="4098" name="Picture 2" descr="C:\Users\Сашенька\Desktop\1224710990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90645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304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Водные 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781128"/>
          </a:xfrm>
        </p:spPr>
        <p:txBody>
          <a:bodyPr>
            <a:normAutofit/>
          </a:bodyPr>
          <a:lstStyle/>
          <a:p>
            <a:r>
              <a:rPr lang="ru-RU" sz="1800" dirty="0"/>
              <a:t>На Ямайке находятся множество небольших рек и ручьев, берущих начало на центральном нагорье и зачастую пропадающих в карстовых полостях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Суммарный объём возобновляемых водных ресурсов — 9,4 км³ (2000 год</a:t>
            </a:r>
            <a:r>
              <a:rPr lang="ru-RU" sz="1800" dirty="0" smtClean="0"/>
              <a:t>).</a:t>
            </a:r>
          </a:p>
          <a:p>
            <a:r>
              <a:rPr lang="ru-RU" sz="1800" dirty="0"/>
              <a:t>Наиболее длинная по протяжённости река — </a:t>
            </a:r>
            <a:r>
              <a:rPr lang="ru-RU" sz="1800" dirty="0" err="1"/>
              <a:t>Миньо</a:t>
            </a:r>
            <a:r>
              <a:rPr lang="ru-RU" sz="1800" dirty="0"/>
              <a:t> (93 км) текущая с гор Драй-</a:t>
            </a:r>
            <a:r>
              <a:rPr lang="ru-RU" sz="1800" dirty="0" err="1"/>
              <a:t>Харбор</a:t>
            </a:r>
            <a:r>
              <a:rPr lang="ru-RU" sz="1800" dirty="0"/>
              <a:t> в бухту </a:t>
            </a:r>
            <a:r>
              <a:rPr lang="ru-RU" sz="1800" dirty="0" err="1"/>
              <a:t>Карлайл</a:t>
            </a:r>
            <a:r>
              <a:rPr lang="ru-RU" sz="1800" dirty="0"/>
              <a:t> </a:t>
            </a:r>
            <a:endParaRPr lang="ru-RU" sz="1800" dirty="0" smtClean="0"/>
          </a:p>
          <a:p>
            <a:r>
              <a:rPr lang="ru-RU" sz="1800" dirty="0" err="1"/>
              <a:t>Блэк</a:t>
            </a:r>
            <a:r>
              <a:rPr lang="ru-RU" sz="1800" dirty="0"/>
              <a:t>-Ривер в западной части и Рио-Кобре недалеко от Кингстона, имеют длину более 50 </a:t>
            </a:r>
            <a:r>
              <a:rPr lang="ru-RU" sz="1800" dirty="0" smtClean="0"/>
              <a:t>км.</a:t>
            </a:r>
          </a:p>
          <a:p>
            <a:r>
              <a:rPr lang="ru-RU" sz="1800" dirty="0"/>
              <a:t>Единственная река, текущая не в северном или южном направлениях — </a:t>
            </a:r>
            <a:r>
              <a:rPr lang="ru-RU" sz="1800" dirty="0" err="1"/>
              <a:t>Плантэйн-Гарден</a:t>
            </a:r>
            <a:r>
              <a:rPr lang="ru-RU" sz="1800" dirty="0"/>
              <a:t> на востоке острова.</a:t>
            </a:r>
          </a:p>
        </p:txBody>
      </p:sp>
      <p:pic>
        <p:nvPicPr>
          <p:cNvPr id="5122" name="Picture 2" descr="C:\Users\Сашенька\Desktop\Ямайк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8549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888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Важнейшие города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/>
          <a:lstStyle/>
          <a:p>
            <a:r>
              <a:rPr lang="ru-RU" b="1" dirty="0" smtClean="0">
                <a:hlinkClick r:id="rId2" action="ppaction://hlinksldjump"/>
              </a:rPr>
              <a:t>Кингстон</a:t>
            </a:r>
            <a:r>
              <a:rPr lang="ru-RU" dirty="0">
                <a:hlinkClick r:id="rId2" action="ppaction://hlinksldjump"/>
              </a:rPr>
              <a:t> </a:t>
            </a:r>
            <a:r>
              <a:rPr lang="ru-RU" dirty="0" smtClean="0">
                <a:hlinkClick r:id="rId2" action="ppaction://hlinksldjump"/>
              </a:rPr>
              <a:t>(столица)</a:t>
            </a:r>
            <a:endParaRPr lang="ru-RU" dirty="0"/>
          </a:p>
          <a:p>
            <a:r>
              <a:rPr lang="ru-RU" dirty="0" err="1" smtClean="0">
                <a:hlinkClick r:id="rId3" action="ppaction://hlinksldjump"/>
              </a:rPr>
              <a:t>Спаниш-Таун</a:t>
            </a:r>
            <a:endParaRPr lang="ru-RU" dirty="0" smtClean="0"/>
          </a:p>
          <a:p>
            <a:r>
              <a:rPr lang="ru-RU" dirty="0" err="1" smtClean="0">
                <a:hlinkClick r:id="rId4" action="ppaction://hlinksldjump"/>
              </a:rPr>
              <a:t>Портмор</a:t>
            </a:r>
            <a:endParaRPr lang="ru-RU" dirty="0"/>
          </a:p>
          <a:p>
            <a:r>
              <a:rPr lang="ru-RU" dirty="0" err="1">
                <a:hlinkClick r:id="rId5" action="ppaction://hlinksldjump"/>
              </a:rPr>
              <a:t>Монтего</a:t>
            </a:r>
            <a:r>
              <a:rPr lang="ru-RU" dirty="0">
                <a:hlinkClick r:id="rId5" action="ppaction://hlinksldjump"/>
              </a:rPr>
              <a:t>-Бей</a:t>
            </a:r>
            <a:endParaRPr lang="ru-RU" dirty="0"/>
          </a:p>
        </p:txBody>
      </p:sp>
      <p:sp>
        <p:nvSpPr>
          <p:cNvPr id="4" name="Стрелка вправо 3">
            <a:hlinkClick r:id="rId6" action="ppaction://hlinksldjump"/>
          </p:cNvPr>
          <p:cNvSpPr/>
          <p:nvPr/>
        </p:nvSpPr>
        <p:spPr>
          <a:xfrm>
            <a:off x="7452320" y="5949280"/>
            <a:ext cx="151216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485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3812"/>
            <a:ext cx="8229600" cy="1143000"/>
          </a:xfrm>
        </p:spPr>
        <p:txBody>
          <a:bodyPr/>
          <a:lstStyle/>
          <a:p>
            <a:r>
              <a:rPr lang="ru-RU" dirty="0" smtClean="0"/>
              <a:t>Кингстон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506916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Столица </a:t>
            </a:r>
            <a:r>
              <a:rPr lang="ru-RU" sz="1800" dirty="0"/>
              <a:t>и главный порт Ямайки. Город </a:t>
            </a:r>
            <a:r>
              <a:rPr lang="ru-RU" sz="1800" dirty="0" smtClean="0"/>
              <a:t>расположен </a:t>
            </a:r>
            <a:r>
              <a:rPr lang="ru-RU" sz="1800" dirty="0"/>
              <a:t>на Карибском </a:t>
            </a:r>
            <a:r>
              <a:rPr lang="ru-RU" sz="1800" dirty="0" smtClean="0"/>
              <a:t>море</a:t>
            </a:r>
          </a:p>
          <a:p>
            <a:r>
              <a:rPr lang="ru-RU" sz="1800" dirty="0"/>
              <a:t>городская агломерация 580 тысяч </a:t>
            </a:r>
            <a:r>
              <a:rPr lang="ru-RU" sz="1800" dirty="0" smtClean="0"/>
              <a:t>жителей</a:t>
            </a:r>
          </a:p>
          <a:p>
            <a:r>
              <a:rPr lang="ru-RU" sz="1800" dirty="0"/>
              <a:t>Находится в естественной гавани, защищен долгим и узким проливом </a:t>
            </a:r>
            <a:r>
              <a:rPr lang="ru-RU" sz="1800" dirty="0" err="1" smtClean="0"/>
              <a:t>Палисадос</a:t>
            </a:r>
            <a:endParaRPr lang="ru-RU" sz="1800" dirty="0" smtClean="0"/>
          </a:p>
          <a:p>
            <a:r>
              <a:rPr lang="ru-RU" sz="1800" dirty="0"/>
              <a:t>Кингстон самый большой англоязычный город во всем карибском регионе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Центр </a:t>
            </a:r>
            <a:r>
              <a:rPr lang="ru-RU" sz="1800" dirty="0"/>
              <a:t>швейной и пищевой </a:t>
            </a:r>
            <a:r>
              <a:rPr lang="ru-RU" sz="1800" dirty="0" smtClean="0"/>
              <a:t>промышленности</a:t>
            </a:r>
          </a:p>
          <a:p>
            <a:r>
              <a:rPr lang="ru-RU" sz="1800" dirty="0" smtClean="0"/>
              <a:t>Основан </a:t>
            </a:r>
            <a:r>
              <a:rPr lang="ru-RU" sz="1800" dirty="0"/>
              <a:t>1693 года </a:t>
            </a:r>
            <a:r>
              <a:rPr lang="ru-RU" sz="1800" dirty="0" smtClean="0"/>
              <a:t>Великобританией</a:t>
            </a:r>
          </a:p>
          <a:p>
            <a:r>
              <a:rPr lang="ru-RU" sz="1800" dirty="0"/>
              <a:t> В 1872 в городе располагалась администрация Ямайки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Получил </a:t>
            </a:r>
            <a:r>
              <a:rPr lang="ru-RU" sz="1800" dirty="0"/>
              <a:t>независимость в 1962 </a:t>
            </a:r>
            <a:r>
              <a:rPr lang="ru-RU" sz="1800" dirty="0" smtClean="0"/>
              <a:t>году</a:t>
            </a:r>
          </a:p>
        </p:txBody>
      </p:sp>
      <p:pic>
        <p:nvPicPr>
          <p:cNvPr id="6146" name="Picture 2" descr="C:\Users\Сашенька\Desktop\jamaicakingstonharbourbk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66" y="1700808"/>
            <a:ext cx="378062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323528" y="399268"/>
            <a:ext cx="1242244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5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еографи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География</Template>
  <TotalTime>232</TotalTime>
  <Words>1592</Words>
  <Application>Microsoft Office PowerPoint</Application>
  <PresentationFormat>Экран (4:3)</PresentationFormat>
  <Paragraphs>125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География</vt:lpstr>
      <vt:lpstr>Ямайка</vt:lpstr>
      <vt:lpstr>Презентация PowerPoint</vt:lpstr>
      <vt:lpstr>Географическое положение</vt:lpstr>
      <vt:lpstr>Происхождение</vt:lpstr>
      <vt:lpstr>Рельеф и геология</vt:lpstr>
      <vt:lpstr>Климат</vt:lpstr>
      <vt:lpstr>Водные ресурсы</vt:lpstr>
      <vt:lpstr>Важнейшие города</vt:lpstr>
      <vt:lpstr>Кингстон</vt:lpstr>
      <vt:lpstr>Спаниш-Таун </vt:lpstr>
      <vt:lpstr>Портмор</vt:lpstr>
      <vt:lpstr>Монтего-Бей</vt:lpstr>
      <vt:lpstr>Флора</vt:lpstr>
      <vt:lpstr>Фауна</vt:lpstr>
      <vt:lpstr>История</vt:lpstr>
      <vt:lpstr>Государственное устройство</vt:lpstr>
      <vt:lpstr>Административное деление</vt:lpstr>
      <vt:lpstr>Внешняя политика</vt:lpstr>
      <vt:lpstr>Вооружённые силы</vt:lpstr>
      <vt:lpstr>Население</vt:lpstr>
      <vt:lpstr>Экономика</vt:lpstr>
      <vt:lpstr>Внешняя торговля</vt:lpstr>
      <vt:lpstr>Музыка</vt:lpstr>
      <vt:lpstr>Спорт</vt:lpstr>
      <vt:lpstr>Праздники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Ямайка</dc:title>
  <dc:creator>Машкова</dc:creator>
  <cp:lastModifiedBy>Пользователь</cp:lastModifiedBy>
  <cp:revision>19</cp:revision>
  <dcterms:created xsi:type="dcterms:W3CDTF">2013-03-12T12:09:47Z</dcterms:created>
  <dcterms:modified xsi:type="dcterms:W3CDTF">2013-10-03T18:46:10Z</dcterms:modified>
</cp:coreProperties>
</file>