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74" r:id="rId6"/>
    <p:sldId id="260" r:id="rId7"/>
    <p:sldId id="261" r:id="rId8"/>
    <p:sldId id="279" r:id="rId9"/>
    <p:sldId id="263" r:id="rId10"/>
    <p:sldId id="264" r:id="rId11"/>
    <p:sldId id="268" r:id="rId12"/>
    <p:sldId id="269" r:id="rId13"/>
    <p:sldId id="271" r:id="rId14"/>
    <p:sldId id="272"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324" autoAdjust="0"/>
  </p:normalViewPr>
  <p:slideViewPr>
    <p:cSldViewPr>
      <p:cViewPr varScale="1">
        <p:scale>
          <a:sx n="48" d="100"/>
          <a:sy n="48" d="100"/>
        </p:scale>
        <p:origin x="-11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8F41BC07-CFF4-4EEB-84BB-7B7E5387F046}" type="datetimeFigureOut">
              <a:rPr lang="ru-RU" smtClean="0"/>
              <a:pPr/>
              <a:t>12.12.2012</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41E468B0-5CB8-4C45-9F6A-BD2E1CF9B069}"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F41BC07-CFF4-4EEB-84BB-7B7E5387F046}" type="datetimeFigureOut">
              <a:rPr lang="ru-RU" smtClean="0"/>
              <a:pPr/>
              <a:t>12.12.2012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1E468B0-5CB8-4C45-9F6A-BD2E1CF9B06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F41BC07-CFF4-4EEB-84BB-7B7E5387F046}" type="datetimeFigureOut">
              <a:rPr lang="ru-RU" smtClean="0"/>
              <a:pPr/>
              <a:t>12.12.2012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1E468B0-5CB8-4C45-9F6A-BD2E1CF9B06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F41BC07-CFF4-4EEB-84BB-7B7E5387F046}" type="datetimeFigureOut">
              <a:rPr lang="ru-RU" smtClean="0"/>
              <a:pPr/>
              <a:t>12.12.2012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1E468B0-5CB8-4C45-9F6A-BD2E1CF9B069}"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8F41BC07-CFF4-4EEB-84BB-7B7E5387F046}" type="datetimeFigureOut">
              <a:rPr lang="ru-RU" smtClean="0"/>
              <a:pPr/>
              <a:t>12.12.2012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1E468B0-5CB8-4C45-9F6A-BD2E1CF9B069}"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F41BC07-CFF4-4EEB-84BB-7B7E5387F046}" type="datetimeFigureOut">
              <a:rPr lang="ru-RU" smtClean="0"/>
              <a:pPr/>
              <a:t>12.12.2012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1E468B0-5CB8-4C45-9F6A-BD2E1CF9B069}"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8F41BC07-CFF4-4EEB-84BB-7B7E5387F046}" type="datetimeFigureOut">
              <a:rPr lang="ru-RU" smtClean="0"/>
              <a:pPr/>
              <a:t>12.12.2012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41E468B0-5CB8-4C45-9F6A-BD2E1CF9B069}"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8F41BC07-CFF4-4EEB-84BB-7B7E5387F046}" type="datetimeFigureOut">
              <a:rPr lang="ru-RU" smtClean="0"/>
              <a:pPr/>
              <a:t>12.12.2012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41E468B0-5CB8-4C45-9F6A-BD2E1CF9B069}"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8F41BC07-CFF4-4EEB-84BB-7B7E5387F046}" type="datetimeFigureOut">
              <a:rPr lang="ru-RU" smtClean="0"/>
              <a:pPr/>
              <a:t>12.12.2012</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41E468B0-5CB8-4C45-9F6A-BD2E1CF9B06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8F41BC07-CFF4-4EEB-84BB-7B7E5387F046}" type="datetimeFigureOut">
              <a:rPr lang="ru-RU" smtClean="0"/>
              <a:pPr/>
              <a:t>12.12.2012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1E468B0-5CB8-4C45-9F6A-BD2E1CF9B069}"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8F41BC07-CFF4-4EEB-84BB-7B7E5387F046}" type="datetimeFigureOut">
              <a:rPr lang="ru-RU" smtClean="0"/>
              <a:pPr/>
              <a:t>12.12.2012</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41E468B0-5CB8-4C45-9F6A-BD2E1CF9B069}"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F41BC07-CFF4-4EEB-84BB-7B7E5387F046}" type="datetimeFigureOut">
              <a:rPr lang="ru-RU" smtClean="0"/>
              <a:pPr/>
              <a:t>12.12.2012</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1E468B0-5CB8-4C45-9F6A-BD2E1CF9B069}"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4" name="Picture 4" descr="C:\Users\Пользователь\Desktop\экс\x_849c8b10.jpg"/>
          <p:cNvPicPr>
            <a:picLocks noChangeAspect="1" noChangeArrowheads="1"/>
          </p:cNvPicPr>
          <p:nvPr/>
        </p:nvPicPr>
        <p:blipFill>
          <a:blip r:embed="rId2" cstate="print"/>
          <a:srcRect/>
          <a:stretch>
            <a:fillRect/>
          </a:stretch>
        </p:blipFill>
        <p:spPr bwMode="auto">
          <a:xfrm>
            <a:off x="5292080" y="2204864"/>
            <a:ext cx="3851920" cy="2995200"/>
          </a:xfrm>
          <a:prstGeom prst="rect">
            <a:avLst/>
          </a:prstGeom>
          <a:noFill/>
        </p:spPr>
      </p:pic>
      <p:sp>
        <p:nvSpPr>
          <p:cNvPr id="2" name="Заголовок 1"/>
          <p:cNvSpPr>
            <a:spLocks noGrp="1"/>
          </p:cNvSpPr>
          <p:nvPr>
            <p:ph type="ctrTitle"/>
          </p:nvPr>
        </p:nvSpPr>
        <p:spPr>
          <a:xfrm>
            <a:off x="1115616" y="332656"/>
            <a:ext cx="7772400" cy="1829761"/>
          </a:xfrm>
        </p:spPr>
        <p:txBody>
          <a:bodyPr>
            <a:normAutofit/>
          </a:bodyPr>
          <a:lstStyle/>
          <a:p>
            <a:r>
              <a:rPr lang="ru-RU" sz="8000" i="1" dirty="0" smtClean="0">
                <a:latin typeface="Times New Roman" pitchFamily="18" charset="0"/>
                <a:cs typeface="Times New Roman" pitchFamily="18" charset="0"/>
              </a:rPr>
              <a:t>Эксперимент</a:t>
            </a:r>
            <a:endParaRPr lang="ru-RU" sz="8000" dirty="0"/>
          </a:p>
        </p:txBody>
      </p:sp>
      <p:pic>
        <p:nvPicPr>
          <p:cNvPr id="1026" name="Picture 2" descr="C:\Users\Пользователь\Desktop\экс\slide_issue_5921.jpg"/>
          <p:cNvPicPr>
            <a:picLocks noChangeAspect="1" noChangeArrowheads="1"/>
          </p:cNvPicPr>
          <p:nvPr/>
        </p:nvPicPr>
        <p:blipFill>
          <a:blip r:embed="rId3" cstate="print"/>
          <a:srcRect/>
          <a:stretch>
            <a:fillRect/>
          </a:stretch>
        </p:blipFill>
        <p:spPr bwMode="auto">
          <a:xfrm>
            <a:off x="683568" y="4005064"/>
            <a:ext cx="3178914" cy="247065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0242" name="AutoShape 2" descr="Картинка 16 из 15428"/>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481328"/>
            <a:ext cx="8229600" cy="4755984"/>
          </a:xfrm>
        </p:spPr>
        <p:txBody>
          <a:bodyPr>
            <a:normAutofit fontScale="55000" lnSpcReduction="20000"/>
          </a:bodyPr>
          <a:lstStyle/>
          <a:p>
            <a:r>
              <a:rPr lang="ru-RU" sz="3300" dirty="0" smtClean="0"/>
              <a:t>Американский психолог И. </a:t>
            </a:r>
            <a:r>
              <a:rPr lang="ru-RU" sz="3300" dirty="0" err="1" smtClean="0"/>
              <a:t>Сарасон</a:t>
            </a:r>
            <a:r>
              <a:rPr lang="ru-RU" sz="3300" dirty="0" smtClean="0"/>
              <a:t>,  для выяснения того, какие факторы способствуют снижению страха перед экзаменами,  провел несколько серий опытов непосредственно перед экзаменами. Испытуемых разделили на три группы, в каждой были студенты, боящиеся экзаменов, и относящиеся к ним спокойно. </a:t>
            </a:r>
          </a:p>
          <a:p>
            <a:r>
              <a:rPr lang="ru-RU" sz="3300" dirty="0" smtClean="0"/>
              <a:t>В первой группе экспериментатор признавался, что сам боится экзаменов, описывал свои переживания, мешающие ему сосредоточиться на ответе. </a:t>
            </a:r>
          </a:p>
          <a:p>
            <a:r>
              <a:rPr lang="ru-RU" sz="3300" dirty="0" smtClean="0"/>
              <a:t>Во второй - он прибавлял к этому, что умеет преодолевать свой страх, и предлагал некоторые конкретные способы и приемы. </a:t>
            </a:r>
          </a:p>
          <a:p>
            <a:r>
              <a:rPr lang="ru-RU" sz="3300" dirty="0" smtClean="0"/>
              <a:t>Наконец, в третьей - говорил, что никогда не боялся экзаменов. Критерием являлась успешность испытуемых на экзамене. </a:t>
            </a:r>
          </a:p>
          <a:p>
            <a:r>
              <a:rPr lang="ru-RU" sz="3300" dirty="0" smtClean="0"/>
              <a:t>Выяснилось, что студенты, которые боялись экзаменов, хуже всего выполняли задания в первом случае, когда экспериментатор лишь сообщал им, что тоже боится экзаменов. Наилучших результатов они достигали тогда, когда им предлагались способы преодоления страха. В этом случае они даже опередили студентов, не испытывавших никакого беспокойства по поводу экзаменов. </a:t>
            </a:r>
          </a:p>
        </p:txBody>
      </p:sp>
      <p:sp>
        <p:nvSpPr>
          <p:cNvPr id="3" name="Заголовок 2"/>
          <p:cNvSpPr>
            <a:spLocks noGrp="1"/>
          </p:cNvSpPr>
          <p:nvPr>
            <p:ph type="title"/>
          </p:nvPr>
        </p:nvSpPr>
        <p:spPr/>
        <p:txBody>
          <a:bodyPr>
            <a:normAutofit fontScale="90000"/>
          </a:bodyPr>
          <a:lstStyle/>
          <a:p>
            <a:r>
              <a:rPr lang="ru-RU" i="1" dirty="0" smtClean="0"/>
              <a:t>Пример естественного эксперимента</a:t>
            </a:r>
            <a:endParaRPr lang="ru-RU" dirty="0"/>
          </a:p>
        </p:txBody>
      </p:sp>
      <p:pic>
        <p:nvPicPr>
          <p:cNvPr id="2049" name="Picture 1" descr="C:\Users\Пользователь\Desktop\экс\e6b3d5f45b24d8662707df643593b54c-1-2.jpg"/>
          <p:cNvPicPr>
            <a:picLocks noChangeAspect="1" noChangeArrowheads="1"/>
          </p:cNvPicPr>
          <p:nvPr/>
        </p:nvPicPr>
        <p:blipFill>
          <a:blip r:embed="rId2" cstate="print"/>
          <a:srcRect/>
          <a:stretch>
            <a:fillRect/>
          </a:stretch>
        </p:blipFill>
        <p:spPr bwMode="auto">
          <a:xfrm>
            <a:off x="7188292" y="116632"/>
            <a:ext cx="1824202" cy="1368152"/>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949080" y="2060848"/>
            <a:ext cx="5194920" cy="4525963"/>
          </a:xfrm>
        </p:spPr>
        <p:txBody>
          <a:bodyPr>
            <a:normAutofit/>
          </a:bodyPr>
          <a:lstStyle/>
          <a:p>
            <a:pPr>
              <a:buNone/>
            </a:pPr>
            <a:r>
              <a:rPr lang="ru-RU" sz="2000" dirty="0" smtClean="0"/>
              <a:t>Содержание основных этапов экспериментального исследования:</a:t>
            </a:r>
          </a:p>
          <a:p>
            <a:pPr>
              <a:buNone/>
            </a:pPr>
            <a:endParaRPr lang="ru-RU" sz="2000" dirty="0" smtClean="0"/>
          </a:p>
          <a:p>
            <a:r>
              <a:rPr lang="ru-RU" sz="2000" dirty="0" smtClean="0"/>
              <a:t>1. ТЕОРЕТИЧЕСКИЙ ЭТАП</a:t>
            </a:r>
          </a:p>
          <a:p>
            <a:endParaRPr lang="ru-RU" sz="2000" dirty="0" smtClean="0"/>
          </a:p>
          <a:p>
            <a:r>
              <a:rPr lang="ru-RU" sz="2000" dirty="0" smtClean="0"/>
              <a:t>2. ПОДГОТОВИТЕЛЬНЫЙ ЭТАП</a:t>
            </a:r>
          </a:p>
          <a:p>
            <a:endParaRPr lang="ru-RU" sz="2000" dirty="0" smtClean="0"/>
          </a:p>
          <a:p>
            <a:r>
              <a:rPr lang="ru-RU" sz="2000" dirty="0" smtClean="0"/>
              <a:t>3. ЭКСПЕРИМЕНТАЛЬНЫЙ ЭТАП</a:t>
            </a:r>
          </a:p>
          <a:p>
            <a:endParaRPr lang="ru-RU" sz="2000" dirty="0" smtClean="0"/>
          </a:p>
          <a:p>
            <a:r>
              <a:rPr lang="ru-RU" sz="2000" dirty="0" smtClean="0"/>
              <a:t>4. ИНТЕРПРЕТАЦИОННЫЙ ЭТАП</a:t>
            </a:r>
          </a:p>
          <a:p>
            <a:endParaRPr lang="ru-RU" sz="2000" dirty="0" smtClean="0"/>
          </a:p>
          <a:p>
            <a:pPr>
              <a:buNone/>
            </a:pPr>
            <a:endParaRPr lang="ru-RU" sz="2000" dirty="0" smtClean="0"/>
          </a:p>
        </p:txBody>
      </p:sp>
      <p:sp>
        <p:nvSpPr>
          <p:cNvPr id="3" name="Заголовок 2"/>
          <p:cNvSpPr>
            <a:spLocks noGrp="1"/>
          </p:cNvSpPr>
          <p:nvPr>
            <p:ph type="title"/>
          </p:nvPr>
        </p:nvSpPr>
        <p:spPr/>
        <p:txBody>
          <a:bodyPr>
            <a:noAutofit/>
          </a:bodyPr>
          <a:lstStyle/>
          <a:p>
            <a:pPr lvl="0"/>
            <a:r>
              <a:rPr lang="ru-RU" sz="3600" i="1" dirty="0" smtClean="0"/>
              <a:t>Характеристика экспериментальной процедуры</a:t>
            </a:r>
            <a:endParaRPr lang="ru-RU" sz="3600" i="1" dirty="0"/>
          </a:p>
        </p:txBody>
      </p:sp>
      <p:pic>
        <p:nvPicPr>
          <p:cNvPr id="23554" name="Picture 2" descr="C:\Users\Пользователь\Desktop\экс\1111.jpg"/>
          <p:cNvPicPr>
            <a:picLocks noChangeAspect="1" noChangeArrowheads="1"/>
          </p:cNvPicPr>
          <p:nvPr/>
        </p:nvPicPr>
        <p:blipFill>
          <a:blip r:embed="rId2" cstate="print"/>
          <a:srcRect/>
          <a:stretch>
            <a:fillRect/>
          </a:stretch>
        </p:blipFill>
        <p:spPr bwMode="auto">
          <a:xfrm>
            <a:off x="179512" y="2420888"/>
            <a:ext cx="4006416" cy="2670944"/>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55000" lnSpcReduction="20000"/>
          </a:bodyPr>
          <a:lstStyle/>
          <a:p>
            <a:pPr lvl="0"/>
            <a:r>
              <a:rPr lang="ru-RU" dirty="0" smtClean="0"/>
              <a:t>Гипотеза должна содержать независимые и зависимые переменные.</a:t>
            </a:r>
          </a:p>
          <a:p>
            <a:pPr lvl="0"/>
            <a:r>
              <a:rPr lang="ru-RU" dirty="0" smtClean="0"/>
              <a:t>Экспериментальная выборка должна быть репрезентативной.</a:t>
            </a:r>
          </a:p>
          <a:p>
            <a:pPr lvl="0"/>
            <a:r>
              <a:rPr lang="ru-RU" dirty="0" smtClean="0"/>
              <a:t>Количество испытуемых должно быть статистически значимым (средним)</a:t>
            </a:r>
          </a:p>
          <a:p>
            <a:pPr lvl="0"/>
            <a:r>
              <a:rPr lang="ru-RU" dirty="0" smtClean="0"/>
              <a:t>Достоверности – должны быть найдены абсолютные и относительные погрешности всех определяемых в эксперименте количественных величин при заданной доверительной вероятности или, что тоже самое, проведено интервальное оценивание определяемых величин.</a:t>
            </a:r>
          </a:p>
          <a:p>
            <a:pPr lvl="0"/>
            <a:r>
              <a:rPr lang="ru-RU" dirty="0" smtClean="0"/>
              <a:t>Максимальной общности – полученная информация должна охватывать как можно более широкий круг объектов. Примером высокой степени общности является закон всемирного тяготения Ньютона. Минимальной общностью будут обладать результаты экспериментального исследования на объекте, если они справедливы только для этого объекта. Однако эксперимент можно поставить и так, что его результаты будут годиться для целого класса подобных объектов (например, для всех толстолистовых прокатных станов).</a:t>
            </a:r>
          </a:p>
          <a:p>
            <a:pPr lvl="0"/>
            <a:r>
              <a:rPr lang="ru-RU" dirty="0" smtClean="0"/>
              <a:t>Минимального числа опытов при получении заданного объема информации. Некоторые эксперименты очень дорогостоящи; другие – очень длительны (в агротехнике), и поэтому большое количество опытов может сделать проведение исследований нецелесообразным.</a:t>
            </a:r>
          </a:p>
          <a:p>
            <a:pPr lvl="0"/>
            <a:r>
              <a:rPr lang="ru-RU" dirty="0" smtClean="0"/>
              <a:t>Управляемость. на объект воздействуют как управляемые, так и неуправляемые</a:t>
            </a:r>
            <a:br>
              <a:rPr lang="ru-RU" dirty="0" smtClean="0"/>
            </a:br>
            <a:r>
              <a:rPr lang="ru-RU" dirty="0" smtClean="0"/>
              <a:t>факторы – так называемый «шум» эксперимента.</a:t>
            </a:r>
          </a:p>
          <a:p>
            <a:pPr lvl="0"/>
            <a:r>
              <a:rPr lang="ru-RU" dirty="0" err="1" smtClean="0"/>
              <a:t>Воспроизводимость</a:t>
            </a:r>
            <a:r>
              <a:rPr lang="ru-RU" dirty="0" smtClean="0"/>
              <a:t>.</a:t>
            </a:r>
          </a:p>
        </p:txBody>
      </p:sp>
      <p:sp>
        <p:nvSpPr>
          <p:cNvPr id="3" name="Заголовок 2"/>
          <p:cNvSpPr>
            <a:spLocks noGrp="1"/>
          </p:cNvSpPr>
          <p:nvPr>
            <p:ph type="title"/>
          </p:nvPr>
        </p:nvSpPr>
        <p:spPr/>
        <p:txBody>
          <a:bodyPr>
            <a:normAutofit/>
          </a:bodyPr>
          <a:lstStyle/>
          <a:p>
            <a:pPr lvl="0"/>
            <a:r>
              <a:rPr lang="ru-RU" sz="3600" i="1" dirty="0" smtClean="0">
                <a:effectLst>
                  <a:outerShdw blurRad="38100" dist="38100" dir="2700000" algn="tl">
                    <a:srgbClr val="000000">
                      <a:alpha val="43137"/>
                    </a:srgbClr>
                  </a:outerShdw>
                </a:effectLst>
              </a:rPr>
              <a:t>Требования к эксперименту</a:t>
            </a:r>
            <a:endParaRPr lang="ru-RU" sz="3600" i="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95536" y="1772816"/>
            <a:ext cx="5482952" cy="4824536"/>
          </a:xfrm>
        </p:spPr>
        <p:txBody>
          <a:bodyPr>
            <a:normAutofit fontScale="70000" lnSpcReduction="20000"/>
          </a:bodyPr>
          <a:lstStyle/>
          <a:p>
            <a:r>
              <a:rPr lang="ru-RU" dirty="0" smtClean="0"/>
              <a:t>По сути, основное предназначение эксперимента заключается в достоверном  выявлении научных фактов и закономерностей. Его</a:t>
            </a:r>
            <a:r>
              <a:rPr lang="ru-RU" cap="small" dirty="0" smtClean="0"/>
              <a:t> </a:t>
            </a:r>
            <a:r>
              <a:rPr lang="ru-RU" dirty="0" smtClean="0"/>
              <a:t>результаты должны быть независимы от особенностей личности исследователя. </a:t>
            </a:r>
          </a:p>
          <a:p>
            <a:pPr>
              <a:buNone/>
            </a:pPr>
            <a:endParaRPr lang="ru-RU" dirty="0" smtClean="0"/>
          </a:p>
          <a:p>
            <a:r>
              <a:rPr lang="ru-RU" dirty="0" smtClean="0"/>
              <a:t>В то же время, подавляющее большинство экспериментов можно рассматривать как ситуации опосредованного общения испытуемых и ученого. При этом важно не допустить проявлений некоторых искажающих достоверность выводов коммуникативных эффектов, называемых обычно артефактами (от лат. «искусственно сделанный»).</a:t>
            </a:r>
          </a:p>
          <a:p>
            <a:endParaRPr lang="ru-RU" dirty="0" smtClean="0"/>
          </a:p>
          <a:p>
            <a:pPr>
              <a:buNone/>
            </a:pPr>
            <a:r>
              <a:rPr lang="ru-RU" b="1" dirty="0" smtClean="0"/>
              <a:t>         </a:t>
            </a:r>
            <a:endParaRPr lang="ru-RU" b="1" dirty="0"/>
          </a:p>
        </p:txBody>
      </p:sp>
      <p:sp>
        <p:nvSpPr>
          <p:cNvPr id="3" name="Заголовок 2"/>
          <p:cNvSpPr>
            <a:spLocks noGrp="1"/>
          </p:cNvSpPr>
          <p:nvPr>
            <p:ph type="title"/>
          </p:nvPr>
        </p:nvSpPr>
        <p:spPr/>
        <p:txBody>
          <a:bodyPr>
            <a:normAutofit fontScale="90000"/>
          </a:bodyPr>
          <a:lstStyle/>
          <a:p>
            <a:r>
              <a:rPr lang="ru-RU" i="1" dirty="0" smtClean="0"/>
              <a:t>Искажение экспериментальных данных</a:t>
            </a:r>
            <a:endParaRPr lang="ru-RU" dirty="0"/>
          </a:p>
        </p:txBody>
      </p:sp>
      <p:pic>
        <p:nvPicPr>
          <p:cNvPr id="8193" name="Picture 1" descr="C:\Users\Пользователь\Desktop\экс\psychology-experiment.jpg"/>
          <p:cNvPicPr>
            <a:picLocks noChangeAspect="1" noChangeArrowheads="1"/>
          </p:cNvPicPr>
          <p:nvPr/>
        </p:nvPicPr>
        <p:blipFill>
          <a:blip r:embed="rId2" cstate="print"/>
          <a:srcRect/>
          <a:stretch>
            <a:fillRect/>
          </a:stretch>
        </p:blipFill>
        <p:spPr bwMode="auto">
          <a:xfrm>
            <a:off x="5940152" y="1457080"/>
            <a:ext cx="2880320" cy="2143439"/>
          </a:xfrm>
          <a:prstGeom prst="rect">
            <a:avLst/>
          </a:prstGeom>
          <a:ln>
            <a:noFill/>
          </a:ln>
          <a:effectLst>
            <a:outerShdw blurRad="292100" dist="139700" dir="2700000" algn="tl" rotWithShape="0">
              <a:srgbClr val="333333">
                <a:alpha val="65000"/>
              </a:srgbClr>
            </a:outerShdw>
          </a:effectLst>
        </p:spPr>
      </p:pic>
      <p:pic>
        <p:nvPicPr>
          <p:cNvPr id="8194" name="Picture 2" descr="C:\Users\Пользователь\Desktop\экс\i-773.jpg"/>
          <p:cNvPicPr>
            <a:picLocks noChangeAspect="1" noChangeArrowheads="1"/>
          </p:cNvPicPr>
          <p:nvPr/>
        </p:nvPicPr>
        <p:blipFill>
          <a:blip r:embed="rId3" cstate="print"/>
          <a:srcRect/>
          <a:stretch>
            <a:fillRect/>
          </a:stretch>
        </p:blipFill>
        <p:spPr bwMode="auto">
          <a:xfrm>
            <a:off x="6372200" y="4293096"/>
            <a:ext cx="2640782" cy="197178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539552" y="1772816"/>
            <a:ext cx="5040560" cy="4536503"/>
          </a:xfrm>
        </p:spPr>
        <p:txBody>
          <a:bodyPr>
            <a:normAutofit fontScale="77500" lnSpcReduction="20000"/>
          </a:bodyPr>
          <a:lstStyle/>
          <a:p>
            <a:r>
              <a:rPr lang="ru-RU" dirty="0" err="1" smtClean="0"/>
              <a:t>Дезинформирование</a:t>
            </a:r>
            <a:r>
              <a:rPr lang="ru-RU" dirty="0" smtClean="0"/>
              <a:t> испытуемых.</a:t>
            </a:r>
          </a:p>
          <a:p>
            <a:endParaRPr lang="ru-RU" dirty="0" smtClean="0"/>
          </a:p>
          <a:p>
            <a:r>
              <a:rPr lang="ru-RU" dirty="0" smtClean="0"/>
              <a:t>Маскировка независимой переменной.</a:t>
            </a:r>
          </a:p>
          <a:p>
            <a:endParaRPr lang="ru-RU" dirty="0" smtClean="0"/>
          </a:p>
          <a:p>
            <a:r>
              <a:rPr lang="ru-RU" dirty="0" smtClean="0"/>
              <a:t>Метод «скрытого» эксперимента.</a:t>
            </a:r>
          </a:p>
          <a:p>
            <a:pPr>
              <a:buNone/>
            </a:pPr>
            <a:endParaRPr lang="ru-RU" dirty="0" smtClean="0"/>
          </a:p>
          <a:p>
            <a:r>
              <a:rPr lang="ru-RU" dirty="0" smtClean="0"/>
              <a:t>«Двойной слепой метод».</a:t>
            </a:r>
          </a:p>
          <a:p>
            <a:endParaRPr lang="ru-RU" dirty="0" smtClean="0"/>
          </a:p>
          <a:p>
            <a:r>
              <a:rPr lang="ru-RU" dirty="0" err="1" smtClean="0"/>
              <a:t>Неинформирование</a:t>
            </a:r>
            <a:r>
              <a:rPr lang="ru-RU" dirty="0" smtClean="0"/>
              <a:t> лица, проводящего эксперимент, относительно его целей, гипотезы и ожидаемых результатов.</a:t>
            </a:r>
          </a:p>
          <a:p>
            <a:endParaRPr lang="ru-RU" dirty="0"/>
          </a:p>
        </p:txBody>
      </p:sp>
      <p:sp>
        <p:nvSpPr>
          <p:cNvPr id="3" name="Заголовок 2"/>
          <p:cNvSpPr>
            <a:spLocks noGrp="1"/>
          </p:cNvSpPr>
          <p:nvPr>
            <p:ph type="title"/>
          </p:nvPr>
        </p:nvSpPr>
        <p:spPr/>
        <p:txBody>
          <a:bodyPr>
            <a:noAutofit/>
          </a:bodyPr>
          <a:lstStyle/>
          <a:p>
            <a:r>
              <a:rPr lang="ru-RU" sz="3200" i="1" dirty="0" smtClean="0">
                <a:latin typeface="Times New Roman" pitchFamily="18" charset="0"/>
                <a:cs typeface="Times New Roman" pitchFamily="18" charset="0"/>
              </a:rPr>
              <a:t>Каким образом исследователи стараются избегать влияния на результаты искажений?</a:t>
            </a:r>
            <a:endParaRPr lang="ru-RU" sz="3200" i="1" dirty="0">
              <a:latin typeface="Times New Roman" pitchFamily="18" charset="0"/>
              <a:cs typeface="Times New Roman" pitchFamily="18" charset="0"/>
            </a:endParaRPr>
          </a:p>
        </p:txBody>
      </p:sp>
      <p:pic>
        <p:nvPicPr>
          <p:cNvPr id="7169" name="Picture 1" descr="C:\Users\Пользователь\Desktop\экс\x_9b6d2fe4.jpg"/>
          <p:cNvPicPr>
            <a:picLocks noChangeAspect="1" noChangeArrowheads="1"/>
          </p:cNvPicPr>
          <p:nvPr/>
        </p:nvPicPr>
        <p:blipFill>
          <a:blip r:embed="rId2" cstate="print"/>
          <a:srcRect l="11757" r="5947" b="5291"/>
          <a:stretch>
            <a:fillRect/>
          </a:stretch>
        </p:blipFill>
        <p:spPr bwMode="auto">
          <a:xfrm>
            <a:off x="5111552" y="3140968"/>
            <a:ext cx="4032448" cy="3096344"/>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0000" lnSpcReduction="20000"/>
          </a:bodyPr>
          <a:lstStyle/>
          <a:p>
            <a:r>
              <a:rPr lang="ru-RU" dirty="0" smtClean="0"/>
              <a:t>Метод эксперимента является основным в психологии. Его преимущество перед другими методами состоит в том, что исследователь сам вызывает явления, которые его интересуют, а не ждет их появления. </a:t>
            </a:r>
          </a:p>
          <a:p>
            <a:endParaRPr lang="ru-RU" dirty="0" smtClean="0"/>
          </a:p>
          <a:p>
            <a:r>
              <a:rPr lang="ru-RU" dirty="0" smtClean="0"/>
              <a:t>Метод эксперимента считается самым надежным средством получения возможной информации. Под ним в психологии понимается организованное исследователем взаимодействие между исследуемым или группой исследуемых,  и экспериментальной ситуацией, с целью установления закономерностей этого взаимодействия и сменных, от которых она зависит. </a:t>
            </a:r>
          </a:p>
          <a:p>
            <a:pPr>
              <a:buNone/>
            </a:pPr>
            <a:endParaRPr lang="ru-RU" dirty="0" smtClean="0"/>
          </a:p>
          <a:p>
            <a:r>
              <a:rPr lang="ru-RU" dirty="0" smtClean="0"/>
              <a:t>Успех исследования в значительной мере зависит от правильного выбора эксперимента, поэтому важно не только знать какие существуют типы экспериментов, но и учитывать их организацию, планирование и создание соответствующих условий для его проведения</a:t>
            </a:r>
          </a:p>
          <a:p>
            <a:endParaRPr lang="ru-RU" dirty="0"/>
          </a:p>
        </p:txBody>
      </p:sp>
      <p:sp>
        <p:nvSpPr>
          <p:cNvPr id="3" name="Заголовок 2"/>
          <p:cNvSpPr>
            <a:spLocks noGrp="1"/>
          </p:cNvSpPr>
          <p:nvPr>
            <p:ph type="title"/>
          </p:nvPr>
        </p:nvSpPr>
        <p:spPr/>
        <p:txBody>
          <a:bodyPr/>
          <a:lstStyle/>
          <a:p>
            <a:r>
              <a:rPr lang="ru-RU" sz="3600" i="1" dirty="0" smtClean="0"/>
              <a:t>ЗАКЛЮЧЕНИЕ </a:t>
            </a:r>
            <a:endParaRPr lang="ru-RU" sz="3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1700808"/>
            <a:ext cx="8229600" cy="4525963"/>
          </a:xfrm>
        </p:spPr>
        <p:txBody>
          <a:bodyPr>
            <a:normAutofit fontScale="62500" lnSpcReduction="20000"/>
          </a:bodyPr>
          <a:lstStyle/>
          <a:p>
            <a:pPr>
              <a:buFont typeface="Verdana" pitchFamily="34" charset="0"/>
              <a:buChar char="•"/>
            </a:pPr>
            <a:r>
              <a:rPr lang="ru-RU" sz="2800" dirty="0" smtClean="0"/>
              <a:t> Всякая наука основана на фактах. Она собирает факты, сопоставляет, делает выводы, устанавливает законы той области деятельности, которую изучает. Специфика научной психологии заключается в том, что она для накопления своих данных использует целый арсенал научных методов. При изучении личности в психологии используются </a:t>
            </a:r>
            <a:r>
              <a:rPr lang="ru-RU" sz="2800" dirty="0" err="1" smtClean="0"/>
              <a:t>неэкспериментальные</a:t>
            </a:r>
            <a:r>
              <a:rPr lang="ru-RU" sz="2800" dirty="0" smtClean="0"/>
              <a:t> и экспериментальные методы. </a:t>
            </a:r>
          </a:p>
          <a:p>
            <a:endParaRPr lang="ru-RU" sz="2800" dirty="0" smtClean="0"/>
          </a:p>
          <a:p>
            <a:r>
              <a:rPr lang="ru-RU" sz="2800" dirty="0" smtClean="0"/>
              <a:t>Экспериментальный подход от </a:t>
            </a:r>
            <a:r>
              <a:rPr lang="ru-RU" sz="2800" dirty="0" err="1" smtClean="0"/>
              <a:t>неэкспериментального</a:t>
            </a:r>
            <a:r>
              <a:rPr lang="ru-RU" sz="2800" dirty="0" smtClean="0"/>
              <a:t> отличается тем, что ситуация исследования создается самим исследователем, как испытателем, экспериментатором, причём он может в неё активно вмешиваться.</a:t>
            </a:r>
          </a:p>
          <a:p>
            <a:endParaRPr lang="ru-RU" sz="2800" dirty="0" smtClean="0"/>
          </a:p>
          <a:p>
            <a:pPr>
              <a:buFont typeface="Verdana" pitchFamily="34" charset="0"/>
              <a:buChar char="•"/>
            </a:pPr>
            <a:r>
              <a:rPr lang="ru-RU" sz="2800" dirty="0" smtClean="0"/>
              <a:t>Существуют различные типы эксперимента, которые интересовали ученых на протяжении долгих лет жизни, и остаются значимыми и по сей день. Каждый эксперимент имеет свои достоинства и недостатки, каждый из них нужно организовывать определенным образом. </a:t>
            </a:r>
          </a:p>
          <a:p>
            <a:endParaRPr lang="ru-RU" dirty="0"/>
          </a:p>
        </p:txBody>
      </p:sp>
      <p:sp>
        <p:nvSpPr>
          <p:cNvPr id="2" name="Заголовок 1"/>
          <p:cNvSpPr>
            <a:spLocks noGrp="1"/>
          </p:cNvSpPr>
          <p:nvPr>
            <p:ph type="title"/>
          </p:nvPr>
        </p:nvSpPr>
        <p:spPr/>
        <p:txBody>
          <a:bodyPr/>
          <a:lstStyle/>
          <a:p>
            <a:r>
              <a:rPr lang="ru-RU" sz="4400" i="1" dirty="0" smtClean="0">
                <a:latin typeface="Times New Roman" pitchFamily="18" charset="0"/>
                <a:cs typeface="Times New Roman" pitchFamily="18" charset="0"/>
              </a:rPr>
              <a:t>Эксперимент</a:t>
            </a:r>
            <a:endParaRPr lang="ru-RU" dirty="0"/>
          </a:p>
        </p:txBody>
      </p:sp>
      <p:pic>
        <p:nvPicPr>
          <p:cNvPr id="9217" name="Picture 1" descr="C:\Users\Пользователь\Desktop\экс\e6b3d5f45b24d8662707df643593b54c-1-2.jpg"/>
          <p:cNvPicPr>
            <a:picLocks noChangeAspect="1" noChangeArrowheads="1"/>
          </p:cNvPicPr>
          <p:nvPr/>
        </p:nvPicPr>
        <p:blipFill>
          <a:blip r:embed="rId2" cstate="print"/>
          <a:srcRect/>
          <a:stretch>
            <a:fillRect/>
          </a:stretch>
        </p:blipFill>
        <p:spPr bwMode="auto">
          <a:xfrm>
            <a:off x="7090139" y="116632"/>
            <a:ext cx="1920213" cy="14401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481328"/>
            <a:ext cx="8229600" cy="4900000"/>
          </a:xfrm>
        </p:spPr>
        <p:txBody>
          <a:bodyPr>
            <a:normAutofit fontScale="70000" lnSpcReduction="20000"/>
          </a:bodyPr>
          <a:lstStyle/>
          <a:p>
            <a:r>
              <a:rPr lang="ru-RU" sz="2800" dirty="0" smtClean="0"/>
              <a:t>Известные психологи – экспериментаторы П. Кресс и Ж. Пиаже писали: </a:t>
            </a:r>
          </a:p>
          <a:p>
            <a:endParaRPr lang="ru-RU" sz="2800" dirty="0" smtClean="0"/>
          </a:p>
          <a:p>
            <a:pPr>
              <a:buNone/>
            </a:pPr>
            <a:r>
              <a:rPr lang="ru-RU" sz="2800" dirty="0" smtClean="0"/>
              <a:t>«</a:t>
            </a:r>
            <a:r>
              <a:rPr lang="ru-RU" sz="2800" b="1" i="1" dirty="0" smtClean="0"/>
              <a:t>Экспериментальный метод </a:t>
            </a:r>
            <a:r>
              <a:rPr lang="ru-RU" sz="2800" dirty="0" smtClean="0"/>
              <a:t>– это форма подхода разума, имеющая свою логику и свои технические требования. Он не терпит спешки, но взамен медлительности и даже некоторой громоздкости дарует радость уверенности, частичной, может быть, но зато окончательной»</a:t>
            </a:r>
          </a:p>
          <a:p>
            <a:pPr>
              <a:buNone/>
            </a:pPr>
            <a:endParaRPr lang="ru-RU" sz="2800" dirty="0" smtClean="0"/>
          </a:p>
          <a:p>
            <a:r>
              <a:rPr lang="ru-RU" sz="2800" dirty="0" smtClean="0"/>
              <a:t>Д.  </a:t>
            </a:r>
            <a:r>
              <a:rPr lang="ru-RU" sz="2800" dirty="0" err="1" smtClean="0"/>
              <a:t>Кэмпбелл</a:t>
            </a:r>
            <a:r>
              <a:rPr lang="ru-RU" sz="2800" dirty="0" smtClean="0"/>
              <a:t>  писал: "</a:t>
            </a:r>
            <a:r>
              <a:rPr lang="ru-RU" sz="2800" b="1" i="1" dirty="0" smtClean="0"/>
              <a:t>Экспериментом</a:t>
            </a:r>
            <a:r>
              <a:rPr lang="ru-RU" sz="2800" dirty="0" smtClean="0"/>
              <a:t>  мы называем ту часть исследования, которая заключается в том, что исследователь осуществляет манипулирование переменными и наблюдает эффекты, производимые этим воздействием на другие переменные"</a:t>
            </a:r>
          </a:p>
          <a:p>
            <a:endParaRPr lang="ru-RU" dirty="0" smtClean="0"/>
          </a:p>
          <a:p>
            <a:pPr>
              <a:buNone/>
            </a:pPr>
            <a:r>
              <a:rPr lang="ru-RU" b="1" dirty="0" smtClean="0"/>
              <a:t>                        </a:t>
            </a:r>
          </a:p>
          <a:p>
            <a:pPr>
              <a:buNone/>
            </a:pPr>
            <a:r>
              <a:rPr lang="ru-RU" b="1" dirty="0" smtClean="0"/>
              <a:t>                        </a:t>
            </a:r>
          </a:p>
        </p:txBody>
      </p:sp>
      <p:sp>
        <p:nvSpPr>
          <p:cNvPr id="3" name="Заголовок 2"/>
          <p:cNvSpPr>
            <a:spLocks noGrp="1"/>
          </p:cNvSpPr>
          <p:nvPr>
            <p:ph type="title"/>
          </p:nvPr>
        </p:nvSpPr>
        <p:spPr/>
        <p:txBody>
          <a:bodyPr>
            <a:normAutofit/>
          </a:bodyPr>
          <a:lstStyle/>
          <a:p>
            <a:r>
              <a:rPr lang="ru-RU" sz="4000" i="1" dirty="0" smtClean="0">
                <a:latin typeface="Times New Roman" pitchFamily="18" charset="0"/>
                <a:cs typeface="Times New Roman" pitchFamily="18" charset="0"/>
              </a:rPr>
              <a:t>Что такое эксперимент</a:t>
            </a:r>
            <a:endParaRPr lang="ru-RU" sz="40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1772816"/>
            <a:ext cx="8229600" cy="4323936"/>
          </a:xfrm>
        </p:spPr>
        <p:txBody>
          <a:bodyPr>
            <a:normAutofit fontScale="70000" lnSpcReduction="20000"/>
          </a:bodyPr>
          <a:lstStyle/>
          <a:p>
            <a:pPr marL="514350" lvl="0" indent="-514350">
              <a:buFont typeface="+mj-lt"/>
              <a:buAutoNum type="arabicPeriod"/>
            </a:pPr>
            <a:r>
              <a:rPr lang="ru-RU" dirty="0" smtClean="0"/>
              <a:t>В эксперименте раскрывается причинно-следственная связь, т.е. зависимость изучаемого явления от известных контролируемых условий.</a:t>
            </a:r>
          </a:p>
          <a:p>
            <a:pPr marL="514350" lvl="0" indent="-514350">
              <a:buFont typeface="+mj-lt"/>
              <a:buAutoNum type="arabicPeriod"/>
            </a:pPr>
            <a:endParaRPr lang="ru-RU" dirty="0" smtClean="0"/>
          </a:p>
          <a:p>
            <a:pPr marL="514350" lvl="0" indent="-514350">
              <a:buFont typeface="+mj-lt"/>
              <a:buAutoNum type="arabicPeriod"/>
            </a:pPr>
            <a:r>
              <a:rPr lang="ru-RU" dirty="0" smtClean="0"/>
              <a:t>Эксперимент предполагает активное вмешательство ученого в процесс исследования, управление этим процессом т.к. условия меняет сам ученный.</a:t>
            </a:r>
          </a:p>
          <a:p>
            <a:pPr marL="514350" lvl="0" indent="-514350">
              <a:buFont typeface="+mj-lt"/>
              <a:buAutoNum type="arabicPeriod"/>
            </a:pPr>
            <a:endParaRPr lang="ru-RU" dirty="0" smtClean="0"/>
          </a:p>
          <a:p>
            <a:pPr marL="514350" lvl="0" indent="-514350">
              <a:buFont typeface="+mj-lt"/>
              <a:buAutoNum type="arabicPeriod"/>
            </a:pPr>
            <a:r>
              <a:rPr lang="ru-RU" dirty="0" smtClean="0"/>
              <a:t>Использование, как минимум, двух методик измерения. Одна из которых измеряет условия протекания процесса, а другая методика фиксирует изменения, происходящие в изучаемых объектах.</a:t>
            </a:r>
          </a:p>
          <a:p>
            <a:pPr marL="514350" lvl="0" indent="-514350">
              <a:buFont typeface="+mj-lt"/>
              <a:buAutoNum type="arabicPeriod"/>
            </a:pPr>
            <a:endParaRPr lang="ru-RU" dirty="0" smtClean="0"/>
          </a:p>
          <a:p>
            <a:pPr marL="514350" lvl="0" indent="-514350">
              <a:buFont typeface="+mj-lt"/>
              <a:buAutoNum type="arabicPeriod"/>
            </a:pPr>
            <a:r>
              <a:rPr lang="ru-RU" dirty="0" smtClean="0"/>
              <a:t>Необходимо наличие гипотезы, т.е. предположение о характере изучаемой связи, которую должен подтвердить или опровергнуть эксперимент.</a:t>
            </a:r>
          </a:p>
        </p:txBody>
      </p:sp>
      <p:sp>
        <p:nvSpPr>
          <p:cNvPr id="3" name="Заголовок 2"/>
          <p:cNvSpPr>
            <a:spLocks noGrp="1"/>
          </p:cNvSpPr>
          <p:nvPr>
            <p:ph type="title"/>
          </p:nvPr>
        </p:nvSpPr>
        <p:spPr/>
        <p:txBody>
          <a:bodyPr>
            <a:normAutofit fontScale="90000"/>
          </a:bodyPr>
          <a:lstStyle/>
          <a:p>
            <a:r>
              <a:rPr lang="ru-RU" i="1" dirty="0" smtClean="0">
                <a:latin typeface="Times New Roman" pitchFamily="18" charset="0"/>
                <a:cs typeface="Times New Roman" pitchFamily="18" charset="0"/>
              </a:rPr>
              <a:t>Особенности эксперимента, как метода исследования</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481328"/>
            <a:ext cx="5626968" cy="4525963"/>
          </a:xfrm>
        </p:spPr>
        <p:txBody>
          <a:bodyPr>
            <a:normAutofit fontScale="85000" lnSpcReduction="10000"/>
          </a:bodyPr>
          <a:lstStyle/>
          <a:p>
            <a:r>
              <a:rPr lang="ru-RU" dirty="0" smtClean="0"/>
              <a:t>Экспериментом в науке называется изменение или воспроизведение явления с целью изучения его в наиболее благоприятных условиях.</a:t>
            </a:r>
          </a:p>
          <a:p>
            <a:pPr>
              <a:buNone/>
            </a:pPr>
            <a:endParaRPr lang="ru-RU" dirty="0" smtClean="0"/>
          </a:p>
          <a:p>
            <a:r>
              <a:rPr lang="ru-RU" dirty="0" smtClean="0"/>
              <a:t>Характерной чертой эксперимента является запланированное вмешательство человека в изучаемое явление, возможность многократного воспроизведения исследуемых явлений  в варьируемых условиях.</a:t>
            </a:r>
          </a:p>
          <a:p>
            <a:pPr>
              <a:buNone/>
            </a:pPr>
            <a:endParaRPr lang="ru-RU" dirty="0" smtClean="0"/>
          </a:p>
          <a:p>
            <a:endParaRPr lang="ru-RU" dirty="0"/>
          </a:p>
        </p:txBody>
      </p:sp>
      <p:sp>
        <p:nvSpPr>
          <p:cNvPr id="3" name="Заголовок 2"/>
          <p:cNvSpPr>
            <a:spLocks noGrp="1"/>
          </p:cNvSpPr>
          <p:nvPr>
            <p:ph type="title"/>
          </p:nvPr>
        </p:nvSpPr>
        <p:spPr/>
        <p:txBody>
          <a:bodyPr>
            <a:normAutofit fontScale="90000"/>
          </a:bodyPr>
          <a:lstStyle/>
          <a:p>
            <a:r>
              <a:rPr lang="ru-RU" i="1" dirty="0" smtClean="0">
                <a:latin typeface="Times New Roman" pitchFamily="18" charset="0"/>
                <a:cs typeface="Times New Roman" pitchFamily="18" charset="0"/>
              </a:rPr>
              <a:t>Понятие эксперимента в педагогике и психологии</a:t>
            </a:r>
            <a:endParaRPr lang="ru-RU" i="1" dirty="0">
              <a:latin typeface="Times New Roman" pitchFamily="18" charset="0"/>
              <a:cs typeface="Times New Roman" pitchFamily="18" charset="0"/>
            </a:endParaRPr>
          </a:p>
        </p:txBody>
      </p:sp>
      <p:pic>
        <p:nvPicPr>
          <p:cNvPr id="1026" name="Picture 2" descr="Картинка 9 из 20727"/>
          <p:cNvPicPr>
            <a:picLocks noChangeAspect="1" noChangeArrowheads="1"/>
          </p:cNvPicPr>
          <p:nvPr/>
        </p:nvPicPr>
        <p:blipFill>
          <a:blip r:embed="rId2" cstate="print"/>
          <a:srcRect/>
          <a:stretch>
            <a:fillRect/>
          </a:stretch>
        </p:blipFill>
        <p:spPr bwMode="auto">
          <a:xfrm>
            <a:off x="6584192" y="1340768"/>
            <a:ext cx="2174591" cy="2237234"/>
          </a:xfrm>
          <a:prstGeom prst="rect">
            <a:avLst/>
          </a:prstGeom>
          <a:ln>
            <a:noFill/>
          </a:ln>
          <a:effectLst>
            <a:outerShdw blurRad="292100" dist="139700" dir="2700000" algn="tl" rotWithShape="0">
              <a:srgbClr val="333333">
                <a:alpha val="65000"/>
              </a:srgbClr>
            </a:outerShdw>
          </a:effectLst>
        </p:spPr>
      </p:pic>
      <p:pic>
        <p:nvPicPr>
          <p:cNvPr id="1028" name="Picture 4" descr="Картинка 75 из 20727"/>
          <p:cNvPicPr>
            <a:picLocks noChangeAspect="1" noChangeArrowheads="1"/>
          </p:cNvPicPr>
          <p:nvPr/>
        </p:nvPicPr>
        <p:blipFill>
          <a:blip r:embed="rId3" cstate="print"/>
          <a:srcRect/>
          <a:stretch>
            <a:fillRect/>
          </a:stretch>
        </p:blipFill>
        <p:spPr bwMode="auto">
          <a:xfrm>
            <a:off x="5856988" y="4050704"/>
            <a:ext cx="3395531" cy="2546648"/>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1484784"/>
            <a:ext cx="5904656" cy="5661248"/>
          </a:xfrm>
        </p:spPr>
        <p:txBody>
          <a:bodyPr>
            <a:normAutofit/>
          </a:bodyPr>
          <a:lstStyle/>
          <a:p>
            <a:r>
              <a:rPr lang="ru-RU" sz="1800" b="1" i="1" dirty="0" smtClean="0"/>
              <a:t>Рубинштейн:</a:t>
            </a:r>
            <a:r>
              <a:rPr lang="ru-RU" sz="1800" i="1" dirty="0" smtClean="0"/>
              <a:t>    </a:t>
            </a:r>
            <a:r>
              <a:rPr lang="ru-RU" sz="1800" dirty="0" smtClean="0"/>
              <a:t>основная задача психологического эксперимента заключается в том, чтобы </a:t>
            </a:r>
            <a:r>
              <a:rPr lang="ru-RU" sz="1800" u="sng" dirty="0" smtClean="0"/>
              <a:t>сделать доступными для объективного внешнего наблюдения существенные особенности внутреннего психического процесса.</a:t>
            </a:r>
            <a:endParaRPr lang="ru-RU" sz="1800" dirty="0" smtClean="0"/>
          </a:p>
          <a:p>
            <a:r>
              <a:rPr lang="ru-RU" sz="1800" dirty="0" smtClean="0"/>
              <a:t>Для этого нужно, варьируя условия протекания внешней деятельности, найти ситуацию, при которой внешнее протекание акта адекватно отражало бы его внутреннее психологическое содержание. </a:t>
            </a:r>
          </a:p>
          <a:p>
            <a:r>
              <a:rPr lang="ru-RU" sz="1800" dirty="0" smtClean="0"/>
              <a:t>Задача экспериментального варьирования условий при психологическом эксперименте заключается прежде всего в том, чтобы </a:t>
            </a:r>
            <a:r>
              <a:rPr lang="ru-RU" sz="1800" u="sng" dirty="0" smtClean="0"/>
              <a:t>вскрыть правильность одной - единственной психологической интерпретации действия или поступка, исключив возможность всех остальных.</a:t>
            </a:r>
            <a:endParaRPr lang="ru-RU" sz="1800" dirty="0" smtClean="0"/>
          </a:p>
          <a:p>
            <a:endParaRPr lang="ru-RU" sz="1800" dirty="0"/>
          </a:p>
        </p:txBody>
      </p:sp>
      <p:sp>
        <p:nvSpPr>
          <p:cNvPr id="3" name="Заголовок 2"/>
          <p:cNvSpPr>
            <a:spLocks noGrp="1"/>
          </p:cNvSpPr>
          <p:nvPr>
            <p:ph type="title"/>
          </p:nvPr>
        </p:nvSpPr>
        <p:spPr/>
        <p:txBody>
          <a:bodyPr>
            <a:normAutofit/>
          </a:bodyPr>
          <a:lstStyle/>
          <a:p>
            <a:r>
              <a:rPr lang="ru-RU" sz="3200" i="1" dirty="0" smtClean="0">
                <a:latin typeface="Times New Roman" pitchFamily="18" charset="0"/>
                <a:cs typeface="Times New Roman" pitchFamily="18" charset="0"/>
              </a:rPr>
              <a:t>Основная задача психологического эксперимента</a:t>
            </a:r>
            <a:endParaRPr lang="ru-RU" sz="3200" i="1" dirty="0"/>
          </a:p>
        </p:txBody>
      </p:sp>
      <p:pic>
        <p:nvPicPr>
          <p:cNvPr id="6146" name="Picture 2" descr="C:\Users\Пользователь\Desktop\экс\experiment.jpg"/>
          <p:cNvPicPr>
            <a:picLocks noChangeAspect="1" noChangeArrowheads="1"/>
          </p:cNvPicPr>
          <p:nvPr/>
        </p:nvPicPr>
        <p:blipFill>
          <a:blip r:embed="rId2" cstate="print"/>
          <a:srcRect/>
          <a:stretch>
            <a:fillRect/>
          </a:stretch>
        </p:blipFill>
        <p:spPr bwMode="auto">
          <a:xfrm>
            <a:off x="6516216" y="872797"/>
            <a:ext cx="2483768" cy="2772227"/>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pic>
        <p:nvPicPr>
          <p:cNvPr id="6147" name="Picture 3" descr="C:\Users\Пользователь\Desktop\экс\09.jpg"/>
          <p:cNvPicPr>
            <a:picLocks noChangeAspect="1" noChangeArrowheads="1"/>
          </p:cNvPicPr>
          <p:nvPr/>
        </p:nvPicPr>
        <p:blipFill>
          <a:blip r:embed="rId3" cstate="print"/>
          <a:srcRect/>
          <a:stretch>
            <a:fillRect/>
          </a:stretch>
        </p:blipFill>
        <p:spPr bwMode="auto">
          <a:xfrm>
            <a:off x="6770036" y="4365104"/>
            <a:ext cx="2170382" cy="1918618"/>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ru-RU" i="1" dirty="0" smtClean="0">
                <a:latin typeface="Times New Roman" pitchFamily="18" charset="0"/>
                <a:cs typeface="Times New Roman" pitchFamily="18" charset="0"/>
              </a:rPr>
              <a:t>Достоинства и недостатки</a:t>
            </a:r>
            <a:endParaRPr lang="ru-RU" i="1" dirty="0">
              <a:latin typeface="Times New Roman" pitchFamily="18" charset="0"/>
              <a:cs typeface="Times New Roman" pitchFamily="18" charset="0"/>
            </a:endParaRPr>
          </a:p>
        </p:txBody>
      </p:sp>
      <p:pic>
        <p:nvPicPr>
          <p:cNvPr id="4" name="Содержимое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180527" y="1700808"/>
            <a:ext cx="9300056" cy="432048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endParaRPr lang="ru-RU" dirty="0"/>
          </a:p>
        </p:txBody>
      </p:sp>
      <p:sp>
        <p:nvSpPr>
          <p:cNvPr id="3" name="Заголовок 2"/>
          <p:cNvSpPr>
            <a:spLocks noGrp="1"/>
          </p:cNvSpPr>
          <p:nvPr>
            <p:ph type="title"/>
          </p:nvPr>
        </p:nvSpPr>
        <p:spPr/>
        <p:txBody>
          <a:bodyPr/>
          <a:lstStyle/>
          <a:p>
            <a:endParaRPr lang="ru-RU"/>
          </a:p>
        </p:txBody>
      </p:sp>
      <p:pic>
        <p:nvPicPr>
          <p:cNvPr id="33794" name="Picture 2" descr="C:\Users\Пользователь\Desktop\экс\18.jpeg"/>
          <p:cNvPicPr>
            <a:picLocks noChangeAspect="1" noChangeArrowheads="1"/>
          </p:cNvPicPr>
          <p:nvPr/>
        </p:nvPicPr>
        <p:blipFill>
          <a:blip r:embed="rId2" cstate="print"/>
          <a:srcRect/>
          <a:stretch>
            <a:fillRect/>
          </a:stretch>
        </p:blipFill>
        <p:spPr bwMode="auto">
          <a:xfrm>
            <a:off x="2387475" y="0"/>
            <a:ext cx="4848820" cy="68580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endParaRPr lang="ru-RU" dirty="0"/>
          </a:p>
        </p:txBody>
      </p:sp>
      <p:sp>
        <p:nvSpPr>
          <p:cNvPr id="3" name="Заголовок 2"/>
          <p:cNvSpPr>
            <a:spLocks noGrp="1"/>
          </p:cNvSpPr>
          <p:nvPr>
            <p:ph type="title"/>
          </p:nvPr>
        </p:nvSpPr>
        <p:spPr/>
        <p:txBody>
          <a:bodyPr>
            <a:normAutofit fontScale="90000"/>
          </a:bodyPr>
          <a:lstStyle/>
          <a:p>
            <a:r>
              <a:rPr lang="ru-RU" i="1" dirty="0" smtClean="0"/>
              <a:t>Пример лабораторного эксперимента</a:t>
            </a:r>
            <a:endParaRPr lang="ru-RU" dirty="0"/>
          </a:p>
        </p:txBody>
      </p:sp>
      <p:pic>
        <p:nvPicPr>
          <p:cNvPr id="4" name="Рисунок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436096" y="4005064"/>
            <a:ext cx="3396949" cy="2675097"/>
          </a:xfrm>
          <a:prstGeom prst="rect">
            <a:avLst/>
          </a:prstGeom>
        </p:spPr>
      </p:pic>
      <p:pic>
        <p:nvPicPr>
          <p:cNvPr id="5" name="Рисунок 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95536" y="1484784"/>
            <a:ext cx="3490692" cy="2520280"/>
          </a:xfrm>
          <a:prstGeom prst="rect">
            <a:avLst/>
          </a:prstGeom>
        </p:spPr>
      </p:pic>
      <p:pic>
        <p:nvPicPr>
          <p:cNvPr id="6" name="Рисунок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4499992" y="1502890"/>
            <a:ext cx="3960440" cy="2376264"/>
          </a:xfrm>
          <a:prstGeom prst="rect">
            <a:avLst/>
          </a:prstGeom>
        </p:spPr>
      </p:pic>
      <p:pic>
        <p:nvPicPr>
          <p:cNvPr id="7" name="Рисунок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645681" y="4302565"/>
            <a:ext cx="4054909" cy="2376264"/>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273</TotalTime>
  <Words>1019</Words>
  <Application>Microsoft Office PowerPoint</Application>
  <PresentationFormat>Экран (4:3)</PresentationFormat>
  <Paragraphs>81</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Открытая</vt:lpstr>
      <vt:lpstr>Эксперимент</vt:lpstr>
      <vt:lpstr>Эксперимент</vt:lpstr>
      <vt:lpstr>Что такое эксперимент</vt:lpstr>
      <vt:lpstr>Особенности эксперимента, как метода исследования</vt:lpstr>
      <vt:lpstr>Понятие эксперимента в педагогике и психологии</vt:lpstr>
      <vt:lpstr>Основная задача психологического эксперимента</vt:lpstr>
      <vt:lpstr>Достоинства и недостатки</vt:lpstr>
      <vt:lpstr>Слайд 8</vt:lpstr>
      <vt:lpstr>Пример лабораторного эксперимента</vt:lpstr>
      <vt:lpstr>Пример естественного эксперимента</vt:lpstr>
      <vt:lpstr>Характеристика экспериментальной процедуры</vt:lpstr>
      <vt:lpstr>Требования к эксперименту</vt:lpstr>
      <vt:lpstr>Искажение экспериментальных данных</vt:lpstr>
      <vt:lpstr>Каким образом исследователи стараются избегать влияния на результаты искажений?</vt:lpstr>
      <vt:lpstr>ЗАКЛЮЧЕНИЕ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Эксперимент</dc:title>
  <dc:creator>Оля</dc:creator>
  <cp:lastModifiedBy>Valued Acer Customer</cp:lastModifiedBy>
  <cp:revision>33</cp:revision>
  <dcterms:created xsi:type="dcterms:W3CDTF">2012-03-28T11:40:13Z</dcterms:created>
  <dcterms:modified xsi:type="dcterms:W3CDTF">2012-12-12T11:02:19Z</dcterms:modified>
</cp:coreProperties>
</file>