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A4DE59-8C06-49A7-9D46-0DC4F90E766A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4F1414-1DEC-4741-96F9-C0C0EA816A9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1DA37-D9C0-4F9F-92E2-A36A17D2500F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00B3-AEDE-42A2-908B-80622CFD3B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1DA37-D9C0-4F9F-92E2-A36A17D2500F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00B3-AEDE-42A2-908B-80622CFD3B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1DA37-D9C0-4F9F-92E2-A36A17D2500F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00B3-AEDE-42A2-908B-80622CFD3B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1DA37-D9C0-4F9F-92E2-A36A17D2500F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00B3-AEDE-42A2-908B-80622CFD3B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1DA37-D9C0-4F9F-92E2-A36A17D2500F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00B3-AEDE-42A2-908B-80622CFD3B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1DA37-D9C0-4F9F-92E2-A36A17D2500F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00B3-AEDE-42A2-908B-80622CFD3B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1DA37-D9C0-4F9F-92E2-A36A17D2500F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00B3-AEDE-42A2-908B-80622CFD3B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1DA37-D9C0-4F9F-92E2-A36A17D2500F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00B3-AEDE-42A2-908B-80622CFD3B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1DA37-D9C0-4F9F-92E2-A36A17D2500F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00B3-AEDE-42A2-908B-80622CFD3B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1DA37-D9C0-4F9F-92E2-A36A17D2500F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00B3-AEDE-42A2-908B-80622CFD3B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1DA37-D9C0-4F9F-92E2-A36A17D2500F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00B3-AEDE-42A2-908B-80622CFD3B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1DA37-D9C0-4F9F-92E2-A36A17D2500F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700B3-AEDE-42A2-908B-80622CFD3B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928670"/>
            <a:ext cx="7772400" cy="1643074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latin typeface="Georgia" pitchFamily="18" charset="0"/>
              </a:rPr>
              <a:t>Алгоритм создания основных объектов в </a:t>
            </a:r>
            <a:r>
              <a:rPr lang="en-US" sz="3600" b="1" i="1" dirty="0" smtClean="0">
                <a:latin typeface="Georgia" pitchFamily="18" charset="0"/>
              </a:rPr>
              <a:t>Microsoft Office Access 2007</a:t>
            </a:r>
            <a:endParaRPr lang="ru-RU" sz="3600" b="1" i="1" dirty="0"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29256" y="4429132"/>
            <a:ext cx="3429024" cy="1257312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Скочкова Н.Р., учитель информатики 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МАОУ «СОШ № 17» города Набережные Челны Республики Татарстан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71604" y="428604"/>
            <a:ext cx="5000660" cy="571479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Запуск </a:t>
            </a:r>
            <a:r>
              <a:rPr lang="ru-RU" sz="2800" dirty="0" err="1" smtClean="0"/>
              <a:t>Акцесса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85720" y="857232"/>
            <a:ext cx="8358246" cy="3643338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Пуск – Программы – </a:t>
            </a:r>
            <a:r>
              <a:rPr lang="en-US" sz="2800" dirty="0" smtClean="0">
                <a:solidFill>
                  <a:schemeClr val="tx1"/>
                </a:solidFill>
              </a:rPr>
              <a:t>Microsoft Office - Microsoft Office Access 2007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Нажать Новая </a:t>
            </a:r>
            <a:r>
              <a:rPr lang="ru-RU" sz="2800" dirty="0">
                <a:solidFill>
                  <a:schemeClr val="tx1"/>
                </a:solidFill>
              </a:rPr>
              <a:t>б</a:t>
            </a:r>
            <a:r>
              <a:rPr lang="ru-RU" sz="2800" dirty="0" smtClean="0">
                <a:solidFill>
                  <a:schemeClr val="tx1"/>
                </a:solidFill>
              </a:rPr>
              <a:t>аза данных.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С правой стороны появляется окно, в котором необходимо написать </a:t>
            </a:r>
            <a:r>
              <a:rPr lang="ru-RU" sz="2800" b="1" dirty="0" smtClean="0">
                <a:solidFill>
                  <a:schemeClr val="tx1"/>
                </a:solidFill>
              </a:rPr>
              <a:t>имя файла </a:t>
            </a:r>
            <a:r>
              <a:rPr lang="ru-RU" sz="2800" dirty="0" smtClean="0">
                <a:solidFill>
                  <a:schemeClr val="tx1"/>
                </a:solidFill>
              </a:rPr>
              <a:t>и нажать кнопку </a:t>
            </a:r>
            <a:r>
              <a:rPr lang="ru-RU" sz="2800" b="1" dirty="0" smtClean="0">
                <a:solidFill>
                  <a:schemeClr val="tx1"/>
                </a:solidFill>
              </a:rPr>
              <a:t>Создать</a:t>
            </a:r>
            <a:r>
              <a:rPr lang="ru-RU" sz="2800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14291"/>
            <a:ext cx="7929618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Создание таблиц</a:t>
            </a:r>
            <a:endParaRPr lang="ru-RU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00034" y="714356"/>
            <a:ext cx="7772400" cy="535785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200" dirty="0" smtClean="0">
                <a:solidFill>
                  <a:schemeClr val="tx1"/>
                </a:solidFill>
              </a:rPr>
              <a:t>Выбрать вкладку </a:t>
            </a:r>
            <a:r>
              <a:rPr lang="ru-RU" sz="2200" b="1" dirty="0" smtClean="0">
                <a:solidFill>
                  <a:schemeClr val="tx1"/>
                </a:solidFill>
              </a:rPr>
              <a:t>Создание – Конструктор таблиц</a:t>
            </a:r>
            <a:r>
              <a:rPr lang="ru-RU" sz="2200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>
                <a:solidFill>
                  <a:schemeClr val="tx1"/>
                </a:solidFill>
              </a:rPr>
              <a:t>В появившемся окне прописать все </a:t>
            </a:r>
            <a:r>
              <a:rPr lang="ru-RU" sz="2200" b="1" dirty="0" smtClean="0">
                <a:solidFill>
                  <a:schemeClr val="tx1"/>
                </a:solidFill>
              </a:rPr>
              <a:t>имена полей, задать типы полей </a:t>
            </a:r>
            <a:r>
              <a:rPr lang="ru-RU" sz="2200" dirty="0" smtClean="0">
                <a:solidFill>
                  <a:schemeClr val="tx1"/>
                </a:solidFill>
              </a:rPr>
              <a:t>(выбрать из предлагаемого списка).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>
                <a:solidFill>
                  <a:schemeClr val="tx1"/>
                </a:solidFill>
              </a:rPr>
              <a:t>На первом поле проставить </a:t>
            </a:r>
            <a:r>
              <a:rPr lang="ru-RU" sz="2200" b="1" dirty="0" smtClean="0">
                <a:solidFill>
                  <a:schemeClr val="tx1"/>
                </a:solidFill>
              </a:rPr>
              <a:t>ключевое поле</a:t>
            </a:r>
            <a:r>
              <a:rPr lang="ru-RU" sz="2200" dirty="0" smtClean="0">
                <a:solidFill>
                  <a:schemeClr val="tx1"/>
                </a:solidFill>
              </a:rPr>
              <a:t>:  выделить первое поле – выбрать вкладку </a:t>
            </a:r>
            <a:r>
              <a:rPr lang="ru-RU" sz="2200" b="1" dirty="0" smtClean="0">
                <a:solidFill>
                  <a:schemeClr val="tx1"/>
                </a:solidFill>
              </a:rPr>
              <a:t>Конструктор – Ключевое поле </a:t>
            </a:r>
            <a:r>
              <a:rPr lang="ru-RU" sz="2200" dirty="0" smtClean="0">
                <a:solidFill>
                  <a:schemeClr val="tx1"/>
                </a:solidFill>
              </a:rPr>
              <a:t>(рядом с выбранным полем появится ключ).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>
                <a:solidFill>
                  <a:schemeClr val="tx1"/>
                </a:solidFill>
              </a:rPr>
              <a:t>Закрыть таблицу (нажать на крестик над таблицей).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>
                <a:solidFill>
                  <a:schemeClr val="tx1"/>
                </a:solidFill>
              </a:rPr>
              <a:t>Сохранить ее под необходимым именем.</a:t>
            </a:r>
          </a:p>
          <a:p>
            <a:pPr marL="457200" indent="-457200"/>
            <a:endParaRPr lang="ru-RU" sz="2200" dirty="0" smtClean="0">
              <a:solidFill>
                <a:schemeClr val="tx1"/>
              </a:solidFill>
            </a:endParaRPr>
          </a:p>
          <a:p>
            <a:pPr marL="457200" indent="-457200"/>
            <a:r>
              <a:rPr lang="ru-RU" sz="2200" dirty="0" smtClean="0">
                <a:solidFill>
                  <a:schemeClr val="tx1"/>
                </a:solidFill>
              </a:rPr>
              <a:t>Ваша таблица появится с левой стороны экрана, ее необходимо заполнить, для этого: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tx1"/>
                </a:solidFill>
              </a:rPr>
              <a:t>Щелкнуть на таблицу 2 раза, она откроется, заполнить необходимыми данными.</a:t>
            </a:r>
          </a:p>
          <a:p>
            <a:pPr marL="457200" indent="-457200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77724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Создание связей между таблицами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857232"/>
            <a:ext cx="7772400" cy="514353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Выбрать вкладку </a:t>
            </a:r>
            <a:r>
              <a:rPr lang="ru-RU" sz="2400" b="1" dirty="0" smtClean="0">
                <a:solidFill>
                  <a:schemeClr val="tx1"/>
                </a:solidFill>
              </a:rPr>
              <a:t>Работа с базами данных – Схема данных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Добавить необходимые для связи таблицы.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Закрыть окно </a:t>
            </a:r>
            <a:r>
              <a:rPr lang="ru-RU" sz="2400" b="1" dirty="0" smtClean="0">
                <a:solidFill>
                  <a:schemeClr val="tx1"/>
                </a:solidFill>
              </a:rPr>
              <a:t>Добавление таблицы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В таблице есть поля, по которым их можно связать, для этого выбрать поле, щелкнув на него мышкой, удерживая ЛКМ перетянуть  мышь к полю, с которым нужно связать, отпустить мышь.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В появившемся окне </a:t>
            </a:r>
            <a:r>
              <a:rPr lang="ru-RU" sz="2400" b="1" dirty="0" smtClean="0">
                <a:solidFill>
                  <a:schemeClr val="tx1"/>
                </a:solidFill>
              </a:rPr>
              <a:t>Изменение связей </a:t>
            </a:r>
            <a:r>
              <a:rPr lang="ru-RU" sz="2400" dirty="0" smtClean="0">
                <a:solidFill>
                  <a:schemeClr val="tx1"/>
                </a:solidFill>
              </a:rPr>
              <a:t>поставить </a:t>
            </a:r>
            <a:r>
              <a:rPr lang="ru-RU" sz="2400" b="1" dirty="0" smtClean="0">
                <a:solidFill>
                  <a:schemeClr val="tx1"/>
                </a:solidFill>
              </a:rPr>
              <a:t>галочку </a:t>
            </a:r>
            <a:r>
              <a:rPr lang="ru-RU" sz="2400" dirty="0" smtClean="0">
                <a:solidFill>
                  <a:schemeClr val="tx1"/>
                </a:solidFill>
              </a:rPr>
              <a:t>на </a:t>
            </a:r>
            <a:r>
              <a:rPr lang="ru-RU" sz="2400" b="1" dirty="0" smtClean="0">
                <a:solidFill>
                  <a:schemeClr val="tx1"/>
                </a:solidFill>
              </a:rPr>
              <a:t>Обеспечение целостности данных </a:t>
            </a:r>
            <a:r>
              <a:rPr lang="ru-RU" sz="2400" dirty="0" smtClean="0">
                <a:solidFill>
                  <a:schemeClr val="tx1"/>
                </a:solidFill>
              </a:rPr>
              <a:t>и нажать </a:t>
            </a:r>
            <a:r>
              <a:rPr lang="ru-RU" sz="2400" b="1" dirty="0" smtClean="0">
                <a:solidFill>
                  <a:schemeClr val="tx1"/>
                </a:solidFill>
              </a:rPr>
              <a:t>ОК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Связь установится.</a:t>
            </a:r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9"/>
            <a:ext cx="77724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Создание запросов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857232"/>
            <a:ext cx="7772400" cy="35719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Выбрать вкладку </a:t>
            </a:r>
            <a:r>
              <a:rPr lang="ru-RU" sz="2400" b="1" dirty="0" smtClean="0">
                <a:solidFill>
                  <a:schemeClr val="tx1"/>
                </a:solidFill>
              </a:rPr>
              <a:t>Создание – Конструктор запросов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Добавить таблицу, которая необходима для запроса и нажать ОК.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Перетянуть * с таблицы в графу Поле.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Во второе поле перетянуть необходимое поле из таблицы.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В графу условие отбора записать условие поиска.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Закрыть запрос и сохранить его.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9"/>
            <a:ext cx="7772400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Примеры записи условий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397000"/>
          <a:ext cx="6548462" cy="35979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74231"/>
                <a:gridCol w="3274231"/>
              </a:tblGrid>
              <a:tr h="404775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 записи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Условие</a:t>
                      </a:r>
                      <a:r>
                        <a:rPr lang="ru-RU" baseline="0" dirty="0" smtClean="0"/>
                        <a:t> поиска</a:t>
                      </a:r>
                      <a:endParaRPr lang="ru-RU" dirty="0"/>
                    </a:p>
                  </a:txBody>
                  <a:tcPr/>
                </a:tc>
              </a:tr>
              <a:tr h="698653">
                <a:tc>
                  <a:txBody>
                    <a:bodyPr/>
                    <a:lstStyle/>
                    <a:p>
                      <a:r>
                        <a:rPr lang="ru-RU" dirty="0" smtClean="0"/>
                        <a:t>С*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Найти</a:t>
                      </a:r>
                      <a:r>
                        <a:rPr lang="ru-RU" baseline="0" dirty="0" smtClean="0"/>
                        <a:t> все фамилии на букву С</a:t>
                      </a:r>
                      <a:endParaRPr lang="ru-RU" dirty="0"/>
                    </a:p>
                  </a:txBody>
                  <a:tcPr/>
                </a:tc>
              </a:tr>
              <a:tr h="404775">
                <a:tc>
                  <a:txBody>
                    <a:bodyPr/>
                    <a:lstStyle/>
                    <a:p>
                      <a:r>
                        <a:rPr lang="ru-RU" dirty="0" smtClean="0"/>
                        <a:t>*е*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Найти все города, в середине названия которых есть буква Е</a:t>
                      </a:r>
                      <a:endParaRPr lang="ru-RU" dirty="0"/>
                    </a:p>
                  </a:txBody>
                  <a:tcPr/>
                </a:tc>
              </a:tr>
              <a:tr h="404775">
                <a:tc>
                  <a:txBody>
                    <a:bodyPr/>
                    <a:lstStyle/>
                    <a:p>
                      <a:r>
                        <a:rPr lang="ru-RU" dirty="0" smtClean="0"/>
                        <a:t>*</a:t>
                      </a:r>
                      <a:r>
                        <a:rPr lang="ru-RU" dirty="0" err="1" smtClean="0"/>
                        <a:t>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Найти все фамилии оканчивающиеся на ОВ</a:t>
                      </a:r>
                      <a:endParaRPr lang="ru-RU" dirty="0"/>
                    </a:p>
                  </a:txBody>
                  <a:tcPr/>
                </a:tc>
              </a:tr>
              <a:tr h="404775">
                <a:tc>
                  <a:txBody>
                    <a:bodyPr/>
                    <a:lstStyle/>
                    <a:p>
                      <a:r>
                        <a:rPr lang="en-US" dirty="0" smtClean="0"/>
                        <a:t>Between 10 and 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Найти все числа от 10 до 20</a:t>
                      </a:r>
                    </a:p>
                  </a:txBody>
                  <a:tcPr/>
                </a:tc>
              </a:tr>
              <a:tr h="404775">
                <a:tc>
                  <a:txBody>
                    <a:bodyPr/>
                    <a:lstStyle/>
                    <a:p>
                      <a:r>
                        <a:rPr lang="en-US" dirty="0" smtClean="0"/>
                        <a:t>&gt; 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Найти</a:t>
                      </a:r>
                      <a:r>
                        <a:rPr lang="ru-RU" baseline="0" dirty="0" smtClean="0"/>
                        <a:t> вес больше 25 кг.</a:t>
                      </a:r>
                      <a:endParaRPr lang="ru-RU" dirty="0" smtClean="0"/>
                    </a:p>
                  </a:txBody>
                  <a:tcPr/>
                </a:tc>
              </a:tr>
              <a:tr h="404775">
                <a:tc>
                  <a:txBody>
                    <a:bodyPr/>
                    <a:lstStyle/>
                    <a:p>
                      <a:r>
                        <a:rPr lang="ru-RU" dirty="0" smtClean="0"/>
                        <a:t>*10.2011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Найти все даты октября месяца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1"/>
            <a:ext cx="7772400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Создание форм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714356"/>
            <a:ext cx="7772400" cy="4572032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Открыть вкладку </a:t>
            </a:r>
            <a:r>
              <a:rPr lang="ru-RU" sz="2400" b="1" dirty="0" smtClean="0">
                <a:solidFill>
                  <a:schemeClr val="tx1"/>
                </a:solidFill>
              </a:rPr>
              <a:t>Создание – Другие формы – выбрать </a:t>
            </a:r>
            <a:r>
              <a:rPr lang="ru-RU" sz="2400" b="1" dirty="0">
                <a:solidFill>
                  <a:schemeClr val="tx1"/>
                </a:solidFill>
              </a:rPr>
              <a:t>М</a:t>
            </a:r>
            <a:r>
              <a:rPr lang="ru-RU" sz="2400" b="1" dirty="0" smtClean="0">
                <a:solidFill>
                  <a:schemeClr val="tx1"/>
                </a:solidFill>
              </a:rPr>
              <a:t>астер форм.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Выбрать поля необходимые для построения формы – нажать Далее.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Выбрать внешний вид формы – нажать Далее.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Выбрать стиль формы – нажать Готово.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Появится форма. Ее необходимо закрыть и сохранить.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Отформатировать форму можно с помощью конструктора (добавить кнопки, изменить цвет формы, размер букв, вставить на форму картинки).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9"/>
            <a:ext cx="77724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Создание отчетов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857232"/>
            <a:ext cx="7772400" cy="314327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Выбрать необходимую таблицу, запрос или форму, по которым будет строится отчет.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Выбрать вкладку Создание – Отчет.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Изменить при необходимости размер страницы, ориентацию листа.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Закрыть отчет и сохранить.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Отчеты можно распечатать при необходимости.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459</Words>
  <Application>Microsoft Office PowerPoint</Application>
  <PresentationFormat>Экран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Алгоритм создания основных объектов в Microsoft Office Access 2007</vt:lpstr>
      <vt:lpstr>Запуск Акцесса. </vt:lpstr>
      <vt:lpstr>Создание таблиц</vt:lpstr>
      <vt:lpstr>Создание связей между таблицами</vt:lpstr>
      <vt:lpstr>Создание запросов</vt:lpstr>
      <vt:lpstr>Примеры записи условий</vt:lpstr>
      <vt:lpstr>Создание форм</vt:lpstr>
      <vt:lpstr>Создание отчетов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Запуск Акцесса. </dc:title>
  <dc:creator>17</dc:creator>
  <cp:lastModifiedBy>17</cp:lastModifiedBy>
  <cp:revision>9</cp:revision>
  <dcterms:created xsi:type="dcterms:W3CDTF">2011-11-24T08:41:42Z</dcterms:created>
  <dcterms:modified xsi:type="dcterms:W3CDTF">2013-11-21T07:58:30Z</dcterms:modified>
</cp:coreProperties>
</file>