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</p:sldIdLst>
  <p:sldSz cx="9144000" cy="6858000" type="screen4x3"/>
  <p:notesSz cx="6858000" cy="9144000"/>
  <p:defaultTextStyle>
    <a:defPPr>
      <a:defRPr lang="ru-RU"/>
    </a:defPPr>
    <a:lvl1pPr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00"/>
    <a:srgbClr val="FF0066"/>
    <a:srgbClr val="000000"/>
    <a:srgbClr val="660066"/>
    <a:srgbClr val="CC0000"/>
    <a:srgbClr val="99FF6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4" autoAdjust="0"/>
    <p:restoredTop sz="94660"/>
  </p:normalViewPr>
  <p:slideViewPr>
    <p:cSldViewPr>
      <p:cViewPr varScale="1">
        <p:scale>
          <a:sx n="103" d="100"/>
          <a:sy n="103" d="100"/>
        </p:scale>
        <p:origin x="-1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fld id="{AA645159-3633-4B87-8FEB-CFB44982C58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45159-3633-4B87-8FEB-CFB44982C58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13E102-5229-4A29-9389-022E7B0D2791}" type="slidenum">
              <a:rPr lang="ru-RU"/>
              <a:pPr/>
              <a:t>3</a:t>
            </a:fld>
            <a:endParaRPr lang="ru-RU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331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3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3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332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333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B76F8E7-5AF6-4F58-BBFD-CC563E8F7E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19FB8-3020-42DA-A160-FCF003C6AF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1F514-963F-4948-9922-A76C43BDB8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CEC96DC-C617-4D06-A23D-B3ADD24E62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8A92D45-B4D2-473E-8B0B-7547DED2ED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F65B2BF-8268-4DD3-90CE-2106351712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713A561-386C-48E4-9823-77CA70EB71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62EDD8A-3C41-4FD0-B279-0C3204AC4C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4191A-71E7-43CC-A6B3-5D02CEDDCE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CFC14-426A-4EE1-BFA2-22DD17AEDB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F6B48-4DD4-4505-8CDE-CFEE158AFF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2E14A-45E0-4721-8949-705232780D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CBC8D-40B5-4BBE-B243-A8FC8777E0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E2792-D14A-45A6-9BA1-12D07295E6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DFB6C-842A-48DD-85D4-6F78EFFBB7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F9B2B-50F8-43EF-9492-0395A51D22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229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30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0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30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D211345-6269-4C88-BDCD-BE35AF005F1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  <p:transition>
    <p:newsflash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jpe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7544" y="260648"/>
            <a:ext cx="7772400" cy="4320331"/>
          </a:xfrm>
        </p:spPr>
        <p:txBody>
          <a:bodyPr/>
          <a:lstStyle/>
          <a:p>
            <a:r>
              <a:rPr lang="ru-RU" sz="6600" dirty="0">
                <a:solidFill>
                  <a:schemeClr val="accent4"/>
                </a:solidFill>
                <a:latin typeface="Comic Sans MS" pitchFamily="66" charset="0"/>
              </a:rPr>
              <a:t>Как человек появился на </a:t>
            </a:r>
            <a:r>
              <a:rPr lang="ru-RU" sz="6600" dirty="0" smtClean="0">
                <a:solidFill>
                  <a:schemeClr val="accent4"/>
                </a:solidFill>
                <a:latin typeface="Comic Sans MS" pitchFamily="66" charset="0"/>
              </a:rPr>
              <a:t>З</a:t>
            </a:r>
            <a:r>
              <a:rPr lang="ru-RU" sz="6600" dirty="0" smtClean="0">
                <a:solidFill>
                  <a:schemeClr val="accent4"/>
                </a:solidFill>
                <a:latin typeface="Comic Sans MS" pitchFamily="66" charset="0"/>
              </a:rPr>
              <a:t>емле</a:t>
            </a:r>
            <a:r>
              <a:rPr lang="ru-RU" sz="6600" dirty="0">
                <a:solidFill>
                  <a:schemeClr val="accent4"/>
                </a:solidFill>
                <a:latin typeface="Comic Sans MS" pitchFamily="66" charset="0"/>
              </a:rPr>
              <a:t>?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39825"/>
          </a:xfrm>
        </p:spPr>
        <p:txBody>
          <a:bodyPr/>
          <a:lstStyle/>
          <a:p>
            <a:r>
              <a:rPr lang="ru-RU" dirty="0">
                <a:solidFill>
                  <a:schemeClr val="accent4"/>
                </a:solidFill>
                <a:latin typeface="Comic Sans MS" pitchFamily="66" charset="0"/>
              </a:rPr>
              <a:t>Стоянка неандертальца.</a:t>
            </a:r>
          </a:p>
        </p:txBody>
      </p:sp>
      <p:sp>
        <p:nvSpPr>
          <p:cNvPr id="58384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80728"/>
            <a:ext cx="5004048" cy="49688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dirty="0">
                <a:solidFill>
                  <a:srgbClr val="04FA44"/>
                </a:solidFill>
              </a:rPr>
              <a:t>   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</a:rPr>
              <a:t>Неандертальцы умели строить жилища. В качестве строительного материала использовались камни и кости убитых животных , поверх которых клались шкуры. Внутри или рядом с жилищем горел огонь, который неандертальцы не только умели поддерживать, но и добывать</a:t>
            </a:r>
            <a:r>
              <a:rPr lang="ru-RU" sz="2000" dirty="0">
                <a:solidFill>
                  <a:srgbClr val="04FA44"/>
                </a:solidFill>
              </a:rPr>
              <a:t>.</a:t>
            </a:r>
          </a:p>
        </p:txBody>
      </p:sp>
      <p:pic>
        <p:nvPicPr>
          <p:cNvPr id="58388" name="Picture 20" descr="&quot;Стоянка неандертальцев&quot;&#10;&#10;Неандертальцы умели строить жилища. В качестве строительного материала использовались камни и кости убитых на охоте животных, поверх которых клались шкуры. Внутри жилищ или рядом с ними горел огонь, который неандертальцы не только умели поддерживать, но и добывать.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056" y="1844675"/>
            <a:ext cx="3888557" cy="3671888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8686800" cy="1139825"/>
          </a:xfrm>
        </p:spPr>
        <p:txBody>
          <a:bodyPr/>
          <a:lstStyle/>
          <a:p>
            <a:r>
              <a:rPr lang="ru-RU" dirty="0">
                <a:solidFill>
                  <a:schemeClr val="accent4"/>
                </a:solidFill>
                <a:latin typeface="Comic Sans MS" pitchFamily="66" charset="0"/>
              </a:rPr>
              <a:t>Захоронения неандертальцев.</a:t>
            </a:r>
          </a:p>
        </p:txBody>
      </p:sp>
      <p:sp>
        <p:nvSpPr>
          <p:cNvPr id="6759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84784"/>
            <a:ext cx="4067944" cy="4530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</a:rPr>
              <a:t>Есть все основания полагать, что у неандертальцев были зачатки религиозной культуры. Они верили в загробную жизнь и торжественно погребали своих умерших собратьев.</a:t>
            </a:r>
          </a:p>
        </p:txBody>
      </p:sp>
      <p:pic>
        <p:nvPicPr>
          <p:cNvPr id="67594" name="Picture 10" descr="&quot;Захоронение неандертальцев&quot;&#10;&#10;Есть все основания полагать, что у неандертальцев были зачатки религиозной культуры. Они верили в загробную жизнь и торжественно погребали своих умерших собратьев.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984" y="1628800"/>
            <a:ext cx="4392686" cy="3629229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6" name="Rectangle 10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39825"/>
          </a:xfrm>
        </p:spPr>
        <p:txBody>
          <a:bodyPr/>
          <a:lstStyle/>
          <a:p>
            <a:r>
              <a:rPr lang="ru-RU" dirty="0">
                <a:solidFill>
                  <a:schemeClr val="accent4"/>
                </a:solidFill>
                <a:latin typeface="Comic Sans MS" pitchFamily="66" charset="0"/>
              </a:rPr>
              <a:t>Кроманьонец.</a:t>
            </a:r>
          </a:p>
        </p:txBody>
      </p:sp>
      <p:sp>
        <p:nvSpPr>
          <p:cNvPr id="70667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80728"/>
            <a:ext cx="4932040" cy="515019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effectLst/>
                <a:latin typeface="Monotype Corsiva" pitchFamily="66" charset="0"/>
              </a:rPr>
              <a:t>Человек современного мира появился около 30 тыс. лет назад. Впервые его останки нашли в гроте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effectLst/>
                <a:latin typeface="Monotype Corsiva" pitchFamily="66" charset="0"/>
              </a:rPr>
              <a:t>Кро-Маньон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/>
                <a:latin typeface="Monotype Corsiva" pitchFamily="66" charset="0"/>
              </a:rPr>
              <a:t> во Франции. По этому его назвали кроманьонец. По сравнению с неандертальцем, которого он заменил, кроманьонец был более рослым и у него был лучше развит головной мозг.</a:t>
            </a:r>
          </a:p>
        </p:txBody>
      </p:sp>
      <p:pic>
        <p:nvPicPr>
          <p:cNvPr id="70669" name="Picture 13" descr="&quot;Кроманьонец&quot;&#10;&#10;Человек современного типа появился на Земле около 30 тысяч лет назад. Впервые его ископаемые остатки были найдены в гроте Кро-Маньон во Франции. Поэтому его и назвали кроманьонцем. По сравнению с неандертальцем, которого он заменил, кроманьонец был более рослым и у него был лучше развит головной мозг.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24128" y="1124744"/>
            <a:ext cx="3105150" cy="4535488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/>
                </a:solidFill>
                <a:latin typeface="Comic Sans MS" pitchFamily="66" charset="0"/>
              </a:rPr>
              <a:t>Жилище кроманьонца.</a:t>
            </a:r>
          </a:p>
        </p:txBody>
      </p:sp>
      <p:sp>
        <p:nvSpPr>
          <p:cNvPr id="74761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412875"/>
            <a:ext cx="4038600" cy="4895850"/>
          </a:xfrm>
        </p:spPr>
        <p:txBody>
          <a:bodyPr/>
          <a:lstStyle/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effectLst/>
                <a:latin typeface="Monotype Corsiva" pitchFamily="66" charset="0"/>
              </a:rPr>
              <a:t>Кроманьонцы нередко поселялись в пещерах. Однако чаще они строили жилища самостоятельно, используя для этого кости и шкуры убитых на охоте животных. </a:t>
            </a:r>
          </a:p>
        </p:txBody>
      </p:sp>
      <p:pic>
        <p:nvPicPr>
          <p:cNvPr id="74762" name="Picture 10" descr="&quot;Жилище кроманьонца&quot;&#10;&#10;Кроманьонцы нередко поселялись в пещерах. Однако чаще они строили жилища самостоятельно, используя для этого кости и шкуры убитых на охоте животных.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412776"/>
            <a:ext cx="4824660" cy="4755758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/>
                </a:solidFill>
                <a:latin typeface="Comic Sans MS" pitchFamily="66" charset="0"/>
              </a:rPr>
              <a:t>Охота  кроманьонцев.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12776"/>
            <a:ext cx="4316288" cy="4718149"/>
          </a:xfrm>
        </p:spPr>
        <p:txBody>
          <a:bodyPr/>
          <a:lstStyle/>
          <a:p>
            <a:pPr algn="r">
              <a:buFont typeface="Wingdings" pitchFamily="2" charset="2"/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effectLst/>
                <a:latin typeface="Monotype Corsiva" pitchFamily="66" charset="0"/>
              </a:rPr>
              <a:t>Охотясь, кроманьонцы использовали не только преследование зверей, но и загон в сложно устроенные ловушки. Попавших в них крупных животных без труда добивали. Это упрощало охоту, а риск значительно уменьшался.</a:t>
            </a:r>
          </a:p>
        </p:txBody>
      </p:sp>
      <p:pic>
        <p:nvPicPr>
          <p:cNvPr id="77837" name="Picture 13" descr="&quot;Сцена охоты кроманьонцев&quot;&#10;&#10;Охотясь, кроманьонцы использовали не только преследование зверей, но и загон их в сложно устроенные ловушки. Попавших в них крупных животных без труда добивали. Это упрощало охоту, а риск получить травму или погибнуть значительно сокращался.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700808"/>
            <a:ext cx="4464050" cy="4392612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/>
                </a:solidFill>
                <a:latin typeface="Comic Sans MS" pitchFamily="66" charset="0"/>
              </a:rPr>
              <a:t>Орудия кроманьонцы.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484313"/>
            <a:ext cx="3995738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dirty="0">
                <a:solidFill>
                  <a:srgbClr val="FFFF00"/>
                </a:solidFill>
              </a:rPr>
              <a:t>   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/>
                <a:latin typeface="Monotype Corsiva" pitchFamily="66" charset="0"/>
              </a:rPr>
              <a:t>В отличии от остальных древних людей, кроманьонцы умели делать орудия не только из камня, но и из рога и кости. Их оружие было снабжено каменными или костяными наконечниками.</a:t>
            </a:r>
          </a:p>
        </p:txBody>
      </p:sp>
      <p:pic>
        <p:nvPicPr>
          <p:cNvPr id="81927" name="Picture 7" descr="&quot;Орудия кроманьонцев&quot;&#10;&#10;В отличие от остальных древних людей, кроманьонцы умели делать орудия не только из камня, но и из рога и кости. Их оружие было снабжено каменными или костяными наконечниками.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67175" y="1484313"/>
            <a:ext cx="4824413" cy="4392612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/>
                </a:solidFill>
                <a:latin typeface="Comic Sans MS" pitchFamily="66" charset="0"/>
              </a:rPr>
              <a:t>Захоронение кроманьонцев.</a:t>
            </a:r>
          </a:p>
        </p:txBody>
      </p:sp>
      <p:sp>
        <p:nvSpPr>
          <p:cNvPr id="83979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-180528" y="1600200"/>
            <a:ext cx="5328592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dirty="0">
                <a:solidFill>
                  <a:srgbClr val="00CC00"/>
                </a:solidFill>
              </a:rPr>
              <a:t>  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/>
                <a:latin typeface="Monotype Corsiva" pitchFamily="66" charset="0"/>
              </a:rPr>
              <a:t>У кроманьонцев окончательно сложились культовые обряды. Захоронение умерших или погибших сородичей приобрело черты определённого ритуала. Об этом свидетельствуют всевозможные украшения, встречающиеся в их захоронениях.</a:t>
            </a:r>
          </a:p>
        </p:txBody>
      </p:sp>
      <p:pic>
        <p:nvPicPr>
          <p:cNvPr id="83981" name="Picture 13" descr="&quot;Захоронение кроманьонцев&quot;&#10;&#10;У кроманьонцев окончательно сложились культовые обряды. Захоронение умерших или погибших сородичей приобрело черты определенного ритуала. Об этом свидетельствуют всевозможные украшения, встречающиеся в их захоронениях.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4048" y="1412776"/>
            <a:ext cx="3960440" cy="4032473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/>
                </a:solidFill>
                <a:latin typeface="Comic Sans MS" pitchFamily="66" charset="0"/>
              </a:rPr>
              <a:t>Наскальная живопись.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495800" cy="4530725"/>
          </a:xfrm>
        </p:spPr>
        <p:txBody>
          <a:bodyPr/>
          <a:lstStyle/>
          <a:p>
            <a:pPr algn="r">
              <a:buFont typeface="Wingdings" pitchFamily="2" charset="2"/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effectLst/>
                <a:latin typeface="Monotype Corsiva" pitchFamily="66" charset="0"/>
              </a:rPr>
              <a:t>Кроманьонцы были искусными художниками. Стены их пещер покрывали удивительно точные рисунки разнообразных животных и сцен охоты на них.</a:t>
            </a:r>
          </a:p>
        </p:txBody>
      </p:sp>
      <p:pic>
        <p:nvPicPr>
          <p:cNvPr id="88071" name="Picture 7" descr="&quot;Наскальная живопись кроманьонцев&quot;&#10;&#10;Кроманьонцы были искусными художниками. Стены их пещер покрывали удивительно точные рисунки разнообразных животных и сцен охоты на них.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628775"/>
            <a:ext cx="4316412" cy="4537075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/>
                </a:solidFill>
                <a:latin typeface="Comic Sans MS" pitchFamily="66" charset="0"/>
              </a:rPr>
              <a:t>Украшения.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628775"/>
            <a:ext cx="4321175" cy="4530725"/>
          </a:xfrm>
        </p:spPr>
        <p:txBody>
          <a:bodyPr/>
          <a:lstStyle/>
          <a:p>
            <a:pPr algn="r">
              <a:buFont typeface="Wingdings" pitchFamily="2" charset="2"/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effectLst/>
                <a:latin typeface="Monotype Corsiva" pitchFamily="66" charset="0"/>
              </a:rPr>
              <a:t>Кроманьонцы делали различные украшения из дерева, камня, костей и зубов животных и раковин моллюсков. Чаще всего это были различные ожерелья или подвески.</a:t>
            </a:r>
          </a:p>
        </p:txBody>
      </p:sp>
      <p:pic>
        <p:nvPicPr>
          <p:cNvPr id="90119" name="Picture 7" descr="&quot;Украшения кроманьонцев&quot;&#10;&#10;Кроманьонцы делали различные украшения из дерева, камня, костей и зубов животных и раковин моллюсков. Чаще всего это были различные ожерелья или подвески.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557338"/>
            <a:ext cx="4464050" cy="4535487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/>
                </a:solidFill>
                <a:latin typeface="Comic Sans MS" pitchFamily="66" charset="0"/>
              </a:rPr>
              <a:t>Фигурки кроманьонцев.</a:t>
            </a:r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84784"/>
            <a:ext cx="4427538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dirty="0">
                <a:solidFill>
                  <a:srgbClr val="00FF00"/>
                </a:solidFill>
              </a:rPr>
              <a:t>  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/>
                <a:latin typeface="Monotype Corsiva" pitchFamily="66" charset="0"/>
              </a:rPr>
              <a:t>Кроманьонцы были первыми среди людей, освоившими резьбу по дереву, камню и кости. До нас дошли те удивительные фигурки, которые вырезали древние мастера, сидя длинными вечерами  у костра после удачной охоты.</a:t>
            </a:r>
          </a:p>
        </p:txBody>
      </p:sp>
      <p:pic>
        <p:nvPicPr>
          <p:cNvPr id="92169" name="Picture 9" descr="&quot;Фигурки, изготовленные кроманьонцами&quot;&#10;&#10;Кроманьонцы были первыми среди людей, освоившими искусство резьбы по дереву, камню и кости. До нас дошли те удивительные фигурки, которые вырезали древние мастера, сидя длинными вечерами у костра после удачной охоты.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11638" y="1700213"/>
            <a:ext cx="4787900" cy="446405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1" name="Picture 17" descr="&quot;Дриопитек&quot;&#10;&#10;Ученые считают, что общим предком человека и человекообразных обезьян были вымершие дриопитеки, что в переводе с латыни означает &quot;древесные обезьяны&quot;. Они появились в Африке около 25 миллионов лет назад, а затем проникли на территорию Европы и Ази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052736"/>
            <a:ext cx="3779912" cy="4608512"/>
          </a:xfrm>
          <a:prstGeom prst="rect">
            <a:avLst/>
          </a:prstGeom>
          <a:noFill/>
        </p:spPr>
      </p:pic>
      <p:sp>
        <p:nvSpPr>
          <p:cNvPr id="16399" name="Rectangle 15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39825"/>
          </a:xfrm>
        </p:spPr>
        <p:txBody>
          <a:bodyPr/>
          <a:lstStyle/>
          <a:p>
            <a:r>
              <a:rPr lang="ru-RU" dirty="0">
                <a:solidFill>
                  <a:schemeClr val="accent4"/>
                </a:solidFill>
                <a:latin typeface="Comic Sans MS" pitchFamily="66" charset="0"/>
              </a:rPr>
              <a:t>Древнейший человек.</a:t>
            </a:r>
          </a:p>
        </p:txBody>
      </p:sp>
      <p:sp>
        <p:nvSpPr>
          <p:cNvPr id="16400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412776"/>
            <a:ext cx="5508104" cy="4896544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   </a:t>
            </a:r>
            <a:r>
              <a:rPr 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	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</a:rPr>
              <a:t>Учёные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</a:rPr>
              <a:t>считают первым человекообразным существом был дриопитек («древесная обезьяна»)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</a:rPr>
              <a:t>.Они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</a:rPr>
              <a:t>появились в Африке около 25 млн. лет назад. Затем они проникли на территорию Европы и Азии.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/>
                </a:solidFill>
                <a:latin typeface="Comic Sans MS" pitchFamily="66" charset="0"/>
              </a:rPr>
              <a:t>Результат эволюции.</a:t>
            </a:r>
          </a:p>
        </p:txBody>
      </p:sp>
      <p:sp>
        <p:nvSpPr>
          <p:cNvPr id="9626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40768"/>
            <a:ext cx="4495800" cy="518457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dirty="0">
                <a:solidFill>
                  <a:srgbClr val="FF3300"/>
                </a:solidFill>
              </a:rPr>
              <a:t>   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/>
                <a:latin typeface="Monotype Corsiva" pitchFamily="66" charset="0"/>
              </a:rPr>
              <a:t>Головной мозг человека развит значительно сильнее по сравнению с головным мозгом человекообразных обезьян. Это объясняется тем, что у людей более сложная нервная деятельность и развита речь.</a:t>
            </a:r>
          </a:p>
        </p:txBody>
      </p:sp>
      <p:pic>
        <p:nvPicPr>
          <p:cNvPr id="96266" name="Picture 10" descr="&quot;Строение головного мозга человека и человекообразных обезьян&quot;&#10;&#10;Головной мозг человека развит значительно сильнее по сравнению с головным мозгом человекообразных обезьян. Это объясняется тем, что у людей более сложная нервная деятельность и развита речь.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016" y="1268760"/>
            <a:ext cx="3692525" cy="4530725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7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1043608" y="3501008"/>
            <a:ext cx="7560840" cy="335699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Monotype Corsiva" pitchFamily="66" charset="0"/>
              </a:rPr>
              <a:t>    В отличии от своих предков, человек передвигается на двух ногах. Это в первую очередь отразилось на его скелете. Грудная клетка стала более плоской, а не использующиеся для передвижения по веткам руки стали значительно короче. Появившиеся  изгибы позвоночника и сводчатая стопа обеспечивали амортизацию при передвижению. </a:t>
            </a:r>
          </a:p>
        </p:txBody>
      </p:sp>
      <p:pic>
        <p:nvPicPr>
          <p:cNvPr id="99340" name="Picture 12" descr="&quot;Скелеты человека и человекообразных обезьян&quot;&#10;&#10;В отличие от современных человекообразных обезьян, человек передвигается на двух ногах. Это в первую очередь отразилось на его скелете. Грудная клетка стала более плоской, а не использующиеся для передвижения по веткам руки стали значительно короче. Появившиеся изгибы позвоночника и сводчатая стопа обеспечили амортизацию при передвижении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3728" y="188640"/>
            <a:ext cx="5076825" cy="3268662"/>
          </a:xfrm>
          <a:ln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9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5076056" y="692697"/>
            <a:ext cx="3753619" cy="5689054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dirty="0">
                <a:solidFill>
                  <a:srgbClr val="00FF00"/>
                </a:solidFill>
                <a:effectLst/>
              </a:rPr>
              <a:t>   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/>
                <a:latin typeface="Monotype Corsiva" pitchFamily="66" charset="0"/>
              </a:rPr>
              <a:t>Если сравнить объём головного мозга различных видов рода человека, можно заметить, что самым маленьким он был у человека умелого, а самым большим -у кроманьонца.</a:t>
            </a:r>
          </a:p>
        </p:txBody>
      </p:sp>
      <p:pic>
        <p:nvPicPr>
          <p:cNvPr id="102410" name="Picture 10" descr="&quot;Сравнение объема головного мозга у разных видов рода человек&quot;&#10;&#10;Если сравнить объем головного мозга различных видов рода человек, можно заметить, что самым маленьким он был у человека умелого, а самым большим - у кроманьонца.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72816"/>
            <a:ext cx="5472112" cy="4105275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/>
                </a:solidFill>
                <a:latin typeface="Comic Sans MS" pitchFamily="66" charset="0"/>
              </a:rPr>
              <a:t>Летопись человека</a:t>
            </a:r>
          </a:p>
        </p:txBody>
      </p:sp>
      <p:pic>
        <p:nvPicPr>
          <p:cNvPr id="118788" name="Picture 4" descr="&quot;Летопись человечества&quot;&#10;&#10;Именно так, по мнению большинства ученых, выглядели предки человека. За 2 миллиона лет они постепенно увеличились в росте, научились строить жилища, добывать огонь, изготовлять орудия труда и оружие. У них появилась речь, и чем дальше, тем меньше и меньше они походили на своих обезьяноподобных предков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509713"/>
            <a:ext cx="8207375" cy="4872037"/>
          </a:xfrm>
          <a:noFill/>
          <a:ln/>
        </p:spPr>
      </p:pic>
    </p:spTree>
  </p:cSld>
  <p:clrMapOvr>
    <a:masterClrMapping/>
  </p:clrMapOvr>
  <p:transition>
    <p:newsfla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-243408"/>
            <a:ext cx="8229600" cy="1139825"/>
          </a:xfrm>
        </p:spPr>
        <p:txBody>
          <a:bodyPr/>
          <a:lstStyle/>
          <a:p>
            <a:r>
              <a:rPr lang="ru-RU" dirty="0">
                <a:solidFill>
                  <a:schemeClr val="accent4"/>
                </a:solidFill>
                <a:latin typeface="Comic Sans MS" pitchFamily="66" charset="0"/>
              </a:rPr>
              <a:t>Человек будущего.</a:t>
            </a:r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180528" y="1052736"/>
            <a:ext cx="4392365" cy="49244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dirty="0">
                <a:solidFill>
                  <a:srgbClr val="FFFF00"/>
                </a:solidFill>
              </a:rPr>
              <a:t>   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/>
                <a:latin typeface="Monotype Corsiva" pitchFamily="66" charset="0"/>
              </a:rPr>
              <a:t>Трудно сказать, каким будет человек спустя 10 тыс. лет. Если сохранятся те же закономерности развития, то, скорее всего, его рост увеличится, череп станет крупнее, нижняя челюсть – меньше, а лицо будет более плоским. </a:t>
            </a:r>
          </a:p>
        </p:txBody>
      </p:sp>
      <p:pic>
        <p:nvPicPr>
          <p:cNvPr id="105479" name="Picture 7" descr="&quot;Какими мы будем?&quot;&#10;&#10;Трудно сказать, каким будет человек спустя 10 тысяч лет. Если сохранятся те же закономерности развития, то, скорее всего, его рост увеличится, череп станет крупнее, нижняя челюсть - меньше, а лицо будет более плоским.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79838" y="1700213"/>
            <a:ext cx="5184775" cy="437515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39825"/>
          </a:xfrm>
        </p:spPr>
        <p:txBody>
          <a:bodyPr/>
          <a:lstStyle/>
          <a:p>
            <a:r>
              <a:rPr lang="ru-RU" sz="4800" dirty="0">
                <a:solidFill>
                  <a:schemeClr val="accent4"/>
                </a:solidFill>
                <a:latin typeface="Comic Sans MS" pitchFamily="66" charset="0"/>
              </a:rPr>
              <a:t>Австралопитек.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355976" y="1340768"/>
            <a:ext cx="4788024" cy="4530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Monotype Corsiva" pitchFamily="66" charset="0"/>
              </a:rPr>
              <a:t>   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</a:rPr>
              <a:t>Примерно 3 млн. лет назад некоторые дриопитеки спустились с деревьев и стали жить на земле. Для того чтобы лучше видеть в высокой траве, они стали передвигаться на двух ногах. Так возникли австралопитеки(«Южные обезьяны»). Такое название они получили из-за того что их первые останки нашли на юге Африки.</a:t>
            </a:r>
          </a:p>
        </p:txBody>
      </p:sp>
      <p:graphicFrame>
        <p:nvGraphicFramePr>
          <p:cNvPr id="25606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5692775" y="1600200"/>
          <a:ext cx="1949450" cy="2189163"/>
        </p:xfrm>
        <a:graphic>
          <a:graphicData uri="http://schemas.openxmlformats.org/presentationml/2006/ole">
            <p:oleObj spid="_x0000_s25606" name="Диаграмма" r:id="rId4" imgW="4038585" imgH="4533804" progId="MSGraph.Chart.8">
              <p:embed followColorScheme="full"/>
            </p:oleObj>
          </a:graphicData>
        </a:graphic>
      </p:graphicFrame>
      <p:pic>
        <p:nvPicPr>
          <p:cNvPr id="25607" name="Picture 7" descr="&quot;Австралопитек&quot;&#10;&#10;Примерно 3 миллиона лет назад некоторые дриопитеки спустились с деревьев и стали жить на земле. Для того чтобы лучше видеть в высокой траве, они стали передвигаться на двух ногах. Так возникли австралопитеки, что в переводе с латыни означает &quot;южные  обезьяны&quot;. Такое название они получили из-за того, что их ископаемые остатки впервые нашли на юге Африки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40768"/>
            <a:ext cx="4248472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5" name="Rectangle 17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39825"/>
          </a:xfrm>
        </p:spPr>
        <p:txBody>
          <a:bodyPr/>
          <a:lstStyle/>
          <a:p>
            <a:r>
              <a:rPr lang="ru-RU" dirty="0">
                <a:solidFill>
                  <a:schemeClr val="accent4"/>
                </a:solidFill>
                <a:latin typeface="Comic Sans MS" pitchFamily="66" charset="0"/>
              </a:rPr>
              <a:t>Человек умелый.</a:t>
            </a:r>
          </a:p>
        </p:txBody>
      </p:sp>
      <p:sp>
        <p:nvSpPr>
          <p:cNvPr id="27667" name="Rectangle 19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268760"/>
            <a:ext cx="4572000" cy="5112568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solidFill>
                  <a:srgbClr val="003300"/>
                </a:solidFill>
              </a:rPr>
              <a:t>      </a:t>
            </a:r>
            <a:r>
              <a:rPr lang="ru-RU" sz="1800" dirty="0" smtClean="0">
                <a:solidFill>
                  <a:srgbClr val="003300"/>
                </a:solidFill>
              </a:rPr>
              <a:t>		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</a:rPr>
              <a:t>Первым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</a:rPr>
              <a:t>представителем людей был человек умелый, появившийся около 2 млн. лет  назад. В отличии от австралопитеков, он мог не только использовать различные орудия но и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</a:rPr>
              <a:t>изготавливать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</a:rPr>
              <a:t>их. Это были молотки, скребки, рубила, а также «инструменты» для изготовления новых орудий.</a:t>
            </a:r>
          </a:p>
        </p:txBody>
      </p:sp>
      <p:pic>
        <p:nvPicPr>
          <p:cNvPr id="27655" name="Picture 7" descr="&quot;Человек умелый&quot;&#10;&#10;Первым представителем рода людей был человек умелый, появившийся на Земле около 2 миллионов лет назад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4176464" cy="487327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&quot;Семейная группа питекантропов&quot;&#10;&#10;Питекантропы жили небольшими группами, состоявшими примерно из 30-35 человек. Вероятно, они уже обладали примитивной речью, поскольку без нее невозможны согласованные действия в трудовой деятельности и на охоте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632325"/>
            <a:ext cx="3635375" cy="2225675"/>
          </a:xfrm>
          <a:prstGeom prst="rect">
            <a:avLst/>
          </a:prstGeom>
          <a:noFill/>
        </p:spPr>
      </p:pic>
      <p:sp>
        <p:nvSpPr>
          <p:cNvPr id="34838" name="Rectangle 2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990600"/>
          </a:xfrm>
        </p:spPr>
        <p:txBody>
          <a:bodyPr/>
          <a:lstStyle/>
          <a:p>
            <a:r>
              <a:rPr lang="ru-RU" sz="4000" dirty="0">
                <a:solidFill>
                  <a:schemeClr val="accent4"/>
                </a:solidFill>
                <a:latin typeface="Comic Sans MS" pitchFamily="66" charset="0"/>
              </a:rPr>
              <a:t>Питекантроп или человек прямоходящий</a:t>
            </a:r>
          </a:p>
        </p:txBody>
      </p:sp>
      <p:sp>
        <p:nvSpPr>
          <p:cNvPr id="34839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-323850" y="1125538"/>
            <a:ext cx="5759450" cy="573246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Monotype Corsiva" pitchFamily="66" charset="0"/>
              </a:rPr>
              <a:t>    </a:t>
            </a:r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Monotype Corsiva" pitchFamily="66" charset="0"/>
              </a:rPr>
              <a:t>		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</a:rPr>
              <a:t>Спустя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</a:rPr>
              <a:t>25 тыс. лет появился человек прямоходящий или питекантроп. Он был выше и сильнее своих предков. Питекантропы изготовляли не только орудия труда, но и оружие. Для приготовления пищи  они использовали огонь. Питекантропы жили небольшими группами (30-35 человек) Возможно они обладали примитивной речью. Из-за того что Африка соединялась с  Евразией,                                   они расселились почти  по всему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</a:rPr>
              <a:t>    миру.</a:t>
            </a:r>
          </a:p>
        </p:txBody>
      </p:sp>
      <p:graphicFrame>
        <p:nvGraphicFramePr>
          <p:cNvPr id="34827" name="Object 11"/>
          <p:cNvGraphicFramePr>
            <a:graphicFrameLocks noChangeAspect="1"/>
          </p:cNvGraphicFramePr>
          <p:nvPr>
            <p:ph sz="half" idx="4294967295"/>
          </p:nvPr>
        </p:nvGraphicFramePr>
        <p:xfrm>
          <a:off x="5105400" y="3327400"/>
          <a:ext cx="4038600" cy="1074738"/>
        </p:xfrm>
        <a:graphic>
          <a:graphicData uri="http://schemas.openxmlformats.org/presentationml/2006/ole">
            <p:oleObj spid="_x0000_s34827" name="Диаграмма" r:id="rId4" imgW="8229687" imgH="2190781" progId="MSGraph.Chart.8">
              <p:embed followColorScheme="full"/>
            </p:oleObj>
          </a:graphicData>
        </a:graphic>
      </p:graphicFrame>
      <p:pic>
        <p:nvPicPr>
          <p:cNvPr id="34828" name="Picture 12" descr="&quot;Человек прямоходящий, или питекантроп&quot;&#10;&#10;Спустя 25 тысяч лет после появления человека умелого на Земле возник новый вид - человек прямоходящий, или питекантроп. Он был значительно выше и сильнее своего предшественника. Благодаря тому что в то далекое время Африка соединялась с Европой и Азией, питекантропы расселились практически по всему земному шару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556792"/>
            <a:ext cx="3708400" cy="288061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350962"/>
          </a:xfrm>
        </p:spPr>
        <p:txBody>
          <a:bodyPr/>
          <a:lstStyle/>
          <a:p>
            <a:r>
              <a:rPr lang="ru-RU" sz="4000" dirty="0">
                <a:solidFill>
                  <a:schemeClr val="accent4"/>
                </a:solidFill>
                <a:latin typeface="Comic Sans MS" pitchFamily="66" charset="0"/>
              </a:rPr>
              <a:t>Первый представитель человека разумного.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283968" y="1412776"/>
            <a:ext cx="4860032" cy="5445224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Monotype Corsiva" pitchFamily="66" charset="0"/>
              </a:rPr>
              <a:t>   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</a:rPr>
              <a:t>Примерно 70 тыс. лет назад в Европе появился первый представитель человека разумного- неандерталец. По сравнению со своими предками он был рослым, со значительно  более развитым головным мозгом. Своё название он получил по реке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</a:rPr>
              <a:t>Неандерталец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</a:rPr>
              <a:t>в Германии. На берегах которой впервые нашли его останки. </a:t>
            </a:r>
          </a:p>
        </p:txBody>
      </p:sp>
      <p:pic>
        <p:nvPicPr>
          <p:cNvPr id="45063" name="Picture 7" descr="&quot;Неандерталец&quot;&#10;&#10;Примерно 70 тысяч лет назад в Европе появился первый представитель человека разумного - неандерталец. По сравнению со всеми своими предшественниками он был более рослым, со значительно более развитым головным мозгом. Свое название он получил по реке Неандерталь в Германии, на берегах которой впервые были найдены его ископаемые остатк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740775" cy="489674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/>
                </a:solidFill>
                <a:latin typeface="Comic Sans MS" pitchFamily="66" charset="0"/>
              </a:rPr>
              <a:t>Жилище неандертальцев.</a:t>
            </a:r>
          </a:p>
        </p:txBody>
      </p:sp>
      <p:sp>
        <p:nvSpPr>
          <p:cNvPr id="47119" name="Rectangle 1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800"/>
          </a:p>
        </p:txBody>
      </p:sp>
      <p:sp>
        <p:nvSpPr>
          <p:cNvPr id="47120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4860032" y="1557338"/>
            <a:ext cx="4283968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effectLst/>
                <a:latin typeface="Monotype Corsiva" pitchFamily="66" charset="0"/>
              </a:rPr>
              <a:t>		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</a:rPr>
              <a:t>Неандертальцы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</a:rPr>
              <a:t>населяли Европу в один из самых суровых периодов – во время последнего оледенения. Поэтому они шили одежду из звериных шкур. Они спасались от холодов в пещерах, или в сделанных из шкур убитых зверей жилищах.</a:t>
            </a:r>
          </a:p>
        </p:txBody>
      </p:sp>
      <p:pic>
        <p:nvPicPr>
          <p:cNvPr id="47114" name="Picture 10" descr="&quot;Жилище неандертальцев&quot;&#10;&#10;Неандертальцы населяли Европу в один из самых суровых периодов - во время последнего оледенения. Поэтому они шили одежду из звериных шкур и спасались от холодов в пещерах или в сделанных из шкур убитых зверей жилищах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557338"/>
            <a:ext cx="4608636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5" name="Rectangle 11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39825"/>
          </a:xfrm>
        </p:spPr>
        <p:txBody>
          <a:bodyPr/>
          <a:lstStyle/>
          <a:p>
            <a:r>
              <a:rPr lang="ru-RU" dirty="0">
                <a:solidFill>
                  <a:schemeClr val="accent4"/>
                </a:solidFill>
                <a:latin typeface="Comic Sans MS" pitchFamily="66" charset="0"/>
              </a:rPr>
              <a:t>Охота неандертальцев.</a:t>
            </a:r>
          </a:p>
        </p:txBody>
      </p:sp>
      <p:sp>
        <p:nvSpPr>
          <p:cNvPr id="52237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4607371" y="1052736"/>
            <a:ext cx="4536629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	Неандертальцы </a:t>
            </a:r>
            <a:r>
              <a:rPr lang="ru-RU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охотились на живущих в то время в Европе северных оленей, мамонтов, шерстистых носорогов, и пещерных медведей. Одолеть таких зверей в одиночку было очень трудно ,поэтому на охоту они отправлялись большими группами. Обладая развитой речью, они умело координировали свои действия.</a:t>
            </a:r>
          </a:p>
        </p:txBody>
      </p:sp>
      <p:pic>
        <p:nvPicPr>
          <p:cNvPr id="52238" name="Picture 14" descr="&quot;Сцена охоты неандертальцев&quot;&#10;&#10;Неандертальцы охотились на живших в то время в Европе северных оленей, мамонтов, шерстистых носорогов и пещерных медведей. Одолеть таких крупных животных в одиночку было очень трудно, поэтому на охоту отправлялись большими группами. Обладая развитой речью, неандертальцы умело координировали свои действия.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628800"/>
            <a:ext cx="4033143" cy="3675063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/>
                </a:solidFill>
                <a:latin typeface="Comic Sans MS" pitchFamily="66" charset="0"/>
              </a:rPr>
              <a:t>Оружие неандертальцев.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180528" y="1340768"/>
            <a:ext cx="4038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dirty="0">
                <a:solidFill>
                  <a:srgbClr val="FFFF00"/>
                </a:solidFill>
              </a:rPr>
              <a:t>  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</a:rPr>
              <a:t>Неандертальцы изготавливали каменные орудия труда и оружие- скребки и пилки, остроконечники и ножи, а также деревянные копья.</a:t>
            </a:r>
          </a:p>
        </p:txBody>
      </p:sp>
      <p:pic>
        <p:nvPicPr>
          <p:cNvPr id="56329" name="Picture 9" descr="&quot;Орудия неандертальцев&quot;&#10;&#10;Неандертальцы изготовляли разнообразные каменные орудия труда и оружие - скребки и пилки, остроконечники и ножи, а также деревянные копья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47864" y="1484784"/>
            <a:ext cx="5580112" cy="3960440"/>
          </a:xfrm>
          <a:noFill/>
          <a:ln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лон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954</TotalTime>
  <Words>674</Words>
  <Application>Microsoft Office PowerPoint</Application>
  <PresentationFormat>Экран (4:3)</PresentationFormat>
  <Paragraphs>47</Paragraphs>
  <Slides>24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Склон</vt:lpstr>
      <vt:lpstr>Диаграмма</vt:lpstr>
      <vt:lpstr>Как человек появился на Земле?</vt:lpstr>
      <vt:lpstr>Древнейший человек.</vt:lpstr>
      <vt:lpstr>Австралопитек.</vt:lpstr>
      <vt:lpstr>Человек умелый.</vt:lpstr>
      <vt:lpstr>Питекантроп или человек прямоходящий</vt:lpstr>
      <vt:lpstr>Первый представитель человека разумного.</vt:lpstr>
      <vt:lpstr>Жилище неандертальцев.</vt:lpstr>
      <vt:lpstr>Охота неандертальцев.</vt:lpstr>
      <vt:lpstr>Оружие неандертальцев.</vt:lpstr>
      <vt:lpstr>Стоянка неандертальца.</vt:lpstr>
      <vt:lpstr>Захоронения неандертальцев.</vt:lpstr>
      <vt:lpstr>Кроманьонец.</vt:lpstr>
      <vt:lpstr>Жилище кроманьонца.</vt:lpstr>
      <vt:lpstr>Охота  кроманьонцев.</vt:lpstr>
      <vt:lpstr>Орудия кроманьонцы.</vt:lpstr>
      <vt:lpstr>Захоронение кроманьонцев.</vt:lpstr>
      <vt:lpstr>Наскальная живопись.</vt:lpstr>
      <vt:lpstr>Украшения.</vt:lpstr>
      <vt:lpstr>Фигурки кроманьонцев.</vt:lpstr>
      <vt:lpstr>Результат эволюции.</vt:lpstr>
      <vt:lpstr>Слайд 21</vt:lpstr>
      <vt:lpstr>Слайд 22</vt:lpstr>
      <vt:lpstr>Летопись человека</vt:lpstr>
      <vt:lpstr>Человек будущего.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человек появился на земле.</dc:title>
  <dc:creator>Пользователь</dc:creator>
  <cp:lastModifiedBy>Пользователь</cp:lastModifiedBy>
  <cp:revision>17</cp:revision>
  <dcterms:created xsi:type="dcterms:W3CDTF">2009-03-14T17:51:06Z</dcterms:created>
  <dcterms:modified xsi:type="dcterms:W3CDTF">2012-12-24T14:08:47Z</dcterms:modified>
</cp:coreProperties>
</file>