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9" r:id="rId31"/>
    <p:sldId id="291" r:id="rId32"/>
    <p:sldId id="288" r:id="rId33"/>
    <p:sldId id="290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258" r:id="rId44"/>
    <p:sldId id="301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B6B3-19DC-44C0-99FB-416D5509F01F}" type="datetimeFigureOut">
              <a:rPr lang="ru-RU"/>
              <a:pPr>
                <a:defRPr/>
              </a:pPr>
              <a:t>17.03.2012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0A7DF-7384-468F-8836-9B6ABD767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698D4-6070-42F5-8B13-3006428A8DC2}" type="datetimeFigureOut">
              <a:rPr lang="ru-RU"/>
              <a:pPr>
                <a:defRPr/>
              </a:pPr>
              <a:t>17.03.2012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AA5E9-06CF-4C3F-8476-BA98FEC9E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CE7D4-04DA-4137-B91E-835501773E84}" type="datetimeFigureOut">
              <a:rPr lang="ru-RU"/>
              <a:pPr>
                <a:defRPr/>
              </a:pPr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E1A07-AD70-408D-A607-842DC8E3B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D92F4-CDED-4890-AD74-B52AC692D3F1}" type="datetimeFigureOut">
              <a:rPr lang="ru-RU"/>
              <a:pPr>
                <a:defRPr/>
              </a:pPr>
              <a:t>17.03.2012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A753F-D2BE-4DDF-83D5-64FC9CC77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AF8AA-B115-42ED-8A19-10A5699EA810}" type="datetimeFigureOut">
              <a:rPr lang="ru-RU"/>
              <a:pPr>
                <a:defRPr/>
              </a:pPr>
              <a:t>17.03.2012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99A70-1A64-4745-ADB8-2D00805D6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F877-2A5C-4EF0-8DBB-75C4DD89F4CA}" type="datetimeFigureOut">
              <a:rPr lang="ru-RU"/>
              <a:pPr>
                <a:defRPr/>
              </a:pPr>
              <a:t>17.03.2012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134E4-35F9-4781-B7F0-B41046A53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F45A-F55E-4C8B-B978-FA6F9DC604E6}" type="datetimeFigureOut">
              <a:rPr lang="ru-RU"/>
              <a:pPr>
                <a:defRPr/>
              </a:pPr>
              <a:t>17.03.2012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3DE19-9F0C-461C-99E0-2D07EB286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9B8C-5C43-4179-B647-11CE9EBCB1D8}" type="datetimeFigureOut">
              <a:rPr lang="ru-RU"/>
              <a:pPr>
                <a:defRPr/>
              </a:pPr>
              <a:t>17.03.2012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9B49A-3D56-4F85-92C1-CD9E90B84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7C29-9343-4BC9-B880-DEAADED84DBB}" type="datetimeFigureOut">
              <a:rPr lang="ru-RU"/>
              <a:pPr>
                <a:defRPr/>
              </a:pPr>
              <a:t>17.03.2012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7BE9-92E1-40C2-B216-5C31AB93B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5E44-D4A6-4244-BCC5-6D32BB47AB06}" type="datetimeFigureOut">
              <a:rPr lang="ru-RU"/>
              <a:pPr>
                <a:defRPr/>
              </a:pPr>
              <a:t>17.03.2012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84182-3EFE-412D-89A6-5B8F33580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4AB70-2C39-4AAD-88B0-E2915C3D8ADA}" type="datetimeFigureOut">
              <a:rPr lang="ru-RU"/>
              <a:pPr>
                <a:defRPr/>
              </a:pPr>
              <a:t>17.03.2012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5FB0F-CDED-48B3-9F77-DE5B851E4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50CDBC-659C-409C-B307-10ECA84699B1}" type="datetimeFigureOut">
              <a:rPr lang="ru-RU"/>
              <a:pPr>
                <a:defRPr/>
              </a:pPr>
              <a:t>17.03.2012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E5C9CD-D668-4F01-82A2-2CC53C5C0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81" r:id="rId10"/>
    <p:sldLayoutId id="21474836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otosight.ru/photos/287840/" TargetMode="External"/><Relationship Id="rId3" Type="http://schemas.openxmlformats.org/officeDocument/2006/relationships/hyperlink" Target="http://www.stihi.ru/2011/01/20/9926" TargetMode="External"/><Relationship Id="rId7" Type="http://schemas.openxmlformats.org/officeDocument/2006/relationships/hyperlink" Target="http://syktyvkar.europaplus.ru/index.php?go=News&amp;in=view&amp;id=5760" TargetMode="External"/><Relationship Id="rId2" Type="http://schemas.openxmlformats.org/officeDocument/2006/relationships/hyperlink" Target="http://nashenasledie.livejournal.com/231952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mm20072.forum2x2.ru/t1144-topic" TargetMode="External"/><Relationship Id="rId5" Type="http://schemas.openxmlformats.org/officeDocument/2006/relationships/hyperlink" Target="http://www.travsbor.ru/gallery/show.php/original/pictures_plants/254.jpg" TargetMode="External"/><Relationship Id="rId4" Type="http://schemas.openxmlformats.org/officeDocument/2006/relationships/hyperlink" Target="http://www.sports.ru/profile/7270650/?show=questions" TargetMode="External"/><Relationship Id="rId9" Type="http://schemas.openxmlformats.org/officeDocument/2006/relationships/hyperlink" Target="http://mnogotayn.ru/uchenie-o-sne/str_2010-03-10-4-sushchestvuet-li-son-so-snovideniyami-01.html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4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5400" b="1" i="1" smtClean="0"/>
              <a:t>Старые слова русского языка</a:t>
            </a:r>
          </a:p>
          <a:p>
            <a:pPr algn="ctr">
              <a:buFont typeface="Wingdings 2" pitchFamily="18" charset="2"/>
              <a:buNone/>
            </a:pPr>
            <a:r>
              <a:rPr lang="ru-RU" b="1" i="1" smtClean="0"/>
              <a:t>(для начальной школы)</a:t>
            </a:r>
          </a:p>
          <a:p>
            <a:pPr algn="ctr">
              <a:buFont typeface="Wingdings 2" pitchFamily="18" charset="2"/>
              <a:buNone/>
            </a:pPr>
            <a:endParaRPr lang="ru-RU" b="1" i="1" smtClean="0"/>
          </a:p>
          <a:p>
            <a:pPr algn="ctr">
              <a:buFont typeface="Wingdings 2" pitchFamily="18" charset="2"/>
              <a:buNone/>
            </a:pPr>
            <a:r>
              <a:rPr lang="ru-RU" sz="2000" b="1" i="1" smtClean="0"/>
              <a:t>Подготовила: Марина Владимировна Капустянская  МОБУ СОШ № 11 г.Благовещенск Амурская область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2253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Копьё для охоты на морского зверя (кита).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2214563"/>
            <a:ext cx="2786063" cy="35718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2355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Русский струнный щипковый музыкальный инструмент, своего рода лежачая арфа; играющий перебирает проволочные струны пальцами.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28688" y="1714500"/>
            <a:ext cx="2928937" cy="407193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2457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Публичный спор на научные, литературные и другие темы, состязание.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75" y="2286000"/>
            <a:ext cx="2928938" cy="35718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2560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mtClean="0"/>
              <a:t>В верованиях славян дух-хранитель и обидчик дома; стучит и возится по ночам, проказит, душит ради шутки сонного; гладит мохнатой рукой к добру.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1563" y="2000250"/>
            <a:ext cx="2714625" cy="3286125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2662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Однорогий конь из мифов и сказок. Созвездие, получившее название этого животного.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1563" y="2000250"/>
            <a:ext cx="2643187" cy="39290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2765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Огненный свет или отблеск на небе, от небесных явлений или пожара и огней на земле.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25" y="2071688"/>
            <a:ext cx="3071813" cy="31432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2867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Великан, необычайно большой человек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4438" y="2143125"/>
            <a:ext cx="2500312" cy="33575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2969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Непочатый,  целый хлеб; либо колоб, круглый ком, а также пшеничный хлеб на молоке, с яйцами и маслом.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2071688"/>
            <a:ext cx="3143250" cy="321468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3072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Водонос, рычажок, которым на плече носят пару вёдер. Дым коромыслом (клубится, переваливаясь дугой).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57313" y="2000250"/>
            <a:ext cx="2714625" cy="38576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3174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Длинная щепка; идёт на растопку и на свет.</a:t>
            </a: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25" y="2000250"/>
            <a:ext cx="2786063" cy="37861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14338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Старинное название первой буквы А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5813" y="2000250"/>
            <a:ext cx="3214687" cy="414337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3277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Нарядный плащ, широкий или безрукавный, присвоенный иному сану или званию.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4438" y="2000250"/>
            <a:ext cx="2286000" cy="378618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3379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Короткая пушка, отлитая в постоянно наклонном положении, для бросания бомб и гранат.</a:t>
            </a: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2357438"/>
            <a:ext cx="2643188" cy="300037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3481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Тревога; бой в барабан, в доску, колокольный звон для сбора народа по случаю пожара ил другой общей опасности.</a:t>
            </a: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928813"/>
            <a:ext cx="2286000" cy="335756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3584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Глаз.</a:t>
            </a: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928813"/>
            <a:ext cx="2643188" cy="350043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3686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Балаганный шут или клоун.</a:t>
            </a:r>
          </a:p>
        </p:txBody>
      </p:sp>
      <p:pic>
        <p:nvPicPr>
          <p:cNvPr id="3686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25" y="2071688"/>
            <a:ext cx="2714625" cy="364331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3789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Морской разбойник</a:t>
            </a: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28688" y="1928813"/>
            <a:ext cx="3143250" cy="392906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3891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Угощать; радушно, хлебосольно предлагать или упрашивать гостя, чтобы он ел и пил.</a:t>
            </a: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2071688"/>
            <a:ext cx="2500313" cy="3429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3993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Лесные заросли, бережённый, запретный, заповедный лес, непроходимый, обильно заросший.</a:t>
            </a:r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25" y="2286000"/>
            <a:ext cx="2928938" cy="321468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4096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Тупая шпага с пуговкой на кончике, которой учатся биться на шпагах.</a:t>
            </a:r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28688" y="2143125"/>
            <a:ext cx="2786062" cy="3429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4198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Старинные ручные санки для катания с гор.</a:t>
            </a:r>
          </a:p>
        </p:txBody>
      </p:sp>
      <p:pic>
        <p:nvPicPr>
          <p:cNvPr id="4198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2071688"/>
            <a:ext cx="3000375" cy="3500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1536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Духовное существо, одарённое разумом  и волей.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41338" y="1600200"/>
            <a:ext cx="3717925" cy="47244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4301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Русский водогрейный сосуд для чая, большей частью медный, с трубой и жаровней внутри.</a:t>
            </a:r>
          </a:p>
        </p:txBody>
      </p:sp>
      <p:pic>
        <p:nvPicPr>
          <p:cNvPr id="430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2286000"/>
            <a:ext cx="2286000" cy="321468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4403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Высокое жилое здание или часть его. Женский терем, а иногда ещё отдельно девичий, женское отделение старинного боярского дома.</a:t>
            </a:r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928813"/>
            <a:ext cx="3071813" cy="3429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4505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Стол с пищей, с яствами, обед, ужин.</a:t>
            </a:r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2071688"/>
            <a:ext cx="3143250" cy="3500437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4608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Старинная деревянная обручная посудина, для носки вдвоём воды, с ушами – с проёмами в двух противоположных клёпках.</a:t>
            </a:r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2214563"/>
            <a:ext cx="3143250" cy="3286125"/>
          </a:xfrm>
        </p:spPr>
      </p:pic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4710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Губы.</a:t>
            </a:r>
          </a:p>
        </p:txBody>
      </p:sp>
      <p:pic>
        <p:nvPicPr>
          <p:cNvPr id="4710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1563" y="2000250"/>
            <a:ext cx="2714625" cy="371475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4813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Трёхмачтовое военное судно с одной закрытой батареей. Парусник военного флота.</a:t>
            </a:r>
          </a:p>
        </p:txBody>
      </p:sp>
      <p:pic>
        <p:nvPicPr>
          <p:cNvPr id="4813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2214563"/>
            <a:ext cx="2786063" cy="3357562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4915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Флажок или косичка на шесте для указания направления ветра; делают из жести со стрелкой на дымовые трубы.</a:t>
            </a:r>
          </a:p>
        </p:txBody>
      </p:sp>
      <p:pic>
        <p:nvPicPr>
          <p:cNvPr id="4915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28688" y="1928813"/>
            <a:ext cx="3286125" cy="3643312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5017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Часть конской упряжи; деревянные клешни, надеваемые на голову лошади.</a:t>
            </a:r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75" y="2143125"/>
            <a:ext cx="2928938" cy="34290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5120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Брадобрей, иногда он же зубоврач.</a:t>
            </a:r>
          </a:p>
        </p:txBody>
      </p:sp>
      <p:pic>
        <p:nvPicPr>
          <p:cNvPr id="5120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2143125"/>
            <a:ext cx="3071813" cy="3357563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5222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Дитя, ребёнок; сын, дочь</a:t>
            </a:r>
          </a:p>
        </p:txBody>
      </p:sp>
      <p:pic>
        <p:nvPicPr>
          <p:cNvPr id="5222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28688" y="2071688"/>
            <a:ext cx="2928937" cy="3429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1638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Первоначально значило «предводитель шайки», затем – «выборный», старшина, глава казачьей общины.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31800" y="1600200"/>
            <a:ext cx="3937000" cy="472440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5325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Человек, промышляющий шутовством, шутками, остротами и дурчеством на смех и потеху людям; обычно прикидывается дурачком и чудит, и острит под этой личиной.</a:t>
            </a:r>
          </a:p>
        </p:txBody>
      </p:sp>
      <p:pic>
        <p:nvPicPr>
          <p:cNvPr id="5325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1563" y="1857375"/>
            <a:ext cx="2857500" cy="3857625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5427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Помост для казни преступника</a:t>
            </a:r>
          </a:p>
        </p:txBody>
      </p:sp>
      <p:pic>
        <p:nvPicPr>
          <p:cNvPr id="5427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5813" y="1928813"/>
            <a:ext cx="2928937" cy="4071937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5529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Ведьма, злой дух, под личиной безобразной старухи.</a:t>
            </a:r>
          </a:p>
        </p:txBody>
      </p:sp>
      <p:pic>
        <p:nvPicPr>
          <p:cNvPr id="5529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1563" y="1785938"/>
            <a:ext cx="2786062" cy="40005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Прямоугольник 5"/>
          <p:cNvSpPr>
            <a:spLocks noChangeArrowheads="1"/>
          </p:cNvSpPr>
          <p:nvPr/>
        </p:nvSpPr>
        <p:spPr bwMode="auto">
          <a:xfrm>
            <a:off x="357188" y="85725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Franklin Gothic Book" pitchFamily="34" charset="0"/>
                <a:hlinkClick r:id="rId2"/>
              </a:rPr>
              <a:t>http://nashenasledie.livejournal.com/231952.html</a:t>
            </a:r>
            <a:r>
              <a:rPr lang="ru-RU"/>
              <a:t> </a:t>
            </a:r>
          </a:p>
        </p:txBody>
      </p:sp>
      <p:sp>
        <p:nvSpPr>
          <p:cNvPr id="56322" name="Прямоугольник 6"/>
          <p:cNvSpPr>
            <a:spLocks noChangeArrowheads="1"/>
          </p:cNvSpPr>
          <p:nvPr/>
        </p:nvSpPr>
        <p:spPr bwMode="auto">
          <a:xfrm>
            <a:off x="285750" y="1214438"/>
            <a:ext cx="617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Franklin Gothic Book" pitchFamily="34" charset="0"/>
                <a:hlinkClick r:id="rId3"/>
              </a:rPr>
              <a:t>http://www.stihi.ru/2011/01/20/9926</a:t>
            </a:r>
            <a:r>
              <a:rPr lang="ru-RU"/>
              <a:t> </a:t>
            </a:r>
          </a:p>
        </p:txBody>
      </p:sp>
      <p:sp>
        <p:nvSpPr>
          <p:cNvPr id="56323" name="Прямоугольник 8"/>
          <p:cNvSpPr>
            <a:spLocks noChangeArrowheads="1"/>
          </p:cNvSpPr>
          <p:nvPr/>
        </p:nvSpPr>
        <p:spPr bwMode="auto">
          <a:xfrm>
            <a:off x="357188" y="1571625"/>
            <a:ext cx="6500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Franklin Gothic Book" pitchFamily="34" charset="0"/>
                <a:hlinkClick r:id="rId4"/>
              </a:rPr>
              <a:t>http://www.sports.ru/profile/7270650/?show=questions</a:t>
            </a:r>
            <a:r>
              <a:rPr lang="ru-RU"/>
              <a:t> </a:t>
            </a:r>
          </a:p>
        </p:txBody>
      </p:sp>
      <p:sp>
        <p:nvSpPr>
          <p:cNvPr id="56324" name="Прямоугольник 10"/>
          <p:cNvSpPr>
            <a:spLocks noChangeArrowheads="1"/>
          </p:cNvSpPr>
          <p:nvPr/>
        </p:nvSpPr>
        <p:spPr bwMode="auto">
          <a:xfrm>
            <a:off x="357188" y="1928813"/>
            <a:ext cx="8572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Franklin Gothic Book" pitchFamily="34" charset="0"/>
                <a:hlinkClick r:id="rId5"/>
              </a:rPr>
              <a:t>http://www.travsbor.ru/gallery/show.php/original/pictures_plants/254.jpg</a:t>
            </a:r>
            <a:r>
              <a:rPr lang="ru-RU"/>
              <a:t> </a:t>
            </a:r>
          </a:p>
        </p:txBody>
      </p:sp>
      <p:sp>
        <p:nvSpPr>
          <p:cNvPr id="56325" name="Прямоугольник 11"/>
          <p:cNvSpPr>
            <a:spLocks noChangeArrowheads="1"/>
          </p:cNvSpPr>
          <p:nvPr/>
        </p:nvSpPr>
        <p:spPr bwMode="auto">
          <a:xfrm>
            <a:off x="357188" y="2286000"/>
            <a:ext cx="6446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Franklin Gothic Book" pitchFamily="34" charset="0"/>
                <a:hlinkClick r:id="rId6"/>
              </a:rPr>
              <a:t>http://mmm20072.forum2x2.ru/t1144-topic</a:t>
            </a:r>
            <a:r>
              <a:rPr lang="ru-RU"/>
              <a:t> </a:t>
            </a:r>
          </a:p>
        </p:txBody>
      </p:sp>
      <p:sp>
        <p:nvSpPr>
          <p:cNvPr id="56326" name="Прямоугольник 12"/>
          <p:cNvSpPr>
            <a:spLocks noChangeArrowheads="1"/>
          </p:cNvSpPr>
          <p:nvPr/>
        </p:nvSpPr>
        <p:spPr bwMode="auto">
          <a:xfrm>
            <a:off x="428625" y="2714625"/>
            <a:ext cx="8358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Franklin Gothic Book" pitchFamily="34" charset="0"/>
                <a:hlinkClick r:id="rId7"/>
              </a:rPr>
              <a:t>http://syktyvkar.europaplus.ru/index.php?go=News&amp;in=view&amp;id=5760</a:t>
            </a:r>
            <a:r>
              <a:rPr lang="ru-RU"/>
              <a:t> </a:t>
            </a:r>
          </a:p>
        </p:txBody>
      </p:sp>
      <p:sp>
        <p:nvSpPr>
          <p:cNvPr id="56327" name="Прямоугольник 13"/>
          <p:cNvSpPr>
            <a:spLocks noChangeArrowheads="1"/>
          </p:cNvSpPr>
          <p:nvPr/>
        </p:nvSpPr>
        <p:spPr bwMode="auto">
          <a:xfrm>
            <a:off x="500063" y="3143250"/>
            <a:ext cx="622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Franklin Gothic Book" pitchFamily="34" charset="0"/>
                <a:hlinkClick r:id="rId8"/>
              </a:rPr>
              <a:t>http://www.photosight.ru/photos/287840/</a:t>
            </a:r>
            <a:r>
              <a:rPr lang="ru-RU"/>
              <a:t> </a:t>
            </a:r>
          </a:p>
        </p:txBody>
      </p:sp>
      <p:sp>
        <p:nvSpPr>
          <p:cNvPr id="56328" name="Прямоугольник 14"/>
          <p:cNvSpPr>
            <a:spLocks noChangeArrowheads="1"/>
          </p:cNvSpPr>
          <p:nvPr/>
        </p:nvSpPr>
        <p:spPr bwMode="auto">
          <a:xfrm>
            <a:off x="500063" y="3500438"/>
            <a:ext cx="8143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Franklin Gothic Book" pitchFamily="34" charset="0"/>
                <a:hlinkClick r:id="rId9"/>
              </a:rPr>
              <a:t>http://mnogotayn.ru/uchenie-o-sne/str_2010-03-10-4-sushchestvuet-li-son-so-snovideniyami-01.html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1741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Степной сурок. Сонный плотный, малорослый человек. Лентяй и соня.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1563" y="2000250"/>
            <a:ext cx="2857500" cy="38576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1843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Ядовитое растение. Он белены объелся, дурит, делает глупости, сумасбродит. Взбеленить – рассердиться до крайности, вывести из себя, взесить.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2000250"/>
            <a:ext cx="2928938" cy="39290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1945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Крестьянин, идущий в чужбину на заработки, особенно на речные суда.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2071688"/>
            <a:ext cx="3643313" cy="37147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450850"/>
            <a:ext cx="8699500" cy="1152525"/>
          </a:xfrm>
        </p:spPr>
      </p:pic>
      <p:sp>
        <p:nvSpPr>
          <p:cNvPr id="2048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Очертание сияния, блеска вокруг головы святого на иконах; царское головное украшение, корона; ряд брёвен; почётное завершение дела.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25" y="2071688"/>
            <a:ext cx="2714625" cy="36433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49238"/>
            <a:ext cx="8699500" cy="1712912"/>
          </a:xfrm>
        </p:spPr>
      </p:pic>
      <p:sp>
        <p:nvSpPr>
          <p:cNvPr id="2150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Мудрец, звездочёт, астролог; чародей, колдун, знахарь.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2000250"/>
            <a:ext cx="2571750" cy="38576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</TotalTime>
  <Words>453</Words>
  <Application>Microsoft Office PowerPoint</Application>
  <PresentationFormat>Экран (4:3)</PresentationFormat>
  <Paragraphs>53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44</vt:i4>
      </vt:variant>
    </vt:vector>
  </HeadingPairs>
  <TitlesOfParts>
    <vt:vector size="58" baseType="lpstr">
      <vt:lpstr>Franklin Gothic Book</vt:lpstr>
      <vt:lpstr>Arial</vt:lpstr>
      <vt:lpstr>Franklin Gothic Medium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КарМаН</cp:lastModifiedBy>
  <cp:revision>11</cp:revision>
  <dcterms:created xsi:type="dcterms:W3CDTF">2012-03-15T09:10:22Z</dcterms:created>
  <dcterms:modified xsi:type="dcterms:W3CDTF">2012-03-17T12:39:06Z</dcterms:modified>
</cp:coreProperties>
</file>