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36" autoAdjust="0"/>
  </p:normalViewPr>
  <p:slideViewPr>
    <p:cSldViewPr>
      <p:cViewPr varScale="1">
        <p:scale>
          <a:sx n="66" d="100"/>
          <a:sy n="66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184816" y="3018912"/>
            <a:ext cx="5216389" cy="15997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Ядерный (атомный) реактор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6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14" y="366146"/>
            <a:ext cx="8041440" cy="1442674"/>
          </a:xfrm>
        </p:spPr>
        <p:txBody>
          <a:bodyPr/>
          <a:lstStyle/>
          <a:p>
            <a:pPr algn="l"/>
            <a:r>
              <a:rPr lang="ru-RU" dirty="0" smtClean="0"/>
              <a:t>Содержание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36913"/>
            <a:ext cx="4608512" cy="2242554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История создания.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Ядерный </a:t>
            </a:r>
            <a:r>
              <a:rPr lang="ru-RU" dirty="0" smtClean="0">
                <a:hlinkClick r:id="rId3" action="ppaction://hlinksldjump"/>
              </a:rPr>
              <a:t>реактор.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Конструкция.</a:t>
            </a:r>
            <a:endParaRPr lang="ru-RU" dirty="0"/>
          </a:p>
          <a:p>
            <a:r>
              <a:rPr lang="ru-RU" dirty="0" smtClean="0">
                <a:hlinkClick r:id="rId5" action="ppaction://hlinksldjump"/>
              </a:rPr>
              <a:t>Классификация(кратко).</a:t>
            </a:r>
            <a:endParaRPr lang="ru-RU" dirty="0" smtClean="0"/>
          </a:p>
          <a:p>
            <a:r>
              <a:rPr lang="ru-RU" dirty="0">
                <a:hlinkClick r:id="rId6" action="ppaction://hlinksldjump"/>
              </a:rPr>
              <a:t>Остаточное </a:t>
            </a:r>
            <a:r>
              <a:rPr lang="ru-RU" dirty="0" smtClean="0">
                <a:hlinkClick r:id="rId6" action="ppaction://hlinksldjump"/>
              </a:rPr>
              <a:t>тепловыделение.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59" y="333516"/>
            <a:ext cx="5295134" cy="27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raax.ru/wp-content/uploads/2011/03/reak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926927" cy="33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Цепная реакция деления </a:t>
            </a:r>
            <a:r>
              <a:rPr lang="ru-RU" dirty="0" smtClean="0">
                <a:solidFill>
                  <a:srgbClr val="FF0000"/>
                </a:solidFill>
              </a:rPr>
              <a:t>ядер </a:t>
            </a:r>
            <a:r>
              <a:rPr lang="ru-RU" dirty="0"/>
              <a:t>была впервые осуществлена в декабре 1942 года. Группа физиков Чикагского университета, возглавляемая Э. Ферми, создала первый в мире искусственный ядерный реактор, названный «Чикагской поленницей»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File:First nuclear chain re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90" y="3933056"/>
            <a:ext cx="5106144" cy="27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Страница 1</a:t>
            </a:r>
            <a:r>
              <a:rPr lang="en-US" dirty="0" smtClean="0"/>
              <a:t>/2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668344" y="404664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63"/>
            <a:ext cx="8352928" cy="1442674"/>
          </a:xfrm>
        </p:spPr>
        <p:txBody>
          <a:bodyPr/>
          <a:lstStyle/>
          <a:p>
            <a:r>
              <a:rPr lang="ru-RU" dirty="0" smtClean="0"/>
              <a:t>Появление первого ядерного реактора в СССР.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 Европе первым ядерным реактором стала установка Ф-1, заработавшая 25 декабря 1946 года в Москве под руководством И. В. </a:t>
            </a:r>
            <a:r>
              <a:rPr lang="ru-RU" dirty="0" smtClean="0"/>
              <a:t>Курчатова. </a:t>
            </a:r>
            <a:r>
              <a:rPr lang="ru-RU" dirty="0"/>
              <a:t>К 1978 году в мире работало уже около сотни ядерных реакторов различных типов.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778" y="4277982"/>
            <a:ext cx="3888432" cy="1743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Ф-1 - Первый </a:t>
            </a:r>
            <a:r>
              <a:rPr lang="ru-RU" dirty="0" smtClean="0"/>
              <a:t>физический(реактор)</a:t>
            </a:r>
            <a:endParaRPr lang="ru-RU" dirty="0"/>
          </a:p>
          <a:p>
            <a:pPr algn="ctr"/>
            <a:r>
              <a:rPr lang="ru-RU" dirty="0"/>
              <a:t>Тип: </a:t>
            </a:r>
            <a:r>
              <a:rPr lang="ru-RU" dirty="0" smtClean="0"/>
              <a:t>экспериментальный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2582" y="3890123"/>
            <a:ext cx="17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Что такое Ф-1 </a:t>
            </a:r>
            <a:r>
              <a:rPr lang="en-US" u="sng" dirty="0" smtClean="0">
                <a:solidFill>
                  <a:srgbClr val="C00000"/>
                </a:solidFill>
              </a:rPr>
              <a:t>?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flipH="1">
            <a:off x="251520" y="1268760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6057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 содержанию.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1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Ядерный </a:t>
            </a:r>
            <a:r>
              <a:rPr lang="ru-RU" dirty="0" smtClean="0"/>
              <a:t>реактор.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8492"/>
            <a:ext cx="7467600" cy="39513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Ядерный реактор </a:t>
            </a:r>
            <a:r>
              <a:rPr lang="ru-RU" dirty="0"/>
              <a:t>— это </a:t>
            </a:r>
            <a:r>
              <a:rPr lang="ru-RU" dirty="0" smtClean="0"/>
              <a:t> устройство</a:t>
            </a:r>
            <a:r>
              <a:rPr lang="ru-RU" dirty="0"/>
              <a:t>, предназначенное </a:t>
            </a:r>
            <a:r>
              <a:rPr lang="ru-RU" dirty="0" smtClean="0"/>
              <a:t> для  организации  управляемой </a:t>
            </a:r>
            <a:r>
              <a:rPr lang="ru-RU" dirty="0"/>
              <a:t>самоподдерживающейся </a:t>
            </a:r>
            <a:r>
              <a:rPr lang="ru-RU" dirty="0" smtClean="0"/>
              <a:t> цепной  реакции </a:t>
            </a:r>
            <a:r>
              <a:rPr lang="ru-RU" dirty="0"/>
              <a:t>деления, </a:t>
            </a:r>
            <a:r>
              <a:rPr lang="ru-RU" dirty="0" smtClean="0"/>
              <a:t> которая всегда  </a:t>
            </a:r>
            <a:r>
              <a:rPr lang="ru-RU" dirty="0"/>
              <a:t>сопровождается выделением </a:t>
            </a:r>
            <a:r>
              <a:rPr lang="ru-RU" dirty="0" smtClean="0"/>
              <a:t> энергии 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К содержанию.</a:t>
            </a:r>
            <a:endParaRPr lang="ru-RU" dirty="0"/>
          </a:p>
        </p:txBody>
      </p:sp>
      <p:pic>
        <p:nvPicPr>
          <p:cNvPr id="3074" name="Picture 2" descr="http://prosto-o-slognom.ru/chimia/img/ato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19823"/>
            <a:ext cx="6549008" cy="33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041440" cy="1442674"/>
          </a:xfrm>
        </p:spPr>
        <p:txBody>
          <a:bodyPr/>
          <a:lstStyle/>
          <a:p>
            <a:r>
              <a:rPr lang="ru-RU" b="1" dirty="0" smtClean="0"/>
              <a:t>Конструкция.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5"/>
            <a:ext cx="5580112" cy="5084985"/>
          </a:xfrm>
        </p:spPr>
        <p:txBody>
          <a:bodyPr>
            <a:normAutofit fontScale="92500"/>
          </a:bodyPr>
          <a:lstStyle/>
          <a:p>
            <a:r>
              <a:rPr lang="ru-RU" dirty="0"/>
              <a:t>Любой ядерный реактор состоит из следующих частей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Активная </a:t>
            </a:r>
            <a:r>
              <a:rPr lang="ru-RU" dirty="0"/>
              <a:t>зона с ядерным топливом и замедлителем;</a:t>
            </a:r>
          </a:p>
          <a:p>
            <a:r>
              <a:rPr lang="ru-RU" dirty="0"/>
              <a:t>Отражатель нейтронов, окружающий активную зону;</a:t>
            </a:r>
          </a:p>
          <a:p>
            <a:r>
              <a:rPr lang="ru-RU" dirty="0"/>
              <a:t>Теплоноситель;</a:t>
            </a:r>
          </a:p>
          <a:p>
            <a:r>
              <a:rPr lang="ru-RU" dirty="0"/>
              <a:t>Система регулирования цепной реакции, в том числе аварийная защита;</a:t>
            </a:r>
          </a:p>
          <a:p>
            <a:r>
              <a:rPr lang="ru-RU" dirty="0"/>
              <a:t>Радиационная защита;</a:t>
            </a:r>
          </a:p>
          <a:p>
            <a:r>
              <a:rPr lang="ru-RU" dirty="0"/>
              <a:t>Система дистанционного управления.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6252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К содержанию.</a:t>
            </a:r>
            <a:endParaRPr lang="ru-RU" dirty="0"/>
          </a:p>
        </p:txBody>
      </p:sp>
      <p:pic>
        <p:nvPicPr>
          <p:cNvPr id="4098" name="Picture 2" descr="http://upload.wikimedia.org/wikipedia/commons/c/c4/Heterogeneous_reactor_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48" y="0"/>
            <a:ext cx="2559020" cy="28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13624" y="2636912"/>
            <a:ext cx="3255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— Управляющий стержень;</a:t>
            </a:r>
          </a:p>
          <a:p>
            <a:r>
              <a:rPr lang="ru-RU" dirty="0"/>
              <a:t>2 — Радиационная защита;</a:t>
            </a:r>
          </a:p>
          <a:p>
            <a:r>
              <a:rPr lang="ru-RU" dirty="0"/>
              <a:t>3 — Теплоизоляция;</a:t>
            </a:r>
          </a:p>
          <a:p>
            <a:r>
              <a:rPr lang="ru-RU" dirty="0"/>
              <a:t>4 — Замедлитель;</a:t>
            </a:r>
          </a:p>
          <a:p>
            <a:r>
              <a:rPr lang="ru-RU" dirty="0"/>
              <a:t>5 — Ядерное топливо;</a:t>
            </a:r>
          </a:p>
          <a:p>
            <a:r>
              <a:rPr lang="ru-RU" dirty="0"/>
              <a:t>6 — Теплоноситель.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581128"/>
            <a:ext cx="3456384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Замедле́ние нейтро́нов — процесс уменьшения кинетической энергии свободных нейтронов в результате их многократных столкновений с атомными ядрами вещества. </a:t>
            </a:r>
          </a:p>
        </p:txBody>
      </p:sp>
      <p:sp>
        <p:nvSpPr>
          <p:cNvPr id="8" name="Овал 7"/>
          <p:cNvSpPr/>
          <p:nvPr/>
        </p:nvSpPr>
        <p:spPr>
          <a:xfrm>
            <a:off x="2123728" y="2528900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3912" y="4391238"/>
            <a:ext cx="3456384" cy="24667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Радиационная защита — комплекс мероприятий, направленный на защиту живых организмов от ионизирующего излучения, а также, изыскание способов ослабления поражающего действия ионизирующих излучений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3059832" y="479715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231740" y="364502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702097"/>
            <a:ext cx="3672408" cy="21158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Теплоноси́тель</a:t>
            </a:r>
            <a:r>
              <a:rPr lang="ru-RU" dirty="0"/>
              <a:t> в ядерном реакторе — жидкое или газообразное вещество, пропускаемое через активную зону реактора и выносящее из неё тепло, выделяющееся в результате реакции деления ядер.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174544" y="288570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0288" y="4391237"/>
            <a:ext cx="3840008" cy="2426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Отражатель нейтронов — конструктивная часть ядерного боеприпаса, окружающая делящееся вещество, или ядерного реактора, окружающая активную зону. Основное назначение отражателя — предотвращение утечки нейтронов в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3080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3" y="-25656"/>
            <a:ext cx="8041440" cy="1442674"/>
          </a:xfrm>
        </p:spPr>
        <p:txBody>
          <a:bodyPr/>
          <a:lstStyle/>
          <a:p>
            <a:r>
              <a:rPr lang="ru-RU" dirty="0"/>
              <a:t>Классификация(кратко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69498"/>
            <a:ext cx="8928992" cy="4126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Реакторы отличаются друг от друга 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назначению</a:t>
            </a:r>
            <a:r>
              <a:rPr lang="ru-RU" dirty="0"/>
              <a:t>(Энергетические, </a:t>
            </a:r>
            <a:r>
              <a:rPr lang="ru-RU" dirty="0" smtClean="0"/>
              <a:t>Экспериментальные и др.)</a:t>
            </a:r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спектру нейтронов</a:t>
            </a:r>
            <a:r>
              <a:rPr lang="ru-RU" dirty="0"/>
              <a:t>(тепловые, </a:t>
            </a:r>
            <a:r>
              <a:rPr lang="ru-RU" dirty="0" smtClean="0"/>
              <a:t>быстрые и др. нейтроны)</a:t>
            </a:r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размещению </a:t>
            </a:r>
            <a:r>
              <a:rPr lang="ru-RU" dirty="0" smtClean="0">
                <a:solidFill>
                  <a:srgbClr val="FF0000"/>
                </a:solidFill>
              </a:rPr>
              <a:t>топлива</a:t>
            </a:r>
            <a:r>
              <a:rPr lang="ru-RU" dirty="0" smtClean="0"/>
              <a:t>(Гетерогенные и гомогенные)</a:t>
            </a:r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виду </a:t>
            </a:r>
            <a:r>
              <a:rPr lang="ru-RU" dirty="0" smtClean="0">
                <a:solidFill>
                  <a:srgbClr val="FF0000"/>
                </a:solidFill>
              </a:rPr>
              <a:t>топлива</a:t>
            </a:r>
            <a:r>
              <a:rPr lang="ru-RU" dirty="0"/>
              <a:t>(изотопы </a:t>
            </a:r>
            <a:r>
              <a:rPr lang="ru-RU" dirty="0" smtClean="0"/>
              <a:t>урана, плутония, тория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виду </a:t>
            </a:r>
            <a:r>
              <a:rPr lang="ru-RU" dirty="0" smtClean="0">
                <a:solidFill>
                  <a:srgbClr val="FF0000"/>
                </a:solidFill>
              </a:rPr>
              <a:t>теплоносителя</a:t>
            </a:r>
            <a:r>
              <a:rPr lang="ru-RU" dirty="0" smtClean="0"/>
              <a:t>(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ru-RU" dirty="0"/>
              <a:t>, Газ</a:t>
            </a:r>
            <a:r>
              <a:rPr lang="ru-RU" dirty="0" smtClean="0"/>
              <a:t>,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 и др.)</a:t>
            </a:r>
          </a:p>
          <a:p>
            <a:r>
              <a:rPr lang="ru-RU" dirty="0" smtClean="0"/>
              <a:t>По </a:t>
            </a:r>
            <a:r>
              <a:rPr lang="ru-RU" dirty="0">
                <a:solidFill>
                  <a:srgbClr val="FF0000"/>
                </a:solidFill>
              </a:rPr>
              <a:t>роду </a:t>
            </a:r>
            <a:r>
              <a:rPr lang="ru-RU" dirty="0" smtClean="0">
                <a:solidFill>
                  <a:srgbClr val="FF0000"/>
                </a:solidFill>
              </a:rPr>
              <a:t>замедлителя</a:t>
            </a:r>
            <a:r>
              <a:rPr lang="ru-RU" dirty="0" smtClean="0"/>
              <a:t>( С(графит),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,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 и др.)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По </a:t>
            </a:r>
            <a:r>
              <a:rPr lang="ru-RU" dirty="0" smtClean="0">
                <a:solidFill>
                  <a:srgbClr val="FF0000"/>
                </a:solidFill>
              </a:rPr>
              <a:t>конструкции</a:t>
            </a:r>
            <a:r>
              <a:rPr lang="ru-RU" dirty="0"/>
              <a:t>(Корпусные или </a:t>
            </a:r>
            <a:r>
              <a:rPr lang="ru-RU" dirty="0" smtClean="0"/>
              <a:t>канальные </a:t>
            </a:r>
            <a:r>
              <a:rPr lang="ru-RU" dirty="0"/>
              <a:t>реакторы)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/>
              <a:t>По </a:t>
            </a:r>
            <a:r>
              <a:rPr lang="ru-RU" dirty="0">
                <a:solidFill>
                  <a:srgbClr val="FF0000"/>
                </a:solidFill>
              </a:rPr>
              <a:t>способу генерации </a:t>
            </a:r>
            <a:r>
              <a:rPr lang="ru-RU" dirty="0" smtClean="0">
                <a:solidFill>
                  <a:srgbClr val="FF0000"/>
                </a:solidFill>
              </a:rPr>
              <a:t>пара</a:t>
            </a:r>
            <a:r>
              <a:rPr lang="ru-RU" dirty="0"/>
              <a:t>(Реактор с внешним парогенератором или Кипящий реактор)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061" y="56205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К содержанию.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16016" y="1340768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941168"/>
            <a:ext cx="3744416" cy="1728192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Они предназначены </a:t>
            </a:r>
            <a:r>
              <a:rPr lang="ru-RU" dirty="0"/>
              <a:t>для получения электрической и тепловой энергии, используемой в </a:t>
            </a:r>
            <a:r>
              <a:rPr lang="ru-RU" dirty="0" smtClean="0"/>
              <a:t>энергетике.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740352" y="1319017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076056" y="4941168"/>
            <a:ext cx="3744416" cy="1728192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Они предназначены </a:t>
            </a:r>
            <a:r>
              <a:rPr lang="ru-RU" dirty="0"/>
              <a:t>для получения электрической и тепловой энергии, используемой в </a:t>
            </a:r>
            <a:r>
              <a:rPr lang="ru-RU" dirty="0" smtClean="0"/>
              <a:t>энергетике.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32040" y="4941168"/>
            <a:ext cx="3744416" cy="1728192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топливо размещается в активной зоне </a:t>
            </a:r>
            <a:r>
              <a:rPr lang="ru-RU" dirty="0" smtClean="0"/>
              <a:t>, в </a:t>
            </a:r>
            <a:r>
              <a:rPr lang="ru-RU" dirty="0"/>
              <a:t>виде блоков, между которыми находится замедлитель</a:t>
            </a:r>
          </a:p>
        </p:txBody>
      </p:sp>
      <p:sp>
        <p:nvSpPr>
          <p:cNvPr id="37" name="Овал 36"/>
          <p:cNvSpPr/>
          <p:nvPr/>
        </p:nvSpPr>
        <p:spPr>
          <a:xfrm>
            <a:off x="5796136" y="213285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24028" y="4941168"/>
            <a:ext cx="3744416" cy="1728192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где топливо и замедлитель представляют однородную смесь </a:t>
            </a:r>
          </a:p>
        </p:txBody>
      </p:sp>
      <p:sp>
        <p:nvSpPr>
          <p:cNvPr id="40" name="Овал 39"/>
          <p:cNvSpPr/>
          <p:nvPr/>
        </p:nvSpPr>
        <p:spPr>
          <a:xfrm>
            <a:off x="7740352" y="2139059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5364088" y="292494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86289" y="4941168"/>
            <a:ext cx="3744416" cy="1728192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тяжёлая вода</a:t>
            </a:r>
          </a:p>
        </p:txBody>
      </p:sp>
    </p:spTree>
    <p:extLst>
      <p:ext uri="{BB962C8B-B14F-4D97-AF65-F5344CB8AC3E}">
        <p14:creationId xmlns:p14="http://schemas.microsoft.com/office/powerpoint/2010/main" val="25454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80992" cy="1442674"/>
          </a:xfrm>
        </p:spPr>
        <p:txBody>
          <a:bodyPr/>
          <a:lstStyle/>
          <a:p>
            <a:r>
              <a:rPr lang="ru-RU" dirty="0"/>
              <a:t>Остаточное </a:t>
            </a:r>
            <a:r>
              <a:rPr lang="ru-RU" dirty="0" smtClean="0"/>
              <a:t>тепловыделение.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1" y="980728"/>
            <a:ext cx="7467600" cy="2330275"/>
          </a:xfrm>
        </p:spPr>
        <p:txBody>
          <a:bodyPr/>
          <a:lstStyle/>
          <a:p>
            <a:r>
              <a:rPr lang="ru-RU" dirty="0"/>
              <a:t>Важной проблемой, непосредственно связанной с ядерной безопасностью, является остаточное тепловыделение. Остаточное тепловыделение является следствием β- и γ- распада продуктов деления, которые накопились в топливе за время работы реактора.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63153"/>
            <a:ext cx="3878734" cy="256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5736" y="59806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27784" y="1700808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56992"/>
            <a:ext cx="4752528" cy="262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Это специфическая особенность ядерного топлива, заключающаяся в том, что, после прекращения цепной реакции деления и обычной для любого </a:t>
            </a:r>
            <a:r>
              <a:rPr lang="ru-RU" dirty="0" err="1"/>
              <a:t>энергоисточника</a:t>
            </a:r>
            <a:r>
              <a:rPr lang="ru-RU" dirty="0"/>
              <a:t> тепловой инерции, выделение тепла в реакторе продолжается ещё долгое время, что создаёт ряд технически сложных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6911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288</TotalTime>
  <Words>551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Ядерный (атомный) реактор </vt:lpstr>
      <vt:lpstr>Содержание:</vt:lpstr>
      <vt:lpstr>История создания.</vt:lpstr>
      <vt:lpstr>Появление первого ядерного реактора в СССР.</vt:lpstr>
      <vt:lpstr>Ядерный реактор.</vt:lpstr>
      <vt:lpstr>Конструкция.</vt:lpstr>
      <vt:lpstr>Классификация(кратко).</vt:lpstr>
      <vt:lpstr>Остаточное тепловыделение.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Ядерный (атомный) реактор </dc:title>
  <dc:creator>Игорь</dc:creator>
  <cp:lastModifiedBy>Игорь</cp:lastModifiedBy>
  <cp:revision>30</cp:revision>
  <dcterms:created xsi:type="dcterms:W3CDTF">2014-04-22T13:13:18Z</dcterms:created>
  <dcterms:modified xsi:type="dcterms:W3CDTF">2014-04-24T04:13:25Z</dcterms:modified>
</cp:coreProperties>
</file>