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94" r:id="rId2"/>
    <p:sldId id="295" r:id="rId3"/>
    <p:sldId id="261" r:id="rId4"/>
    <p:sldId id="292" r:id="rId5"/>
    <p:sldId id="260" r:id="rId6"/>
    <p:sldId id="29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7" r:id="rId17"/>
    <p:sldId id="286" r:id="rId18"/>
    <p:sldId id="287" r:id="rId19"/>
    <p:sldId id="259" r:id="rId20"/>
    <p:sldId id="271" r:id="rId21"/>
    <p:sldId id="272" r:id="rId22"/>
    <p:sldId id="273" r:id="rId23"/>
    <p:sldId id="290" r:id="rId24"/>
    <p:sldId id="291" r:id="rId25"/>
    <p:sldId id="274" r:id="rId26"/>
    <p:sldId id="275" r:id="rId27"/>
    <p:sldId id="276" r:id="rId28"/>
    <p:sldId id="277" r:id="rId29"/>
    <p:sldId id="278" r:id="rId30"/>
    <p:sldId id="280" r:id="rId31"/>
    <p:sldId id="281" r:id="rId32"/>
    <p:sldId id="282" r:id="rId33"/>
    <p:sldId id="283" r:id="rId34"/>
    <p:sldId id="289" r:id="rId35"/>
    <p:sldId id="284" r:id="rId36"/>
    <p:sldId id="28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0000"/>
    <a:srgbClr val="000000"/>
    <a:srgbClr val="CC3300"/>
    <a:srgbClr val="F9A1A9"/>
    <a:srgbClr val="3399FF"/>
    <a:srgbClr val="003300"/>
    <a:srgbClr val="000066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3" autoAdjust="0"/>
    <p:restoredTop sz="9466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\777\&#1052;&#1086;&#1080;%20&#1076;&#1086;&#1082;&#1091;&#1084;&#1077;&#1085;&#1090;&#1099;\&#1042;&#1088;&#1077;&#1084;&#1103;.mp3" TargetMode="Externa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:\DCIM\100MEDIA\PIC_32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52650"/>
            <a:ext cx="5357850" cy="413387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642918"/>
            <a:ext cx="84296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УЧНІВ 5 КЛАСУ</a:t>
            </a:r>
            <a:endParaRPr kumimoji="0" lang="uk-UA" sz="5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0"/>
            <a:ext cx="90011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NewRomanPS-BoldItalicMT"/>
              </a:rPr>
              <a:t>4. Куріння — це часті хворо-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NewRomanPS-BoldItalicMT"/>
              </a:rPr>
              <a:t>би і передчасна…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Calibri" pitchFamily="34" charset="0"/>
              <a:ea typeface="Times New Roman" pitchFamily="18" charset="0"/>
              <a:cs typeface="TimesNewRomanPS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231F20"/>
              </a:solidFill>
              <a:latin typeface="Calibri" pitchFamily="34" charset="0"/>
              <a:ea typeface="Times New Roman" pitchFamily="18" charset="0"/>
              <a:cs typeface="TimesNewRomanPS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а) старість;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NewRomanPS-Italic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-ItalicMT"/>
              </a:rPr>
              <a:t>б) </a:t>
            </a:r>
            <a:r>
              <a:rPr kumimoji="0" lang="uk-UA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-ItalicMT"/>
              </a:rPr>
              <a:t>платня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-ItalicMT"/>
              </a:rPr>
              <a:t>;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NewRomanPS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в) молодість;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4282" y="5286388"/>
            <a:ext cx="3857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г)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смерть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285728"/>
            <a:ext cx="85725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NewRomanPS-BoldItalicMT"/>
              </a:rPr>
              <a:t>5. Нікотин завжди затри-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TimesNewRomanPS-BoldItalic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NewRomanPS-BoldItalicMT"/>
              </a:rPr>
              <a:t>мує: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285992"/>
            <a:ext cx="1972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Calibri" pitchFamily="34" charset="0"/>
              </a:rPr>
              <a:t>а) ріст;</a:t>
            </a:r>
            <a:endParaRPr lang="ru-RU" sz="4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28596" y="3214686"/>
            <a:ext cx="614366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б) злочин;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NewRomanPS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в) машину;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NewRomanPS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г) чергу.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285728"/>
            <a:ext cx="87154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NewRomanPS-BoldItalicMT"/>
              </a:rPr>
              <a:t>6. Як діє алкоголь на здоров’я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NewRomanPS-BoldItalicMT"/>
              </a:rPr>
              <a:t>людини?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231F20"/>
              </a:solidFill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а) Позитивно;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NewRomanPS-Italic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-ItalicMT"/>
              </a:rPr>
              <a:t>б) </a:t>
            </a:r>
            <a:r>
              <a:rPr kumimoji="0" lang="uk-UA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-ItalicMT"/>
              </a:rPr>
              <a:t>доброзичливо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-ItalicMT"/>
              </a:rPr>
              <a:t>;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57158" y="4500570"/>
            <a:ext cx="3857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в)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негативно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;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28596" y="5572140"/>
            <a:ext cx="3786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г) агресивно.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357166"/>
            <a:ext cx="84296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NewRomanPS-BoldItalicMT"/>
              </a:rPr>
              <a:t>7. Під час куріння часто підвищується: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5720" y="2428868"/>
            <a:ext cx="6858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-ItalicMT"/>
              </a:rPr>
              <a:t>а) артеріальний тиск;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85720" y="3357562"/>
            <a:ext cx="650085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б) атмосферний тиск;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NewRomanPS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в) тиск газу;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NewRomanPS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г) тиск пари.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214290"/>
            <a:ext cx="8358246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NewRomanPS-BoldItalicMT"/>
              </a:rPr>
              <a:t>8. Продовжте вислів: «Багато вина — мало…»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NewRomanPS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а) добра;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NewRomanPS-Italic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-ItalicMT"/>
              </a:rPr>
              <a:t>б) </a:t>
            </a:r>
            <a:r>
              <a:rPr kumimoji="0" lang="uk-UA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-ItalicMT"/>
              </a:rPr>
              <a:t>місця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-ItalicMT"/>
              </a:rPr>
              <a:t>;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NewRomanPS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в) грошей;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28596" y="5286388"/>
            <a:ext cx="2857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г)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розуму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214290"/>
            <a:ext cx="89297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NewRomanPS-BoldItalicMT"/>
              </a:rPr>
              <a:t>9. Вживати наркотики так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NewRomanPS-BoldItalicMT"/>
              </a:rPr>
              <a:t>само шкідливо,</a:t>
            </a:r>
            <a:r>
              <a:rPr kumimoji="0" lang="ru-RU" sz="4800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NewRomanPS-BoldItalicMT"/>
              </a:rPr>
              <a:t>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NewRomanPS-BoldItalicMT"/>
              </a:rPr>
              <a:t>як приймати: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231F20"/>
              </a:solidFill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а) пігулку;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б) уколи;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85720" y="4143380"/>
            <a:ext cx="3357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-ItalicMT"/>
              </a:rPr>
              <a:t>в) отруту;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5720" y="5072074"/>
            <a:ext cx="32861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г) лікаря.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\777\Мои документы\Денисенко\Карт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715172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63579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1200" dirty="0" smtClean="0">
                <a:solidFill>
                  <a:srgbClr val="FF0000"/>
                </a:solidFill>
              </a:rPr>
              <a:t> </a:t>
            </a:r>
            <a:r>
              <a:rPr lang="uk-UA" sz="4000" b="1" i="1" dirty="0" smtClean="0">
                <a:solidFill>
                  <a:srgbClr val="0000FF"/>
                </a:solidFill>
              </a:rPr>
              <a:t>Країна шкідливих звичок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500174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Історична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000240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Статистична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857628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 Журналістів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4286256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Медична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000372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Театральна</a:t>
            </a:r>
            <a:endParaRPr lang="ru-RU" dirty="0"/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286116" y="1714488"/>
            <a:ext cx="857256" cy="10715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7015526">
            <a:off x="3264710" y="3756250"/>
            <a:ext cx="1843044" cy="7625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16967299">
            <a:off x="3503719" y="4760680"/>
            <a:ext cx="732970" cy="16219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18001386">
            <a:off x="6332450" y="4532023"/>
            <a:ext cx="1630238" cy="7574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\777\Мои документы\Денисенко\Карт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715172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63579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1200" dirty="0" smtClean="0">
                <a:solidFill>
                  <a:srgbClr val="FF0000"/>
                </a:solidFill>
              </a:rPr>
              <a:t> </a:t>
            </a:r>
            <a:r>
              <a:rPr lang="uk-UA" sz="4000" b="1" i="1" dirty="0" smtClean="0">
                <a:solidFill>
                  <a:srgbClr val="0000FF"/>
                </a:solidFill>
              </a:rPr>
              <a:t>Країна шкідливих звичок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500174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FF00"/>
                </a:solidFill>
              </a:rPr>
              <a:t>Ст. 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Історична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000240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Статистична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857628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 Журналістів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4286256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Медична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000372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Театральна</a:t>
            </a:r>
            <a:endParaRPr lang="ru-RU" dirty="0"/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286116" y="1714488"/>
            <a:ext cx="857256" cy="10715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7015526">
            <a:off x="3264710" y="3756250"/>
            <a:ext cx="1843044" cy="7625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16967299">
            <a:off x="3503719" y="4760680"/>
            <a:ext cx="732970" cy="16219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18001386">
            <a:off x="6332450" y="4532023"/>
            <a:ext cx="1630238" cy="7574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\777\Мои документы\Денисенко\Карт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715172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63579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1200" dirty="0" smtClean="0">
                <a:solidFill>
                  <a:srgbClr val="FF0000"/>
                </a:solidFill>
              </a:rPr>
              <a:t> </a:t>
            </a:r>
            <a:r>
              <a:rPr lang="uk-UA" sz="4000" b="1" i="1" dirty="0" smtClean="0">
                <a:solidFill>
                  <a:srgbClr val="0000FF"/>
                </a:solidFill>
              </a:rPr>
              <a:t>Країна шкідливих звичок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500174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Історична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000240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FF00"/>
                </a:solidFill>
              </a:rPr>
              <a:t>Ст. Статистична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857628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Журналістів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4286256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Медична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000372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Театральна</a:t>
            </a:r>
            <a:endParaRPr lang="ru-RU" dirty="0"/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286116" y="1714488"/>
            <a:ext cx="857256" cy="10715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7015526">
            <a:off x="3264710" y="3756250"/>
            <a:ext cx="1843044" cy="7625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16967299">
            <a:off x="3503719" y="4760680"/>
            <a:ext cx="732970" cy="16219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18001386">
            <a:off x="6332450" y="4532023"/>
            <a:ext cx="1630238" cy="7574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8590" y="712798"/>
            <a:ext cx="471490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Курять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10202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 </a:t>
            </a: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19</a:t>
            </a: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10202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мільйонів укра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10202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їнців, а це </a:t>
            </a: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10202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населення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4290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5008" y="3643314"/>
            <a:ext cx="36433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80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40 %</a:t>
            </a:r>
            <a:endParaRPr kumimoji="0" lang="uk-UA" sz="80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6749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00042"/>
            <a:ext cx="7143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9600" b="1" dirty="0" smtClean="0">
                <a:solidFill>
                  <a:srgbClr val="FF0000"/>
                </a:solidFill>
              </a:rPr>
              <a:t>“НІ!”</a:t>
            </a:r>
            <a:r>
              <a:rPr lang="uk-UA" sz="9600" dirty="0" smtClean="0">
                <a:solidFill>
                  <a:srgbClr val="FF0000"/>
                </a:solidFill>
              </a:rPr>
              <a:t> </a:t>
            </a:r>
            <a:br>
              <a:rPr lang="uk-UA" sz="9600" dirty="0" smtClean="0">
                <a:solidFill>
                  <a:srgbClr val="FF0000"/>
                </a:solidFill>
              </a:rPr>
            </a:br>
            <a:r>
              <a:rPr lang="uk-UA" sz="9600" b="1" dirty="0" smtClean="0">
                <a:solidFill>
                  <a:srgbClr val="0000FF"/>
                </a:solidFill>
              </a:rPr>
              <a:t>шкідливим звичкам</a:t>
            </a:r>
            <a:r>
              <a:rPr lang="uk-UA" sz="9600" dirty="0" smtClean="0">
                <a:solidFill>
                  <a:srgbClr val="0000FF"/>
                </a:solidFill>
              </a:rPr>
              <a:t> </a:t>
            </a:r>
            <a:endParaRPr lang="ru-RU" sz="9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571480"/>
            <a:ext cx="83582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В</a:t>
            </a: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 </a:t>
            </a: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Україні </a:t>
            </a: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кількість</a:t>
            </a:r>
            <a:r>
              <a:rPr lang="ru-RU" sz="5400" b="1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курців, найбільша в</a:t>
            </a:r>
            <a:r>
              <a:rPr lang="ru-RU" sz="54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TimesNewRomanPSMT"/>
              </a:rPr>
              <a:t> </a:t>
            </a: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Європі.</a:t>
            </a: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42844" y="5072074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З них 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34 %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 курять</a:t>
            </a:r>
            <a:r>
              <a:rPr lang="ru-RU" sz="48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TimesNewRomanPSMT" charset="0"/>
              </a:rPr>
              <a:t> 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TimesNewRomanPSMT" charset="0"/>
              </a:rPr>
              <a:t>щодня,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TimesNewRomanPSMT" charset="0"/>
              </a:rPr>
              <a:t> 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NewRomanPSMT" charset="0"/>
              </a:rPr>
              <a:t>6 %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TimesNewRomanPSMT" charset="0"/>
              </a:rPr>
              <a:t> — час від часу.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0306"/>
            <a:ext cx="55721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42852"/>
            <a:ext cx="864399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Середньостатистичний українець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ea typeface="Times New Roman" pitchFamily="18" charset="0"/>
              <a:cs typeface="TimesNewRomanPS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вживає </a:t>
            </a:r>
            <a:r>
              <a:rPr kumimoji="0" lang="ru-RU" sz="5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12 л</a:t>
            </a:r>
            <a:r>
              <a:rPr kumimoji="0" lang="ru-RU" sz="5400" b="1" i="0" u="sng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спирту на рік.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5143512"/>
            <a:ext cx="685804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40 %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дітей у віці від 14 до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ea typeface="Times New Roman" pitchFamily="18" charset="0"/>
              <a:cs typeface="TimesNewRomanPS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18 років випивають.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2500306"/>
            <a:ext cx="42148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30 %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не доживають до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ea typeface="Times New Roman" pitchFamily="18" charset="0"/>
              <a:cs typeface="TimesNewRomanPSMT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TimesNewRomanPSMT" charset="0"/>
              </a:rPr>
              <a:t>пенсійного віку.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D:\c\777\Мои документы\Денисенко\алкоголь 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471490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1025" grpId="0"/>
      <p:bldP spid="10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857232"/>
            <a:ext cx="41433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 кожн</a:t>
            </a:r>
            <a:r>
              <a:rPr lang="uk-UA" sz="4000" b="1" dirty="0" smtClean="0">
                <a:solidFill>
                  <a:srgbClr val="FF0000"/>
                </a:solidFill>
              </a:rPr>
              <a:t>і </a:t>
            </a:r>
            <a:r>
              <a:rPr lang="uk-UA" sz="4400" b="1" dirty="0" smtClean="0">
                <a:solidFill>
                  <a:srgbClr val="0000FF"/>
                </a:solidFill>
              </a:rPr>
              <a:t>10 000 </a:t>
            </a:r>
            <a:r>
              <a:rPr lang="uk-UA" sz="4000" b="1" dirty="0" smtClean="0">
                <a:solidFill>
                  <a:srgbClr val="FF0000"/>
                </a:solidFill>
              </a:rPr>
              <a:t>жителів України – </a:t>
            </a:r>
            <a:br>
              <a:rPr lang="uk-UA" sz="4000" b="1" dirty="0" smtClean="0">
                <a:solidFill>
                  <a:srgbClr val="FF0000"/>
                </a:solidFill>
              </a:rPr>
            </a:br>
            <a:r>
              <a:rPr lang="uk-UA" sz="5400" b="1" dirty="0" smtClean="0">
                <a:solidFill>
                  <a:srgbClr val="0000FF"/>
                </a:solidFill>
              </a:rPr>
              <a:t>17 </a:t>
            </a:r>
            <a:r>
              <a:rPr lang="uk-UA" sz="4000" b="1" dirty="0" smtClean="0">
                <a:solidFill>
                  <a:srgbClr val="FF0000"/>
                </a:solidFill>
              </a:rPr>
              <a:t>наркоманів</a:t>
            </a: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4357694"/>
            <a:ext cx="67151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6600" b="1" dirty="0" smtClean="0">
                <a:solidFill>
                  <a:srgbClr val="0000FF"/>
                </a:solidFill>
              </a:rPr>
              <a:t>70 % </a:t>
            </a:r>
            <a:r>
              <a:rPr lang="uk-UA" sz="4800" b="1" dirty="0" smtClean="0">
                <a:solidFill>
                  <a:srgbClr val="FF0000"/>
                </a:solidFill>
              </a:rPr>
              <a:t>- молоді люди</a:t>
            </a:r>
          </a:p>
          <a:p>
            <a:pPr algn="ctr">
              <a:defRPr/>
            </a:pPr>
            <a:r>
              <a:rPr lang="uk-UA" sz="4800" b="1" dirty="0" smtClean="0">
                <a:solidFill>
                  <a:srgbClr val="FF0000"/>
                </a:solidFill>
              </a:rPr>
              <a:t>віком від 16 до 25 років</a:t>
            </a:r>
            <a:endParaRPr lang="ru-RU" sz="4800" b="1" dirty="0" smtClean="0">
              <a:solidFill>
                <a:srgbClr val="FF0000"/>
              </a:solidFill>
            </a:endParaRPr>
          </a:p>
        </p:txBody>
      </p:sp>
      <p:pic>
        <p:nvPicPr>
          <p:cNvPr id="30722" name="Picture 2" descr="D:\c\777\Мои документы\Денисенко\наркотик 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07196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\777\Мои документы\Денисенко\Карт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715172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63579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1200" dirty="0" smtClean="0">
                <a:solidFill>
                  <a:srgbClr val="FF0000"/>
                </a:solidFill>
              </a:rPr>
              <a:t> </a:t>
            </a:r>
            <a:r>
              <a:rPr lang="uk-UA" sz="4000" b="1" i="1" dirty="0" smtClean="0">
                <a:solidFill>
                  <a:srgbClr val="0000FF"/>
                </a:solidFill>
              </a:rPr>
              <a:t>Країна шкідливих звичок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500174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Історична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000240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Статистична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857628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FF00"/>
                </a:solidFill>
              </a:rPr>
              <a:t>Ст.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Журналістів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4286256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Медична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000372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Театральна</a:t>
            </a:r>
            <a:endParaRPr lang="ru-RU" dirty="0"/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286116" y="1714488"/>
            <a:ext cx="857256" cy="10715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7015526">
            <a:off x="3264710" y="3756250"/>
            <a:ext cx="1843044" cy="7625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16967299">
            <a:off x="3503719" y="4760680"/>
            <a:ext cx="732970" cy="16219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18001386">
            <a:off x="6332450" y="4532023"/>
            <a:ext cx="1630238" cy="7574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\777\Мои документы\Денисенко\Карт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6715172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63579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1200" dirty="0" smtClean="0">
                <a:solidFill>
                  <a:srgbClr val="FF0000"/>
                </a:solidFill>
              </a:rPr>
              <a:t> </a:t>
            </a:r>
            <a:r>
              <a:rPr lang="uk-UA" sz="4000" b="1" i="1" dirty="0" smtClean="0">
                <a:solidFill>
                  <a:srgbClr val="0000FF"/>
                </a:solidFill>
              </a:rPr>
              <a:t>Країна шкідливих звичок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500174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Історична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000240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Статистична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857628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 Журналістів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4286256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FF00"/>
                </a:solidFill>
              </a:rPr>
              <a:t>Ст. 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Медична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000372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Театральна</a:t>
            </a:r>
            <a:endParaRPr lang="ru-RU" dirty="0"/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286116" y="1714488"/>
            <a:ext cx="857256" cy="10715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7015526">
            <a:off x="3264710" y="3756250"/>
            <a:ext cx="1843044" cy="7625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16967299">
            <a:off x="3503719" y="4760680"/>
            <a:ext cx="732970" cy="16219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18001386">
            <a:off x="6332450" y="4532023"/>
            <a:ext cx="1630238" cy="7574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Врем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500042"/>
            <a:ext cx="6101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8000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CCEC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НАСЛІДКИ КУРІННЯ</a:t>
            </a:r>
            <a:endParaRPr lang="ru-RU" sz="5400" b="1" cap="none" spc="0" dirty="0">
              <a:ln w="18000">
                <a:solidFill>
                  <a:srgbClr val="FF6600"/>
                </a:solidFill>
                <a:prstDash val="solid"/>
                <a:miter lim="800000"/>
              </a:ln>
              <a:solidFill>
                <a:srgbClr val="CCEC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1000108"/>
            <a:ext cx="35092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u="sng" dirty="0" smtClean="0">
                <a:solidFill>
                  <a:srgbClr val="000066"/>
                </a:solidFill>
              </a:rPr>
              <a:t>ЗНАЙ ПРО ЦЕ</a:t>
            </a:r>
            <a:endParaRPr lang="ru-RU" sz="4400" u="sng" dirty="0">
              <a:solidFill>
                <a:srgbClr val="000066"/>
              </a:solidFill>
            </a:endParaRPr>
          </a:p>
        </p:txBody>
      </p:sp>
      <p:pic>
        <p:nvPicPr>
          <p:cNvPr id="8" name="Picture 2" descr="H:\Вредные привычки\1599308_36e27d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85918" y="1714488"/>
            <a:ext cx="5303838" cy="4881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82073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428604"/>
            <a:ext cx="90011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rgbClr val="6600FF"/>
                </a:solidFill>
              </a:rPr>
              <a:t>Так виглядають  легені здорової людини</a:t>
            </a:r>
            <a:endParaRPr lang="ru-RU" sz="4000" i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77057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14546" y="571480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 dirty="0" smtClean="0">
                <a:solidFill>
                  <a:srgbClr val="6600FF"/>
                </a:solidFill>
                <a:latin typeface="Arial" charset="0"/>
              </a:rPr>
              <a:t>А ТАК ХВОРОЇ </a:t>
            </a:r>
            <a:endParaRPr lang="ru-RU" sz="4000" b="1" dirty="0">
              <a:solidFill>
                <a:srgbClr val="6600FF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80645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g_photo" descr="Дети с измененным ДНК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300038"/>
            <a:ext cx="4786313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\777\Мои документы\Денисенко\курінн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1857388" cy="2071702"/>
          </a:xfrm>
          <a:prstGeom prst="rect">
            <a:avLst/>
          </a:prstGeom>
          <a:noFill/>
        </p:spPr>
      </p:pic>
      <p:pic>
        <p:nvPicPr>
          <p:cNvPr id="1027" name="Picture 3" descr="D:\c\777\Мои документы\Денисенко\наркотик 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000504"/>
            <a:ext cx="1928826" cy="2071702"/>
          </a:xfrm>
          <a:prstGeom prst="rect">
            <a:avLst/>
          </a:prstGeom>
          <a:noFill/>
        </p:spPr>
      </p:pic>
      <p:pic>
        <p:nvPicPr>
          <p:cNvPr id="1028" name="Picture 4" descr="D:\c\777\Мои документы\Денисенко\нет алк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071678"/>
            <a:ext cx="1928826" cy="2214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142984"/>
            <a:ext cx="2348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u="sng" dirty="0" smtClean="0">
                <a:solidFill>
                  <a:srgbClr val="800000"/>
                </a:solidFill>
              </a:rPr>
              <a:t>КУРІННЯ</a:t>
            </a:r>
            <a:endParaRPr lang="ru-RU" sz="4400" b="1" u="sng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1214422"/>
            <a:ext cx="2723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u="sng" dirty="0" smtClean="0">
                <a:solidFill>
                  <a:srgbClr val="800000"/>
                </a:solidFill>
              </a:rPr>
              <a:t>АЛКОГОЛЬ</a:t>
            </a:r>
            <a:endParaRPr lang="ru-RU" sz="4400" u="sng" dirty="0">
              <a:solidFill>
                <a:srgbClr val="8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3071810"/>
            <a:ext cx="29976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u="sng" dirty="0" smtClean="0">
                <a:solidFill>
                  <a:srgbClr val="800000"/>
                </a:solidFill>
              </a:rPr>
              <a:t>Наркотики</a:t>
            </a:r>
            <a:endParaRPr lang="ru-RU" sz="4800" u="sng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7642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НАСЛІДКИ АЛКОГОЛІЗМУ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2770" name="Picture 2" descr="D:\c\777\Мои документы\Денисенко\алког 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4071966" cy="4786346"/>
          </a:xfrm>
          <a:prstGeom prst="rect">
            <a:avLst/>
          </a:prstGeom>
          <a:noFill/>
        </p:spPr>
      </p:pic>
      <p:pic>
        <p:nvPicPr>
          <p:cNvPr id="32771" name="Picture 3" descr="D:\c\777\Мои документы\Денисенко\алкоголь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428628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c\777\Мои документы\Денисенко\алкоголь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715304" cy="50720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8621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3300"/>
                </a:solidFill>
              </a:rPr>
              <a:t>Печінка здорової людини й алкоголіка</a:t>
            </a:r>
            <a:endParaRPr lang="ru-RU" sz="4000" b="1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643866" cy="12144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accent4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НАСЛІДКИ НАРКОМАНІЇ</a:t>
            </a:r>
            <a:endParaRPr lang="ru-RU" sz="5400" b="1" cap="none" spc="0" dirty="0">
              <a:ln w="17780" cmpd="sng">
                <a:solidFill>
                  <a:schemeClr val="accent4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33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D:\c\777\Мои документы\Денисенко\нарк 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072230" cy="464347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00298" y="1071546"/>
            <a:ext cx="371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 та</a:t>
            </a:r>
            <a:r>
              <a:rPr kumimoji="0" lang="uk-UA" sz="4000" b="1" i="0" u="none" strike="noStrike" cap="none" normalizeH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СНІД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c\777\Мои документы\Денисенко\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786214" cy="5286375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2"/>
            <a:ext cx="421484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\777\Мои документы\Денисенко\Карт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715172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63579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1200" dirty="0" smtClean="0">
                <a:solidFill>
                  <a:srgbClr val="FF0000"/>
                </a:solidFill>
              </a:rPr>
              <a:t> </a:t>
            </a:r>
            <a:r>
              <a:rPr lang="uk-UA" sz="4000" b="1" i="1" dirty="0" smtClean="0">
                <a:solidFill>
                  <a:srgbClr val="0000FF"/>
                </a:solidFill>
              </a:rPr>
              <a:t>Країна шкідливих звичок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500174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Історична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000240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Статистична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857628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Журналістів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4286256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Ст. 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Медична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000372"/>
            <a:ext cx="221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2800" b="1" dirty="0" smtClean="0">
                <a:solidFill>
                  <a:srgbClr val="FFFF00"/>
                </a:solidFill>
              </a:rPr>
              <a:t>Ст. Театральна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286116" y="1714488"/>
            <a:ext cx="857256" cy="10715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7015526">
            <a:off x="3264710" y="3756250"/>
            <a:ext cx="1843044" cy="7625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16967299">
            <a:off x="3503719" y="4760680"/>
            <a:ext cx="732970" cy="16219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18001386">
            <a:off x="6332450" y="4532023"/>
            <a:ext cx="1630238" cy="7574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929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C00000"/>
                </a:solidFill>
              </a:rPr>
              <a:t>Життя </a:t>
            </a:r>
            <a:r>
              <a:rPr lang="uk-UA" sz="5400" b="1" dirty="0" smtClean="0">
                <a:solidFill>
                  <a:srgbClr val="068806"/>
                </a:solidFill>
              </a:rPr>
              <a:t>-  одне, </a:t>
            </a:r>
            <a:br>
              <a:rPr lang="uk-UA" sz="5400" b="1" dirty="0" smtClean="0">
                <a:solidFill>
                  <a:srgbClr val="068806"/>
                </a:solidFill>
              </a:rPr>
            </a:br>
            <a:r>
              <a:rPr lang="uk-UA" sz="5400" b="1" dirty="0" smtClean="0">
                <a:solidFill>
                  <a:srgbClr val="068806"/>
                </a:solidFill>
              </a:rPr>
              <a:t>прекрасне й неповторне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714620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400" b="1" dirty="0" smtClean="0">
                <a:solidFill>
                  <a:srgbClr val="0000FF"/>
                </a:solidFill>
              </a:rPr>
              <a:t>Не дозвольте із-за своєї </a:t>
            </a:r>
          </a:p>
          <a:p>
            <a:pPr algn="ctr">
              <a:defRPr/>
            </a:pPr>
            <a:r>
              <a:rPr lang="uk-UA" sz="5400" b="1" dirty="0" smtClean="0">
                <a:solidFill>
                  <a:srgbClr val="0000FF"/>
                </a:solidFill>
              </a:rPr>
              <a:t>легковажності </a:t>
            </a:r>
          </a:p>
          <a:p>
            <a:pPr algn="ctr">
              <a:defRPr/>
            </a:pPr>
            <a:r>
              <a:rPr lang="uk-UA" sz="5400" b="1" dirty="0" smtClean="0">
                <a:solidFill>
                  <a:srgbClr val="0000FF"/>
                </a:solidFill>
              </a:rPr>
              <a:t>і безпечності </a:t>
            </a:r>
          </a:p>
          <a:p>
            <a:pPr algn="ctr">
              <a:defRPr/>
            </a:pPr>
            <a:r>
              <a:rPr lang="uk-UA" sz="5400" b="1" dirty="0" smtClean="0">
                <a:solidFill>
                  <a:srgbClr val="0000FF"/>
                </a:solidFill>
              </a:rPr>
              <a:t>розвалити і згубити його </a:t>
            </a:r>
            <a:endParaRPr lang="ru-RU" sz="5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428875"/>
            <a:ext cx="2954338" cy="3816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420938"/>
            <a:ext cx="34798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420938"/>
            <a:ext cx="2714612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785794"/>
            <a:ext cx="66720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0000FF"/>
                </a:solidFill>
              </a:rPr>
              <a:t>ШКІДЛИВИМ ЗВИЧКАМ</a:t>
            </a:r>
            <a:r>
              <a:rPr lang="uk-UA" sz="4800" dirty="0" smtClean="0">
                <a:solidFill>
                  <a:srgbClr val="0000FF"/>
                </a:solidFill>
              </a:rPr>
              <a:t>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500042"/>
            <a:ext cx="24577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</a:rPr>
              <a:t>“НІ!”</a:t>
            </a:r>
            <a:r>
              <a:rPr lang="uk-UA" sz="8000" dirty="0" smtClean="0">
                <a:solidFill>
                  <a:srgbClr val="FF0000"/>
                </a:solidFill>
              </a:rPr>
              <a:t> </a:t>
            </a:r>
            <a:endParaRPr lang="ru-RU" sz="8000" dirty="0"/>
          </a:p>
        </p:txBody>
      </p:sp>
      <p:cxnSp>
        <p:nvCxnSpPr>
          <p:cNvPr id="40962" name="AutoShape 2"/>
          <p:cNvCxnSpPr>
            <a:cxnSpLocks noChangeShapeType="1"/>
          </p:cNvCxnSpPr>
          <p:nvPr/>
        </p:nvCxnSpPr>
        <p:spPr bwMode="auto">
          <a:xfrm>
            <a:off x="857224" y="1928802"/>
            <a:ext cx="6715172" cy="4643470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0963" name="AutoShape 3"/>
          <p:cNvCxnSpPr>
            <a:cxnSpLocks noChangeShapeType="1"/>
          </p:cNvCxnSpPr>
          <p:nvPr/>
        </p:nvCxnSpPr>
        <p:spPr bwMode="auto">
          <a:xfrm flipV="1">
            <a:off x="928662" y="2071678"/>
            <a:ext cx="7143800" cy="4572032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736"/>
            <a:ext cx="87154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chemeClr val="accent6">
                    <a:lumMod val="50000"/>
                  </a:schemeClr>
                </a:solidFill>
              </a:rPr>
              <a:t>“Головним скарбом життя є </a:t>
            </a:r>
            <a:r>
              <a:rPr lang="uk-UA" sz="5400" b="1" dirty="0" smtClean="0"/>
              <a:t/>
            </a:r>
            <a:br>
              <a:rPr lang="uk-UA" sz="5400" b="1" dirty="0" smtClean="0"/>
            </a:br>
            <a:r>
              <a:rPr lang="uk-UA" sz="5400" b="1" dirty="0" smtClean="0">
                <a:solidFill>
                  <a:srgbClr val="FF0000"/>
                </a:solidFill>
              </a:rPr>
              <a:t>здоров</a:t>
            </a:r>
            <a:r>
              <a:rPr lang="en-US" sz="5400" b="1" dirty="0" smtClean="0">
                <a:solidFill>
                  <a:srgbClr val="FF0000"/>
                </a:solidFill>
              </a:rPr>
              <a:t>’</a:t>
            </a:r>
            <a:r>
              <a:rPr lang="uk-UA" sz="5400" b="1" dirty="0" smtClean="0">
                <a:solidFill>
                  <a:srgbClr val="FF0000"/>
                </a:solidFill>
              </a:rPr>
              <a:t>я,</a:t>
            </a:r>
            <a:r>
              <a:rPr lang="uk-UA" sz="5400" b="1" dirty="0" smtClean="0"/>
              <a:t> </a:t>
            </a:r>
            <a:br>
              <a:rPr lang="uk-UA" sz="5400" b="1" dirty="0" smtClean="0"/>
            </a:br>
            <a:r>
              <a:rPr lang="uk-UA" sz="5400" b="1" dirty="0" smtClean="0">
                <a:solidFill>
                  <a:schemeClr val="accent6">
                    <a:lumMod val="50000"/>
                  </a:schemeClr>
                </a:solidFill>
              </a:rPr>
              <a:t>і щоб його зберегти треба багато знати”</a:t>
            </a:r>
            <a:r>
              <a:rPr lang="uk-UA" sz="5400" b="1" dirty="0" smtClean="0"/>
              <a:t/>
            </a:r>
            <a:br>
              <a:rPr lang="uk-UA" sz="5400" b="1" dirty="0" smtClean="0"/>
            </a:br>
            <a:r>
              <a:rPr lang="uk-UA" sz="5400" b="1" dirty="0" smtClean="0"/>
              <a:t>                                 </a:t>
            </a:r>
            <a:r>
              <a:rPr lang="uk-UA" sz="5400" b="1" dirty="0" smtClean="0">
                <a:solidFill>
                  <a:srgbClr val="0000FF"/>
                </a:solidFill>
              </a:rPr>
              <a:t>Авіценна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8572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u="sng" dirty="0" smtClean="0">
                <a:solidFill>
                  <a:srgbClr val="0000FF"/>
                </a:solidFill>
              </a:rPr>
              <a:t>ДЕВІЗ</a:t>
            </a:r>
            <a:endParaRPr lang="ru-RU" sz="7200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85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</a:rPr>
              <a:t>Мета </a:t>
            </a:r>
            <a:r>
              <a:rPr lang="ru-RU" sz="6000" b="1" dirty="0" smtClean="0">
                <a:solidFill>
                  <a:srgbClr val="C00000"/>
                </a:solidFill>
              </a:rPr>
              <a:t>проекту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2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uk-UA" sz="3200" b="1" dirty="0" smtClean="0">
                <a:solidFill>
                  <a:srgbClr val="000000"/>
                </a:solidFill>
              </a:rPr>
              <a:t>робити висновки про несумісність понять “здоров</a:t>
            </a:r>
            <a:r>
              <a:rPr lang="en-US" sz="3200" b="1" dirty="0" smtClean="0">
                <a:solidFill>
                  <a:srgbClr val="000000"/>
                </a:solidFill>
              </a:rPr>
              <a:t>’</a:t>
            </a:r>
            <a:r>
              <a:rPr lang="uk-UA" sz="3200" b="1" dirty="0" smtClean="0">
                <a:solidFill>
                  <a:srgbClr val="000000"/>
                </a:solidFill>
              </a:rPr>
              <a:t>я” і “шкідливі звички”;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3200" b="1" dirty="0" smtClean="0">
                <a:solidFill>
                  <a:srgbClr val="000000"/>
                </a:solidFill>
              </a:rPr>
              <a:t>усвідомити та засвоїти знання про негативний вплив нікотину, алкоголю і наркотиків на здоров</a:t>
            </a:r>
            <a:r>
              <a:rPr lang="en-US" sz="3200" b="1" dirty="0" smtClean="0">
                <a:solidFill>
                  <a:srgbClr val="000000"/>
                </a:solidFill>
              </a:rPr>
              <a:t>’</a:t>
            </a:r>
            <a:r>
              <a:rPr lang="uk-UA" sz="3200" b="1" dirty="0" smtClean="0">
                <a:solidFill>
                  <a:srgbClr val="000000"/>
                </a:solidFill>
              </a:rPr>
              <a:t>я людини;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3200" b="1" dirty="0" smtClean="0">
                <a:solidFill>
                  <a:srgbClr val="000000"/>
                </a:solidFill>
              </a:rPr>
              <a:t>викликати негативне ставлення до паління, алкоголю та наркотиків;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3200" b="1" dirty="0" smtClean="0">
                <a:solidFill>
                  <a:srgbClr val="000000"/>
                </a:solidFill>
              </a:rPr>
              <a:t>розвивати навички відмови від шкідливих звичок.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42844" y="2786058"/>
            <a:ext cx="2643206" cy="3000396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2600" b="1" dirty="0" smtClean="0">
                <a:solidFill>
                  <a:srgbClr val="660033"/>
                </a:solidFill>
                <a:latin typeface="Times New Roman" pitchFamily="18" charset="0"/>
              </a:rPr>
              <a:t>П</a:t>
            </a: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</a:rPr>
              <a:t>остановка мети та завдань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143240" y="3429000"/>
            <a:ext cx="2643206" cy="3000396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2600" b="1" dirty="0" smtClean="0">
                <a:solidFill>
                  <a:srgbClr val="660033"/>
                </a:solidFill>
                <a:latin typeface="Times New Roman" pitchFamily="18" charset="0"/>
              </a:rPr>
              <a:t>Накопичен-ня інформації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2600" b="1" dirty="0" smtClean="0">
                <a:solidFill>
                  <a:srgbClr val="660033"/>
                </a:solidFill>
                <a:latin typeface="Times New Roman" pitchFamily="18" charset="0"/>
              </a:rPr>
              <a:t>та її опра-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2600" b="1" dirty="0" smtClean="0">
                <a:solidFill>
                  <a:srgbClr val="660033"/>
                </a:solidFill>
                <a:latin typeface="Times New Roman" pitchFamily="18" charset="0"/>
              </a:rPr>
              <a:t>цювання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215074" y="2857496"/>
            <a:ext cx="2786050" cy="3143272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2600" b="1" dirty="0" smtClean="0">
                <a:solidFill>
                  <a:srgbClr val="660033"/>
                </a:solidFill>
                <a:latin typeface="Times New Roman" pitchFamily="18" charset="0"/>
              </a:rPr>
              <a:t>Презентація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857356" y="0"/>
            <a:ext cx="5143536" cy="225742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  <a:effectLst>
            <a:outerShdw dist="107763" dir="13500000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0000FF"/>
                </a:solidFill>
                <a:latin typeface="Calibri" pitchFamily="34" charset="0"/>
              </a:rPr>
              <a:t>ЕТАПИ ПРОЕКТУ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4" grpId="0" animBg="1"/>
      <p:bldP spid="5" grpId="0" animBg="1"/>
      <p:bldP spid="30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142852"/>
            <a:ext cx="6049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NewRomanPS-BoldItalicMT"/>
              </a:rPr>
              <a:t>1. Людина — це…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282" y="1285860"/>
            <a:ext cx="5357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Times New Roman" pitchFamily="18" charset="0"/>
                <a:cs typeface="TimesNewRomanPS-ItalicMT"/>
              </a:rPr>
              <a:t>а) вінець природи;</a:t>
            </a:r>
            <a:endParaRPr kumimoji="0" lang="ru-RU" sz="48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2844" y="2500306"/>
            <a:ext cx="56435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б) корона природи;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в) голова природи;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г) шлем природи.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42852"/>
            <a:ext cx="87154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NewRomanPS-BoldItalicMT"/>
              </a:rPr>
              <a:t>2. Що уражається в курця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NewRomanPS-BoldItalicMT"/>
              </a:rPr>
              <a:t>насамперед?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282" y="2214554"/>
            <a:ext cx="471490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а) </a:t>
            </a:r>
            <a:r>
              <a:rPr lang="ru-RU" sz="4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NewRomanPSMT" charset="0"/>
              </a:rPr>
              <a:t>п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ечінка;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-ItalicMT"/>
              </a:rPr>
              <a:t>б) </a:t>
            </a:r>
            <a:r>
              <a:rPr kumimoji="0" lang="uk-UA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-ItalicMT"/>
              </a:rPr>
              <a:t>нирки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-ItalicMT"/>
              </a:rPr>
              <a:t>;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214942" y="2214554"/>
            <a:ext cx="3429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в) серце;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214942" y="3643314"/>
            <a:ext cx="3143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г)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легені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357166"/>
            <a:ext cx="892971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NewRomanPS-BoldItalicMT"/>
              </a:rPr>
              <a:t>3. П’яна людина — не люди-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NewRomanPS-BoldItalicMT"/>
              </a:rPr>
              <a:t>на, бо вона позбулася…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а) грошей;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б) друзів;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282" y="4643446"/>
            <a:ext cx="3571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-ItalicMT"/>
              </a:rPr>
              <a:t>в) розуму;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4282" y="5643578"/>
            <a:ext cx="3786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г) голови.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rgbClr val="92D050"/>
      </a:dk1>
      <a:lt1>
        <a:srgbClr val="FDF59C"/>
      </a:lt1>
      <a:dk2>
        <a:srgbClr val="9EB060"/>
      </a:dk2>
      <a:lt2>
        <a:srgbClr val="7030A0"/>
      </a:lt2>
      <a:accent1>
        <a:srgbClr val="00B050"/>
      </a:accent1>
      <a:accent2>
        <a:srgbClr val="F7C890"/>
      </a:accent2>
      <a:accent3>
        <a:srgbClr val="D3ECB9"/>
      </a:accent3>
      <a:accent4>
        <a:srgbClr val="002060"/>
      </a:accent4>
      <a:accent5>
        <a:srgbClr val="009999"/>
      </a:accent5>
      <a:accent6>
        <a:srgbClr val="008000"/>
      </a:accent6>
      <a:hlink>
        <a:srgbClr val="00CC00"/>
      </a:hlink>
      <a:folHlink>
        <a:srgbClr val="00999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829</TotalTime>
  <Words>441</Words>
  <PresentationFormat>Экран (4:3)</PresentationFormat>
  <Paragraphs>176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ХІМІЧНИХ РЕАКЦІЙ</dc:title>
  <cp:lastModifiedBy>User</cp:lastModifiedBy>
  <cp:revision>80</cp:revision>
  <dcterms:modified xsi:type="dcterms:W3CDTF">2012-04-15T10:50:35Z</dcterms:modified>
</cp:coreProperties>
</file>