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image/x-wmf" Extension="wmf"/>
  <Override ContentType="application/vnd.openxmlformats-officedocument.presentationml.notesSlide+xml" PartName="/ppt/notesSlides/notesSlide18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6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Default ContentType="application/vnd.openxmlformats-officedocument.vmlDrawing" Extension="v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0.xml"/>
  <Override ContentType="application/vnd.ms-office.legacyDocTextInfo" PartName="/ppt/legacyDocTextInfo.bin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Default ContentType="image/png" Extension="png"/>
  <Default ContentType="application/vnd.ms-office.legacyDiagramText" Extension="bin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notesSlide+xml" PartName="/ppt/notesSlides/notesSlide19.xml"/>
  <Override ContentType="application/vnd.openxmlformats-officedocument.presentationml.slide+xml" PartName="/ppt/slides/slide1.xml"/>
  <Override ContentType="application/vnd.openxmlformats-officedocument.presentationml.slide+xml" PartName="/ppt/slides/slide15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presentationml.notesSlide+xml" PartName="/ppt/notesSlides/notesSlide17.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presentationml.notesSlide+xml" PartName="/ppt/notesSlides/notesSlide15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20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2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8" r:id="rId2"/>
    <p:sldId id="259" r:id="rId3"/>
    <p:sldId id="267" r:id="rId4"/>
    <p:sldId id="263" r:id="rId5"/>
    <p:sldId id="277" r:id="rId6"/>
    <p:sldId id="265" r:id="rId7"/>
    <p:sldId id="278" r:id="rId8"/>
    <p:sldId id="279" r:id="rId9"/>
    <p:sldId id="266" r:id="rId10"/>
    <p:sldId id="264" r:id="rId11"/>
    <p:sldId id="262" r:id="rId12"/>
    <p:sldId id="261" r:id="rId13"/>
    <p:sldId id="260" r:id="rId14"/>
    <p:sldId id="258" r:id="rId15"/>
    <p:sldId id="25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44B3F-AC60-4166-9D6E-B4032E0268FB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91F2-0C09-44A9-80F9-359337EC32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AE669-F49E-46BC-9876-6D67C66A46E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AE669-F49E-46BC-9876-6D67C66A46E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E91F2-0C09-44A9-80F9-359337EC324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03C774-AA26-4DA5-99CD-6ED645FD7B2D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0E1384-841E-463A-B075-EA44ADC561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apatity.fio.ru/projects/pr521/images/ushenic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www.apatity.fio.ru/projects/pr521/images/ushenic.gif" TargetMode="Externa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http://rus.1september.ru/2002/31/4.gif" TargetMode="Externa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3.xml.rels><?xml version="1.0" encoding="UTF-8" standalone="yes" ?><Relationships xmlns="http://schemas.openxmlformats.org/package/2006/relationships"><Relationship Id="rId8" Target="../media/image25.jpeg" Type="http://schemas.openxmlformats.org/officeDocument/2006/relationships/image"/><Relationship Id="rId3" Target="../media/image20.png" Type="http://schemas.openxmlformats.org/officeDocument/2006/relationships/image"/><Relationship Id="rId7" Target="../media/image24.jpeg" Type="http://schemas.openxmlformats.org/officeDocument/2006/relationships/image"/><Relationship Id="rId2" Target="../notesSlides/notesSlide23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23.jpeg" Type="http://schemas.openxmlformats.org/officeDocument/2006/relationships/image"/><Relationship Id="rId5" Target="../media/image22.jpeg" Type="http://schemas.openxmlformats.org/officeDocument/2006/relationships/image"/><Relationship Id="rId4" Target="../media/image21.pn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4143380"/>
            <a:ext cx="8943980" cy="18288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Игра </a:t>
            </a:r>
            <a:r>
              <a:rPr lang="ru-RU" i="1" dirty="0" err="1" smtClean="0">
                <a:solidFill>
                  <a:srgbClr val="7030A0"/>
                </a:solidFill>
              </a:rPr>
              <a:t>брейн-ринг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"Почему мы так говорим? Из истории слов и выражений"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         </a:t>
            </a:r>
            <a:r>
              <a:rPr lang="ru-RU" sz="3600" i="1" dirty="0" smtClean="0">
                <a:solidFill>
                  <a:srgbClr val="7030A0"/>
                </a:solidFill>
              </a:rPr>
              <a:t>для учащихся 7 класса учителя </a:t>
            </a:r>
            <a:r>
              <a:rPr lang="ru-RU" sz="3600" i="1" dirty="0" err="1" smtClean="0">
                <a:solidFill>
                  <a:srgbClr val="7030A0"/>
                </a:solidFill>
              </a:rPr>
              <a:t>рус.яз</a:t>
            </a:r>
            <a:r>
              <a:rPr lang="ru-RU" sz="3600" i="1" dirty="0" smtClean="0">
                <a:solidFill>
                  <a:srgbClr val="7030A0"/>
                </a:solidFill>
              </a:rPr>
              <a:t>. и лит. Щербак Е.В.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http://www.apatity.fio.ru/projects/pr521/images/ushenic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0" y="0"/>
            <a:ext cx="213360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Взялся за гуж – не говори, что не дюж</a:t>
            </a:r>
            <a:endParaRPr lang="ru-RU" sz="8000" b="1" dirty="0">
              <a:solidFill>
                <a:srgbClr val="7030A0"/>
              </a:solidFill>
            </a:endParaRPr>
          </a:p>
        </p:txBody>
      </p:sp>
      <p:pic>
        <p:nvPicPr>
          <p:cNvPr id="4" name="Picture 10" descr="bd0501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143380"/>
            <a:ext cx="26670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8062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Рукавицы и перчатки появились на Руси довольно поздно. Раньше были распространены длинные рукава, которые засучивались перед работой. Отсюда пошло выражение “засучив рукава”, что значит “усердно приняться за работу”.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Вопрос: как можно сказать о человеке, который, наоборот, работал плохо?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А) Задрал нос.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Б) Сел в калошу.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В) Спустя рукава. </a:t>
            </a:r>
          </a:p>
          <a:p>
            <a:endParaRPr lang="ru-RU" dirty="0"/>
          </a:p>
        </p:txBody>
      </p:sp>
      <p:pic>
        <p:nvPicPr>
          <p:cNvPr id="4" name="Picture 6" descr="Копия appoint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50057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Я хочу похвалить вас за то, что вы не тяните канитель. Значение этого выражения “делать что-то очень медленно”.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Вопрос: что такое канитель?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А) Грустная песня.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Б) Блюдо, на приготовление которого требуется много времени.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В) Золотые нити. </a:t>
            </a:r>
          </a:p>
          <a:p>
            <a:endParaRPr lang="ru-RU" dirty="0"/>
          </a:p>
        </p:txBody>
      </p:sp>
      <p:pic>
        <p:nvPicPr>
          <p:cNvPr id="4" name="Picture 8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500570"/>
            <a:ext cx="1454148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В старину золотые и серебряные нити для одежды священнослужителей, офицерских эполет, для вышивки по бархату изготавливали вручную: раскаляли металл и осторожно вытягивали клещами тонкую проволоку, которая и называлась канитель. Делалось это очень долго, поэтому стали говорить “тянуть канитель”, т. е. медлить, мешкать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Семь пятниц на неделе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А) Часто менять решения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Б) Долго путешествовать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В) Много работать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6" descr="j02176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500438"/>
            <a:ext cx="2362200" cy="228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274638"/>
            <a:ext cx="10501386" cy="1868478"/>
          </a:xfrm>
        </p:spPr>
        <p:txBody>
          <a:bodyPr>
            <a:noAutofit/>
          </a:bodyPr>
          <a:lstStyle/>
          <a:p>
            <a:r>
              <a:rPr lang="ru-RU" sz="7200" dirty="0" smtClean="0"/>
              <a:t>Зарыть талант в землю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709160"/>
          </a:xfrm>
        </p:spPr>
        <p:txBody>
          <a:bodyPr/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Вопрос: что такое талант?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Талант в древней Греции был самой крупной денежной единицей. По библейскому преданию, один из древних рабовладельцев раздал своим рабам по одному таланту с тем условием, чтобы через год они вернули эти деньги вместе с прибылью, которую извлекут из данных талантов. Но один из рабов решил перехитрить своего хозяина и просто зарыл талант в землю, за что и был наказан своим хозяином.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Какими качествами должны обладать команды, чтобы победить? Т. е. у нас сейчас развернулась самая настоящая борьба, борьба за победу. Так и у наших предков суровые условия борьбы за существование воспитывали у человека храбрость, мужество. Робкими были дети, не столкнувшиеся еще лицом к лицу с жизнью.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Вопрос: как называли малолетнего человека древние </a:t>
            </a:r>
            <a:r>
              <a:rPr lang="ru-RU" dirty="0" err="1" smtClean="0">
                <a:solidFill>
                  <a:srgbClr val="FF0000"/>
                </a:solidFill>
              </a:rPr>
              <a:t>русичи</a:t>
            </a:r>
            <a:r>
              <a:rPr lang="ru-RU" dirty="0" smtClean="0">
                <a:solidFill>
                  <a:srgbClr val="FF0000"/>
                </a:solidFill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Его называли ребенок, первоначально “</a:t>
            </a:r>
            <a:r>
              <a:rPr lang="ru-RU" sz="3600" dirty="0" err="1" smtClean="0">
                <a:solidFill>
                  <a:srgbClr val="7030A0"/>
                </a:solidFill>
              </a:rPr>
              <a:t>робенок</a:t>
            </a:r>
            <a:r>
              <a:rPr lang="ru-RU" sz="3600" dirty="0" smtClean="0">
                <a:solidFill>
                  <a:srgbClr val="7030A0"/>
                </a:solidFill>
              </a:rPr>
              <a:t>”, от слова “робкий, несмелый”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4" name="Picture 35" descr="pod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000372"/>
            <a:ext cx="1487488" cy="3124200"/>
          </a:xfrm>
          <a:prstGeom prst="rect">
            <a:avLst/>
          </a:prstGeom>
          <a:noFill/>
        </p:spPr>
      </p:pic>
      <p:pic>
        <p:nvPicPr>
          <p:cNvPr id="5" name="Picture 6" descr="http://www.apatity.fio.ru/projects/pr521/images/ushenic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857488" y="3500438"/>
            <a:ext cx="3071834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Попробуйте покрутить носом или     укусить себя за локоть. Трудно, не правда ли? Почему же мы говорим:</a:t>
            </a:r>
            <a:r>
              <a:rPr lang="ru-RU" sz="4400" i="1" dirty="0" smtClean="0">
                <a:solidFill>
                  <a:srgbClr val="C00000"/>
                </a:solidFill>
              </a:rPr>
              <a:t> Она крутит носом; Потом будет локти кусать?</a:t>
            </a:r>
            <a:endParaRPr lang="ru-RU" sz="4400" dirty="0" smtClean="0">
              <a:solidFill>
                <a:srgbClr val="C00000"/>
              </a:solidFill>
            </a:endParaRP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туристическое агентство   “Колесо истории”</a:t>
            </a:r>
            <a:endParaRPr lang="ru-RU" dirty="0"/>
          </a:p>
        </p:txBody>
      </p:sp>
      <p:pic>
        <p:nvPicPr>
          <p:cNvPr id="4" name="Picture 5" descr="img1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3875" y="1571612"/>
            <a:ext cx="8096250" cy="4643470"/>
          </a:xfrm>
          <a:prstGeom prst="rect">
            <a:avLst/>
          </a:prstGeom>
          <a:noFill/>
        </p:spPr>
      </p:pic>
      <p:pic>
        <p:nvPicPr>
          <p:cNvPr id="5" name="Picture 15" descr="bd00146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857496"/>
            <a:ext cx="2520950" cy="2570163"/>
          </a:xfrm>
          <a:prstGeom prst="rect">
            <a:avLst/>
          </a:prstGeom>
          <a:noFill/>
        </p:spPr>
      </p:pic>
      <p:pic>
        <p:nvPicPr>
          <p:cNvPr id="6" name="Picture 8" descr="BS00554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643050"/>
            <a:ext cx="3414706" cy="385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 фразеологизмы со словом…</a:t>
            </a:r>
            <a:endParaRPr lang="ru-RU" dirty="0"/>
          </a:p>
        </p:txBody>
      </p:sp>
      <p:graphicFrame>
        <p:nvGraphicFramePr>
          <p:cNvPr id="1026" name="Diagram 2"/>
          <p:cNvGraphicFramePr>
            <a:graphicFrameLocks/>
          </p:cNvGraphicFramePr>
          <p:nvPr>
            <p:ph idx="1"/>
          </p:nvPr>
        </p:nvGraphicFramePr>
        <p:xfrm>
          <a:off x="428596" y="1571612"/>
          <a:ext cx="8229600" cy="47085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0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Узнай фразеологизм по картинке</a:t>
            </a:r>
            <a:endParaRPr lang="ru-RU" dirty="0"/>
          </a:p>
        </p:txBody>
      </p:sp>
      <p:pic>
        <p:nvPicPr>
          <p:cNvPr id="16" name="Picture 12" descr="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643050"/>
            <a:ext cx="273364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http://rus.1september.ru/2002/31/4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019800" y="1828800"/>
            <a:ext cx="2514600" cy="2600332"/>
          </a:xfrm>
          <a:prstGeom prst="rect">
            <a:avLst/>
          </a:prstGeom>
          <a:noFill/>
        </p:spPr>
      </p:pic>
      <p:pic>
        <p:nvPicPr>
          <p:cNvPr id="18" name="Picture 14" descr="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1857364"/>
            <a:ext cx="232410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Назовите фразеологизмы,</a:t>
            </a:r>
            <a:r>
              <a:rPr lang="ru-RU" sz="44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             </a:t>
            </a:r>
            <a:r>
              <a:rPr lang="ru-RU" sz="4400" i="1" dirty="0" smtClean="0">
                <a:latin typeface="Arial Narrow" pitchFamily="34" charset="0"/>
              </a:rPr>
              <a:t>в состав которых</a:t>
            </a:r>
            <a:r>
              <a:rPr lang="ru-RU" sz="4400" i="1" dirty="0" smtClean="0">
                <a:latin typeface="Arial Unicode MS" pitchFamily="34" charset="-128"/>
              </a:rPr>
              <a:t> </a:t>
            </a:r>
            <a:r>
              <a:rPr lang="ru-RU" sz="4400" i="1" dirty="0" smtClean="0">
                <a:latin typeface="Arial Narrow" pitchFamily="34" charset="0"/>
              </a:rPr>
              <a:t>входят</a:t>
            </a:r>
            <a:r>
              <a:rPr lang="ru-RU" sz="44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   </a:t>
            </a:r>
            <a:r>
              <a:rPr lang="ru-RU" sz="4400" i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названия животных</a:t>
            </a:r>
            <a:br>
              <a:rPr lang="ru-RU" sz="4400" i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</a:br>
            <a:endParaRPr lang="ru-RU" dirty="0"/>
          </a:p>
        </p:txBody>
      </p:sp>
      <p:pic>
        <p:nvPicPr>
          <p:cNvPr id="4" name="Picture 44" descr="киса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214554"/>
            <a:ext cx="2008194" cy="2571768"/>
          </a:xfrm>
          <a:prstGeom prst="rect">
            <a:avLst/>
          </a:prstGeom>
          <a:noFill/>
        </p:spPr>
      </p:pic>
      <p:pic>
        <p:nvPicPr>
          <p:cNvPr id="5" name="Picture 38" descr="vol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362200"/>
            <a:ext cx="2286000" cy="242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5" descr="CACN43M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2500306"/>
            <a:ext cx="2633666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Объясни значение фразеологизма</a:t>
            </a:r>
            <a:endParaRPr lang="ru-RU" dirty="0"/>
          </a:p>
        </p:txBody>
      </p:sp>
      <p:pic>
        <p:nvPicPr>
          <p:cNvPr id="4" name="Picture 27" descr="1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5745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8" descr="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929422" y="0"/>
            <a:ext cx="2214578" cy="3571900"/>
          </a:xfrm>
          <a:prstGeom prst="rect">
            <a:avLst/>
          </a:prstGeom>
          <a:noFill/>
          <a:ln/>
        </p:spPr>
      </p:pic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1285852" y="2701908"/>
            <a:ext cx="8245506" cy="4156092"/>
            <a:chOff x="2478" y="-384"/>
            <a:chExt cx="8787" cy="5031"/>
          </a:xfrm>
        </p:grpSpPr>
        <p:sp>
          <p:nvSpPr>
            <p:cNvPr id="7" name="AutoShape 4"/>
            <p:cNvSpPr>
              <a:spLocks noChangeAspect="1" noChangeArrowheads="1"/>
            </p:cNvSpPr>
            <p:nvPr/>
          </p:nvSpPr>
          <p:spPr bwMode="auto">
            <a:xfrm>
              <a:off x="2478" y="-384"/>
              <a:ext cx="8787" cy="5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8" name="Picture 5" descr="scanimage56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78" y="-384"/>
              <a:ext cx="2628" cy="1898"/>
            </a:xfrm>
            <a:prstGeom prst="rect">
              <a:avLst/>
            </a:prstGeom>
            <a:noFill/>
          </p:spPr>
        </p:pic>
        <p:pic>
          <p:nvPicPr>
            <p:cNvPr id="9" name="Picture 6" descr="scanimage56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21" y="2254"/>
              <a:ext cx="1972" cy="2309"/>
            </a:xfrm>
            <a:prstGeom prst="rect">
              <a:avLst/>
            </a:prstGeom>
            <a:noFill/>
          </p:spPr>
        </p:pic>
        <p:pic>
          <p:nvPicPr>
            <p:cNvPr id="10" name="Picture 7" descr="scanimage56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98" y="-384"/>
              <a:ext cx="2710" cy="1978"/>
            </a:xfrm>
            <a:prstGeom prst="rect">
              <a:avLst/>
            </a:prstGeom>
            <a:noFill/>
          </p:spPr>
        </p:pic>
        <p:pic>
          <p:nvPicPr>
            <p:cNvPr id="11" name="Picture 8" descr="scanimage56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24" y="2254"/>
              <a:ext cx="2134" cy="239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Их не разольешь водой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А) По аналогии с дерущимися животными, которых разливали водой, чтобы разнять.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Б) От обычая обливать друг друга на день Ивана Купалы.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В) Так говорят о команде моряков, которые вместе долго плавали на одном судне.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Бить баклуши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А) Бездельничать.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Б) Громко смеяться.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В) Сидеть, нога на ногу.</a:t>
            </a:r>
          </a:p>
          <a:p>
            <a:endParaRPr lang="ru-RU" dirty="0"/>
          </a:p>
        </p:txBody>
      </p:sp>
      <p:pic>
        <p:nvPicPr>
          <p:cNvPr id="4" name="Picture 6" descr="an0079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000372"/>
            <a:ext cx="2922588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7030A0"/>
                </a:solidFill>
              </a:rPr>
              <a:t>Что такое баклуши? оказывается, первоначально это словосочетание значило: раскалывать осиновый чурбан на чурки (баклуши) для изготовления из них ложек, поварёшек и других мелких изделий. Дело это было простое, не требующее больших усилий и умений, поэтому выражение «бить баклуши» превратилось во фразеологизм. 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203575" y="836613"/>
            <a:ext cx="38893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Бить баклуши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P spid="143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Бить баклуши- бездельничать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Баклуши — чурки, откалываемые от чурбана, из которых изготовляют деревянные поделки. Раскалывание дерева на чурки, в отличие от изготовления изделий из них, считалось легким делом. Поэтому, бить баклуши — бездельничать.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Что такое </a:t>
            </a:r>
            <a:r>
              <a:rPr lang="ru-RU" sz="44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>Крокодиловы слёзы?</a:t>
            </a:r>
            <a:r>
              <a:rPr lang="ru-RU" sz="44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  <a:t/>
            </a:r>
            <a:br>
              <a:rPr lang="ru-RU" sz="44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cs typeface="Arial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Picture 8" descr="pe02742_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730374" y="1214422"/>
            <a:ext cx="5985030" cy="4457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63938" y="2349500"/>
            <a:ext cx="511175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>
                <a:solidFill>
                  <a:srgbClr val="7030A0"/>
                </a:solidFill>
              </a:rPr>
              <a:t>Этот фразеологизм означает притворную, лицемерную жалость, неискреннее сожаление. Выражение произошло от широко распространившегося в старину поверья, что крокодил якобы плачет, съедая свою жертву. В одном Азбуковнике (словаре) 17 века сказано о крокодиле: «</a:t>
            </a:r>
            <a:r>
              <a:rPr lang="ru-RU" sz="2000" dirty="0" err="1">
                <a:solidFill>
                  <a:srgbClr val="7030A0"/>
                </a:solidFill>
              </a:rPr>
              <a:t>Егда</a:t>
            </a:r>
            <a:r>
              <a:rPr lang="ru-RU" sz="2000" dirty="0">
                <a:solidFill>
                  <a:srgbClr val="7030A0"/>
                </a:solidFill>
              </a:rPr>
              <a:t> иметь человека </a:t>
            </a:r>
            <a:r>
              <a:rPr lang="ru-RU" sz="2000" dirty="0" err="1">
                <a:solidFill>
                  <a:srgbClr val="7030A0"/>
                </a:solidFill>
              </a:rPr>
              <a:t>ясти</a:t>
            </a:r>
            <a:r>
              <a:rPr lang="ru-RU" sz="2000" dirty="0">
                <a:solidFill>
                  <a:srgbClr val="7030A0"/>
                </a:solidFill>
              </a:rPr>
              <a:t>  (то есть когда ловит человека, чтобы съесть его), тогда плачет и рыдает, а </a:t>
            </a:r>
            <a:r>
              <a:rPr lang="ru-RU" sz="2000" dirty="0" err="1">
                <a:solidFill>
                  <a:srgbClr val="7030A0"/>
                </a:solidFill>
              </a:rPr>
              <a:t>ясти</a:t>
            </a:r>
            <a:r>
              <a:rPr lang="ru-RU" sz="2000" dirty="0">
                <a:solidFill>
                  <a:srgbClr val="7030A0"/>
                </a:solidFill>
              </a:rPr>
              <a:t> не перестаёт.</a:t>
            </a:r>
          </a:p>
        </p:txBody>
      </p:sp>
      <p:sp>
        <p:nvSpPr>
          <p:cNvPr id="15363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5976938" cy="8763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Крокодиловы слёзы</a:t>
            </a:r>
          </a:p>
        </p:txBody>
      </p:sp>
      <p:pic>
        <p:nvPicPr>
          <p:cNvPr id="15364" name="Picture 4" descr="scanimage5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060575"/>
            <a:ext cx="2951163" cy="4281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Вопрос: какое это выражение?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0006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Для выполнения земляных работ рабочий, возивший землю на тачке, для облегчения своего труда привязывал к ручкам тачки веревку, которая называлась гуж. За такую тяжелую работу люди брались в крайних случаях, из-за большой нужды, например. А взявшись за нее, не должны были жаловаться на нездоровье, слабость и т.д. Отсюда пошло выражение, означающее следующее: если взялся за какое-нибудь дело, надо его выполнять, невзирая на трудности.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FAEDA"/>
      </a:dk1>
      <a:lt1>
        <a:srgbClr val="D519FF"/>
      </a:lt1>
      <a:dk2>
        <a:srgbClr val="D60074"/>
      </a:dk2>
      <a:lt2>
        <a:srgbClr val="FFFF00"/>
      </a:lt2>
      <a:accent1>
        <a:srgbClr val="0192CD"/>
      </a:accent1>
      <a:accent2>
        <a:srgbClr val="E40059"/>
      </a:accent2>
      <a:accent3>
        <a:srgbClr val="9C007F"/>
      </a:accent3>
      <a:accent4>
        <a:srgbClr val="68007F"/>
      </a:accent4>
      <a:accent5>
        <a:srgbClr val="D2D2D2"/>
      </a:accent5>
      <a:accent6>
        <a:srgbClr val="00349E"/>
      </a:accent6>
      <a:hlink>
        <a:srgbClr val="17BBFD"/>
      </a:hlink>
      <a:folHlink>
        <a:srgbClr val="FFAFD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760</Words>
  <Application>Microsoft Office PowerPoint</Application>
  <PresentationFormat>Экран (4:3)</PresentationFormat>
  <Paragraphs>76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Игра брейн-ринг  "Почему мы так говорим? Из истории слов и выражений"           для учащихся 7 класса учителя рус.яз. и лит. Щербак Е.В. </vt:lpstr>
      <vt:lpstr>туристическое агентство   “Колесо истории”</vt:lpstr>
      <vt:lpstr>Их не разольешь водой </vt:lpstr>
      <vt:lpstr>Бить баклуши</vt:lpstr>
      <vt:lpstr>Слайд 5</vt:lpstr>
      <vt:lpstr>Бить баклуши- бездельничать</vt:lpstr>
      <vt:lpstr>Что такое Крокодиловы слёзы?  </vt:lpstr>
      <vt:lpstr>Слайд 8</vt:lpstr>
      <vt:lpstr>Вопрос: какое это выражение?</vt:lpstr>
      <vt:lpstr>Слайд 10</vt:lpstr>
      <vt:lpstr>Слайд 11</vt:lpstr>
      <vt:lpstr>Слайд 12</vt:lpstr>
      <vt:lpstr>Слайд 13</vt:lpstr>
      <vt:lpstr>Семь пятниц на неделе</vt:lpstr>
      <vt:lpstr>Зарыть талант в землю</vt:lpstr>
      <vt:lpstr>Слайд 16</vt:lpstr>
      <vt:lpstr>Слайд 17</vt:lpstr>
      <vt:lpstr>Слайд 18</vt:lpstr>
      <vt:lpstr>Слайд 19</vt:lpstr>
      <vt:lpstr>Назови фразеологизмы со словом…</vt:lpstr>
      <vt:lpstr>Узнай фразеологизм по картинке</vt:lpstr>
      <vt:lpstr>Назовите фразеологизмы,               в состав которых входят    названия животных </vt:lpstr>
      <vt:lpstr>Объясни значение фразеологизма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брейн-ринг  "Почему мы так говорим? Из истории слов и выражений"           для учащихся 7 класса учителя рус.яз. и лит. Щербак Е.В. </dc:title>
  <dc:creator>Щербак</dc:creator>
  <cp:lastModifiedBy>Щербак</cp:lastModifiedBy>
  <cp:revision>25</cp:revision>
  <dcterms:created xsi:type="dcterms:W3CDTF">2001-12-31T21:05:06Z</dcterms:created>
  <dcterms:modified xsi:type="dcterms:W3CDTF">2002-01-01T03:57:23Z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563938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