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65" r:id="rId4"/>
    <p:sldId id="264" r:id="rId5"/>
    <p:sldId id="267" r:id="rId6"/>
    <p:sldId id="263" r:id="rId7"/>
    <p:sldId id="262" r:id="rId8"/>
    <p:sldId id="261" r:id="rId9"/>
    <p:sldId id="272" r:id="rId10"/>
    <p:sldId id="271" r:id="rId11"/>
    <p:sldId id="273" r:id="rId12"/>
    <p:sldId id="269" r:id="rId13"/>
    <p:sldId id="268" r:id="rId14"/>
    <p:sldId id="275" r:id="rId15"/>
    <p:sldId id="276" r:id="rId16"/>
    <p:sldId id="295" r:id="rId17"/>
    <p:sldId id="280" r:id="rId18"/>
    <p:sldId id="279" r:id="rId19"/>
    <p:sldId id="278" r:id="rId20"/>
    <p:sldId id="277" r:id="rId21"/>
    <p:sldId id="274" r:id="rId22"/>
    <p:sldId id="291" r:id="rId23"/>
    <p:sldId id="290" r:id="rId24"/>
    <p:sldId id="289" r:id="rId25"/>
    <p:sldId id="292" r:id="rId26"/>
    <p:sldId id="287" r:id="rId27"/>
    <p:sldId id="296" r:id="rId28"/>
    <p:sldId id="29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7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\&#1056;&#1072;&#1073;&#1086;&#1095;&#1080;&#1081;%20&#1089;&#1090;&#1086;&#1083;\&#1053;&#1086;&#1074;&#1072;&#1103;%20&#1087;&#1072;&#1087;&#1082;&#1072;\&#1053;&#1077;&#1080;&#1079;&#1074;&#1077;&#1089;&#1090;&#1077;&#1085;%20-%20&#1048;.&#1057;&#1084;&#1080;&#1088;&#1085;&#1086;&#1074;&#1072;-&#1054;&#1089;&#1077;&#1085;&#1100;%20&#1087;&#1086;&#1089;&#1090;&#1091;&#1095;&#1072;&#1083;&#1072;&#1089;&#1100;%20&#1082;%20&#1085;&#1072;&#1084;%20.mp3" TargetMode="External"/><Relationship Id="rId6" Type="http://schemas.openxmlformats.org/officeDocument/2006/relationships/image" Target="../media/image20.gif"/><Relationship Id="rId11" Type="http://schemas.openxmlformats.org/officeDocument/2006/relationships/image" Target="../media/image25.gif"/><Relationship Id="rId5" Type="http://schemas.openxmlformats.org/officeDocument/2006/relationships/image" Target="../media/image19.gif"/><Relationship Id="rId10" Type="http://schemas.openxmlformats.org/officeDocument/2006/relationships/image" Target="../media/image24.gif"/><Relationship Id="rId4" Type="http://schemas.openxmlformats.org/officeDocument/2006/relationships/image" Target="../media/image18.gif"/><Relationship Id="rId9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18" Type="http://schemas.openxmlformats.org/officeDocument/2006/relationships/image" Target="../media/image43.jpe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12" Type="http://schemas.openxmlformats.org/officeDocument/2006/relationships/image" Target="../media/image38.jpeg"/><Relationship Id="rId17" Type="http://schemas.openxmlformats.org/officeDocument/2006/relationships/image" Target="../media/image42.png"/><Relationship Id="rId2" Type="http://schemas.openxmlformats.org/officeDocument/2006/relationships/image" Target="../media/image28.jpe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5" Type="http://schemas.openxmlformats.org/officeDocument/2006/relationships/image" Target="../media/image41.pn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7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5.pn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8.jpeg"/><Relationship Id="rId7" Type="http://schemas.openxmlformats.org/officeDocument/2006/relationships/image" Target="../media/image4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vdetskommire.ru/wp-content/uploads/2011/06/%D1%81%D0%BE%D0%BB%D0%BD%D1%86%D0%B5.gif" TargetMode="External"/><Relationship Id="rId13" Type="http://schemas.openxmlformats.org/officeDocument/2006/relationships/hyperlink" Target="http://fastgif.ru/_ph/61/1/878638753.jpg" TargetMode="External"/><Relationship Id="rId3" Type="http://schemas.openxmlformats.org/officeDocument/2006/relationships/hyperlink" Target="http://www.bankoboev.ru/fons/NjQwMw==/Bankoboev.Ru_zelenaya_polyana.jpg" TargetMode="External"/><Relationship Id="rId7" Type="http://schemas.openxmlformats.org/officeDocument/2006/relationships/hyperlink" Target="http://fotki.ucoz.hu/_ph/10/1/366291620.jpg" TargetMode="External"/><Relationship Id="rId12" Type="http://schemas.openxmlformats.org/officeDocument/2006/relationships/hyperlink" Target="http://img13.nnm.ru/1/c/0/6/9/1c069a75398cae9c8cff5461731e9203_full.jpg" TargetMode="External"/><Relationship Id="rId2" Type="http://schemas.openxmlformats.org/officeDocument/2006/relationships/image" Target="../media/image5.png"/><Relationship Id="rId16" Type="http://schemas.openxmlformats.org/officeDocument/2006/relationships/hyperlink" Target="https://st.free-lance.ru/users/Nedzumi/upload/f_4c6bc32cd9dd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tki.ucoz.hu/_ph/10/1/244553008.jpg" TargetMode="External"/><Relationship Id="rId11" Type="http://schemas.openxmlformats.org/officeDocument/2006/relationships/hyperlink" Target="http://globator.net/uploads/tutors/tutor173_files/2fd658f7d9ca.gif" TargetMode="External"/><Relationship Id="rId5" Type="http://schemas.openxmlformats.org/officeDocument/2006/relationships/hyperlink" Target="http://fotki.ucoz.hu/_ph/10/1/16028623.jpg" TargetMode="External"/><Relationship Id="rId15" Type="http://schemas.openxmlformats.org/officeDocument/2006/relationships/hyperlink" Target="http://900igr.net/datas/chtenie/CHto-delaet-3.files/0017-017-Devochka-pojot.jpg" TargetMode="External"/><Relationship Id="rId10" Type="http://schemas.openxmlformats.org/officeDocument/2006/relationships/hyperlink" Target="http://detkivsadu.ru/wp-content/uploads/2010/05/b6d5742cd75c2c3ae662f6b94f2b0fab_6a2b873c63725644215387e5ce9dcbd6.jpeg" TargetMode="External"/><Relationship Id="rId4" Type="http://schemas.openxmlformats.org/officeDocument/2006/relationships/hyperlink" Target="http://www.rukodel.tv/_pu/8/s69652173.jpg" TargetMode="External"/><Relationship Id="rId9" Type="http://schemas.openxmlformats.org/officeDocument/2006/relationships/hyperlink" Target="http://cool-pictures.su/_ph/12/2/473842085.gif" TargetMode="External"/><Relationship Id="rId14" Type="http://schemas.openxmlformats.org/officeDocument/2006/relationships/hyperlink" Target="http://scirraconstruct.ru/upload/images/2011/Apr/28/molly2.gif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ua.all.biz/img/ua/catalog/281886.jpeg" TargetMode="External"/><Relationship Id="rId13" Type="http://schemas.openxmlformats.org/officeDocument/2006/relationships/hyperlink" Target="https://encrypted-tbn2.gstatic.com/images?q=tbn:ANd9GcRlpia3qkw76O1z9SH3rdXm4Z6m7Hm-0I3b4-fbztBzaN6YuVtvTYA0zMK2" TargetMode="External"/><Relationship Id="rId3" Type="http://schemas.openxmlformats.org/officeDocument/2006/relationships/hyperlink" Target="http://gigart.ru/uploads/posts/2010-01/1263675252_1263594550_earthv.jpg" TargetMode="External"/><Relationship Id="rId7" Type="http://schemas.openxmlformats.org/officeDocument/2006/relationships/hyperlink" Target="http://www.edu.cap.ru/home/5805/kartinocki/pocemycki/mouse.jpg" TargetMode="External"/><Relationship Id="rId12" Type="http://schemas.openxmlformats.org/officeDocument/2006/relationships/hyperlink" Target="http://landofart.ru/wp-content/uploads/2012/img/full_domik-20121122004314.jpg" TargetMode="External"/><Relationship Id="rId17" Type="http://schemas.openxmlformats.org/officeDocument/2006/relationships/hyperlink" Target="http://www.globalmarket.am/main/getIcon.asp?id=45" TargetMode="External"/><Relationship Id="rId2" Type="http://schemas.openxmlformats.org/officeDocument/2006/relationships/image" Target="../media/image5.png"/><Relationship Id="rId16" Type="http://schemas.openxmlformats.org/officeDocument/2006/relationships/hyperlink" Target="https://encrypted-tbn2.gstatic.com/images?q=tbn:ANd9GcSnzpSRgk-dORhBqYKKYVkEQDoX4bTnXLz_0HCBHP5bk3JsnJ_ByyCLG_cJ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oole.ru/uploads/posts/2009-03/1237834826_29143922.jpg" TargetMode="External"/><Relationship Id="rId11" Type="http://schemas.openxmlformats.org/officeDocument/2006/relationships/hyperlink" Target="http://www.microstocker.com.ua/upload/image/fotos/big/b820531ae8e15ef0423d4123650acb7f.jpg" TargetMode="External"/><Relationship Id="rId5" Type="http://schemas.openxmlformats.org/officeDocument/2006/relationships/hyperlink" Target="http://wiki.iteach.ru/images/3/37/%D0%A1%D1%82%D1%83%D0%BB_%D0%BF%D1%80%D0%BE%D0%B5%D0%BA%D1%82_%D0%BC%D0%B5%D0%B1%D0%B5%D0%BB%D1%8C6500313.gif" TargetMode="External"/><Relationship Id="rId15" Type="http://schemas.openxmlformats.org/officeDocument/2006/relationships/hyperlink" Target="http://www.protraffik.ru/wp-content/uploads/2012/06/pen.jpg" TargetMode="External"/><Relationship Id="rId10" Type="http://schemas.openxmlformats.org/officeDocument/2006/relationships/hyperlink" Target="http://www.llama.ru/other/domik.png" TargetMode="External"/><Relationship Id="rId4" Type="http://schemas.openxmlformats.org/officeDocument/2006/relationships/hyperlink" Target="http://oknaopen.com/images/remont-okon.jpg" TargetMode="External"/><Relationship Id="rId9" Type="http://schemas.openxmlformats.org/officeDocument/2006/relationships/hyperlink" Target="http://www.stihi.ru/pics/2011/04/30/4320.jpg" TargetMode="External"/><Relationship Id="rId14" Type="http://schemas.openxmlformats.org/officeDocument/2006/relationships/hyperlink" Target="http://svetila.ru/userfiles/image/361px-Gluehlampe_01_KMJ(1).jpg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bse.sci-lib.com/a_pictures/23/01/222957904.jpg" TargetMode="External"/><Relationship Id="rId3" Type="http://schemas.openxmlformats.org/officeDocument/2006/relationships/hyperlink" Target="http://upload.wikimedia.org/wikipedia/commons/thumb/3/36/L-doorVector.svg/220px-L-doorVector.svg.png" TargetMode="External"/><Relationship Id="rId7" Type="http://schemas.openxmlformats.org/officeDocument/2006/relationships/hyperlink" Target="http://forums.drom.ru/attachment.php?attachmentid=2151956&amp;d=1323544426&amp;thumb=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eofin.biz/wp-content/uploads/2011/09/1-herno-donna-a-i-091.jpg" TargetMode="External"/><Relationship Id="rId5" Type="http://schemas.openxmlformats.org/officeDocument/2006/relationships/hyperlink" Target="http://www.endea.ru/media/images/catalog/product_photo/532.jpg" TargetMode="External"/><Relationship Id="rId10" Type="http://schemas.openxmlformats.org/officeDocument/2006/relationships/hyperlink" Target="http://www.razgonka.ru/pix/stat/015-oblako.jpg" TargetMode="External"/><Relationship Id="rId4" Type="http://schemas.openxmlformats.org/officeDocument/2006/relationships/hyperlink" Target="http://www.fromcouture.com/4787-large/vintagnoe-platie-krasnoe-v-goroshek-chez-sheu.jpg" TargetMode="External"/><Relationship Id="rId9" Type="http://schemas.openxmlformats.org/officeDocument/2006/relationships/hyperlink" Target="http://img1.liveinternet.ru/images/attach/c/8/100/955/100955375_3293001_molfc1d1121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ег\Desktop\1024х76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75338"/>
            <a:ext cx="7884368" cy="521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04664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accent2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Логопедическое занятие</a:t>
            </a:r>
          </a:p>
          <a:p>
            <a:pPr algn="ctr"/>
            <a:r>
              <a:rPr lang="ru-RU" sz="2800" b="1" i="1" dirty="0" smtClean="0">
                <a:solidFill>
                  <a:schemeClr val="accent2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 Тема: Падеж имен существительных</a:t>
            </a:r>
            <a:endParaRPr lang="ru-RU" sz="2800" b="1" i="1" dirty="0">
              <a:solidFill>
                <a:schemeClr val="accent2"/>
              </a:solidFill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2204864"/>
            <a:ext cx="31683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2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Курдюмова Галина Викторовна</a:t>
            </a:r>
          </a:p>
          <a:p>
            <a:r>
              <a:rPr lang="ru-RU" sz="2000" i="1" dirty="0" smtClean="0">
                <a:solidFill>
                  <a:schemeClr val="accent2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учитель-логопед</a:t>
            </a:r>
          </a:p>
          <a:p>
            <a:r>
              <a:rPr lang="ru-RU" sz="2000" i="1" dirty="0" smtClean="0">
                <a:solidFill>
                  <a:schemeClr val="accent2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КГК СКОУ «Специальная</a:t>
            </a:r>
          </a:p>
          <a:p>
            <a:r>
              <a:rPr lang="ru-RU" sz="2000" i="1" dirty="0" smtClean="0">
                <a:solidFill>
                  <a:schemeClr val="accent2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(коррекционная) </a:t>
            </a:r>
          </a:p>
          <a:p>
            <a:r>
              <a:rPr lang="ru-RU" sz="2000" i="1" dirty="0" smtClean="0">
                <a:solidFill>
                  <a:schemeClr val="accent2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Общеобразовательная</a:t>
            </a:r>
          </a:p>
          <a:p>
            <a:r>
              <a:rPr lang="ru-RU" sz="2000" i="1" dirty="0" smtClean="0">
                <a:solidFill>
                  <a:schemeClr val="accent2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Школа </a:t>
            </a:r>
            <a:r>
              <a:rPr lang="en-US" sz="2000" i="1" dirty="0" smtClean="0">
                <a:solidFill>
                  <a:schemeClr val="accent2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 VII</a:t>
            </a:r>
            <a:r>
              <a:rPr lang="ru-RU" sz="2000" i="1" dirty="0" smtClean="0">
                <a:solidFill>
                  <a:schemeClr val="accent2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 вида № 4»</a:t>
            </a:r>
            <a:endParaRPr lang="ru-RU" sz="2000" i="1" dirty="0">
              <a:solidFill>
                <a:schemeClr val="accent2"/>
              </a:solidFill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7744" y="1772816"/>
            <a:ext cx="19431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6691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1-е склонение</a:t>
            </a:r>
            <a:endParaRPr lang="ru-RU" sz="4000" dirty="0"/>
          </a:p>
        </p:txBody>
      </p:sp>
      <p:pic>
        <p:nvPicPr>
          <p:cNvPr id="4" name="irc_mi" descr="http://900igr.net/datas/chtenie/CHto-delaet-3.files/0017-017-Devochka-pojot.jpg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1484784"/>
            <a:ext cx="1819689" cy="237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irc_mi" descr="https://st.free-lance.ru/users/Nedzumi/upload/f_4c6bc32cd9dd2.jpg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3789040"/>
            <a:ext cx="1800200" cy="237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irc_mi" descr="http://gigart.ru/uploads/posts/2010-01/1263675252_1263594550_earthv.jpg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3284984"/>
            <a:ext cx="2088232" cy="1944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719251" y="3861048"/>
            <a:ext cx="777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Кто?</a:t>
            </a:r>
            <a:endParaRPr lang="ru-RU" sz="24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1899" y="6165304"/>
            <a:ext cx="777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Кто?</a:t>
            </a:r>
            <a:endParaRPr lang="ru-RU" sz="24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5976" y="2708920"/>
            <a:ext cx="784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Что?</a:t>
            </a:r>
            <a:endParaRPr lang="ru-RU" sz="2400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36912"/>
            <a:ext cx="2339752" cy="4221088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8264" y="0"/>
            <a:ext cx="2195736" cy="42210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Проверь себя!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980728"/>
          <a:ext cx="8208911" cy="5328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2263"/>
                <a:gridCol w="2756169"/>
                <a:gridCol w="4320479"/>
              </a:tblGrid>
              <a:tr h="792085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ru-RU" sz="2400" b="1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Падеж</a:t>
                      </a:r>
                    </a:p>
                    <a:p>
                      <a:pPr algn="l">
                        <a:lnSpc>
                          <a:spcPct val="90000"/>
                        </a:lnSpc>
                      </a:pPr>
                      <a:endParaRPr lang="ru-RU" sz="2400" b="1" spc="-100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ru-RU" sz="2400" b="1" spc="-100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Падежный вопрос</a:t>
                      </a:r>
                    </a:p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ru-RU" sz="2400" b="0" spc="-100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(</a:t>
                      </a:r>
                      <a:r>
                        <a:rPr lang="ru-RU" sz="2400" b="0" spc="-100" baseline="0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слова-помощники</a:t>
                      </a:r>
                      <a:r>
                        <a:rPr lang="ru-RU" sz="2400" b="0" spc="-100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)</a:t>
                      </a:r>
                      <a:endParaRPr lang="ru-RU" sz="2400" b="0" spc="-100" dirty="0">
                        <a:solidFill>
                          <a:schemeClr val="tx1"/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400" b="1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мужской и женский род</a:t>
                      </a:r>
                      <a:endParaRPr lang="ru-RU" sz="2400" b="1" spc="-100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74253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b="0" i="1" spc="-100" dirty="0" smtClean="0"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И.п.</a:t>
                      </a:r>
                      <a:endParaRPr lang="ru-RU" sz="2400" b="0" i="1" spc="-100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spc="-100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Кто? Что?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spc="-100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(есть)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ru-RU" sz="2400" i="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Девочк</a:t>
                      </a:r>
                      <a:r>
                        <a:rPr lang="ru-RU" sz="2400" b="1" i="0" spc="-10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а</a:t>
                      </a:r>
                      <a:r>
                        <a:rPr lang="ru-RU" sz="2400" i="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, дедушк</a:t>
                      </a:r>
                      <a:r>
                        <a:rPr lang="ru-RU" sz="2400" b="1" i="0" spc="-10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а</a:t>
                      </a:r>
                      <a:r>
                        <a:rPr lang="ru-RU" sz="2400" b="0" i="0" spc="-100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lang="ru-RU" sz="2400" b="1" i="0" spc="-100" baseline="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2400" b="0" i="0" u="sng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З</a:t>
                      </a:r>
                      <a:r>
                        <a:rPr lang="ru-RU" sz="2400" b="0" i="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емл</a:t>
                      </a:r>
                      <a:r>
                        <a:rPr lang="ru-RU" sz="2400" b="1" i="0" spc="-10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я</a:t>
                      </a:r>
                      <a:endParaRPr lang="ru-RU" sz="2400" b="1" i="0" spc="-100" dirty="0">
                        <a:solidFill>
                          <a:srgbClr val="FF0000"/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71280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b="0" i="1" spc="-100" dirty="0" smtClean="0"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Р.п.</a:t>
                      </a:r>
                      <a:endParaRPr lang="ru-RU" sz="2400" b="0" i="1" spc="-100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spc="-100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Кого? Что?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spc="-100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(нет)</a:t>
                      </a:r>
                      <a:endParaRPr lang="ru-RU" sz="2400" spc="-100" dirty="0">
                        <a:solidFill>
                          <a:schemeClr val="tx1"/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i="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Девочк</a:t>
                      </a:r>
                      <a:r>
                        <a:rPr lang="ru-RU" sz="2400" b="1" i="0" spc="-10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и</a:t>
                      </a:r>
                      <a:r>
                        <a:rPr lang="ru-RU" sz="2400" i="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, дедушк</a:t>
                      </a:r>
                      <a:r>
                        <a:rPr lang="ru-RU" sz="2400" b="1" i="0" spc="-10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и</a:t>
                      </a:r>
                      <a:r>
                        <a:rPr lang="ru-RU" sz="2400" b="0" i="0" spc="-100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lang="ru-RU" sz="2400" b="1" i="0" spc="-100" baseline="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2400" b="0" i="0" u="sng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З</a:t>
                      </a:r>
                      <a:r>
                        <a:rPr lang="ru-RU" sz="2400" b="0" i="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емл</a:t>
                      </a:r>
                      <a:r>
                        <a:rPr lang="ru-RU" sz="2400" b="1" i="0" spc="-10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и</a:t>
                      </a:r>
                      <a:endParaRPr lang="ru-RU" sz="2400" b="1" i="0" spc="-100" dirty="0">
                        <a:solidFill>
                          <a:srgbClr val="FF0000"/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75508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b="0" i="1" spc="-100" dirty="0" smtClean="0"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Д.п.</a:t>
                      </a:r>
                      <a:endParaRPr lang="ru-RU" sz="2400" b="0" i="1" spc="-100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spc="-100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Кому? Чему?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spc="-100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(дам, рад)</a:t>
                      </a:r>
                      <a:endParaRPr lang="ru-RU" sz="2400" spc="-100" dirty="0">
                        <a:solidFill>
                          <a:schemeClr val="tx1"/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i="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Девочк</a:t>
                      </a:r>
                      <a:r>
                        <a:rPr lang="ru-RU" sz="2400" b="1" i="0" spc="-10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е</a:t>
                      </a:r>
                      <a:r>
                        <a:rPr lang="ru-RU" sz="2400" i="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, дедушк</a:t>
                      </a:r>
                      <a:r>
                        <a:rPr lang="ru-RU" sz="2400" b="1" i="0" spc="-10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е</a:t>
                      </a:r>
                      <a:r>
                        <a:rPr lang="ru-RU" sz="2400" b="0" i="0" spc="-100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, </a:t>
                      </a:r>
                      <a:r>
                        <a:rPr lang="ru-RU" sz="2400" b="0" i="0" u="sng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З</a:t>
                      </a:r>
                      <a:r>
                        <a:rPr lang="ru-RU" sz="2400" b="0" i="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емл</a:t>
                      </a:r>
                      <a:r>
                        <a:rPr lang="ru-RU" sz="2400" b="1" i="0" spc="-10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е</a:t>
                      </a:r>
                      <a:endParaRPr lang="ru-RU" sz="2400" b="1" i="0" spc="-100" dirty="0">
                        <a:solidFill>
                          <a:srgbClr val="FF0000"/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b="0" i="1" spc="-100" dirty="0" smtClean="0"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В.п.</a:t>
                      </a:r>
                      <a:endParaRPr lang="ru-RU" sz="2400" b="0" i="1" spc="-100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spc="-100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Кого? Что?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spc="-100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(вижу)</a:t>
                      </a:r>
                      <a:endParaRPr lang="ru-RU" sz="2400" spc="-100" dirty="0">
                        <a:solidFill>
                          <a:schemeClr val="tx1"/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i="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Девочк</a:t>
                      </a:r>
                      <a:r>
                        <a:rPr lang="ru-RU" sz="2400" b="1" i="0" spc="-10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у</a:t>
                      </a:r>
                      <a:r>
                        <a:rPr lang="ru-RU" sz="2400" i="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, дедушк</a:t>
                      </a:r>
                      <a:r>
                        <a:rPr lang="ru-RU" sz="2400" b="1" i="0" spc="-10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у</a:t>
                      </a:r>
                      <a:r>
                        <a:rPr lang="ru-RU" sz="2400" b="0" i="0" spc="-100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, </a:t>
                      </a:r>
                      <a:r>
                        <a:rPr lang="ru-RU" sz="2400" b="0" i="0" u="sng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З</a:t>
                      </a:r>
                      <a:r>
                        <a:rPr lang="ru-RU" sz="2400" b="0" i="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емл</a:t>
                      </a:r>
                      <a:r>
                        <a:rPr lang="ru-RU" sz="2400" b="1" i="0" spc="-10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ю</a:t>
                      </a:r>
                      <a:endParaRPr lang="ru-RU" sz="2400" b="1" i="0" spc="-100" dirty="0">
                        <a:solidFill>
                          <a:srgbClr val="FF0000"/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76236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b="0" i="1" spc="-100" dirty="0" smtClean="0"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Т.п.</a:t>
                      </a:r>
                      <a:endParaRPr lang="ru-RU" sz="2400" b="0" i="1" spc="-100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spc="-100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Кем? Чем?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spc="-100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(горжусь, любуюсь)</a:t>
                      </a:r>
                      <a:endParaRPr lang="ru-RU" sz="2400" spc="-100" dirty="0">
                        <a:solidFill>
                          <a:schemeClr val="tx1"/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i="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Девочк</a:t>
                      </a:r>
                      <a:r>
                        <a:rPr lang="ru-RU" sz="2400" b="1" i="0" spc="-10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ой</a:t>
                      </a:r>
                      <a:r>
                        <a:rPr lang="ru-RU" sz="2400" i="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, дедушк</a:t>
                      </a:r>
                      <a:r>
                        <a:rPr lang="ru-RU" sz="2400" b="1" i="0" spc="-10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ой</a:t>
                      </a:r>
                      <a:r>
                        <a:rPr lang="ru-RU" sz="2400" b="0" i="0" spc="-100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lang="ru-RU" sz="2400" b="1" i="0" spc="-100" baseline="0" dirty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2400" b="0" i="0" u="sng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З</a:t>
                      </a:r>
                      <a:r>
                        <a:rPr lang="ru-RU" sz="2400" b="0" i="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емл</a:t>
                      </a:r>
                      <a:r>
                        <a:rPr lang="ru-RU" sz="2400" b="1" i="0" spc="-10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ёй</a:t>
                      </a:r>
                      <a:endParaRPr lang="ru-RU" sz="2400" b="1" i="0" spc="-100" dirty="0">
                        <a:solidFill>
                          <a:srgbClr val="FF0000"/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76963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b="0" i="1" spc="-100" dirty="0" smtClean="0"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П.п.</a:t>
                      </a:r>
                      <a:endParaRPr lang="ru-RU" sz="2400" b="0" i="1" spc="-100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spc="-100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О ком? О чём?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spc="-100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(думаю)</a:t>
                      </a:r>
                      <a:endParaRPr lang="ru-RU" sz="2400" spc="-100" dirty="0">
                        <a:solidFill>
                          <a:schemeClr val="tx1"/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i="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О девочк</a:t>
                      </a:r>
                      <a:r>
                        <a:rPr lang="ru-RU" sz="2400" b="1" i="0" spc="-10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е</a:t>
                      </a:r>
                      <a:r>
                        <a:rPr lang="ru-RU" sz="2400" i="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, о дедушк</a:t>
                      </a:r>
                      <a:r>
                        <a:rPr lang="ru-RU" sz="2400" b="1" i="0" spc="-10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е</a:t>
                      </a:r>
                      <a:r>
                        <a:rPr lang="ru-RU" sz="2400" b="0" i="0" spc="-100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, о</a:t>
                      </a:r>
                      <a:r>
                        <a:rPr lang="ru-RU" sz="2400" b="0" i="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2400" b="0" i="0" u="sng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З</a:t>
                      </a:r>
                      <a:r>
                        <a:rPr lang="ru-RU" sz="2400" b="0" i="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емл</a:t>
                      </a:r>
                      <a:r>
                        <a:rPr lang="ru-RU" sz="2400" b="1" i="0" spc="-10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е</a:t>
                      </a:r>
                      <a:endParaRPr lang="ru-RU" sz="2400" b="1" i="0" spc="-100" dirty="0">
                        <a:solidFill>
                          <a:srgbClr val="FF0000"/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2-е склонение</a:t>
            </a:r>
            <a:endParaRPr lang="ru-RU" sz="4000" dirty="0"/>
          </a:p>
        </p:txBody>
      </p:sp>
      <p:pic>
        <p:nvPicPr>
          <p:cNvPr id="6" name="irc_mi" descr="http://vdetskommire.ru/wp-content/uploads/2011/06/%D1%81%D0%BE%D0%BB%D0%BD%D1%86%D0%B5.gif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1340768"/>
            <a:ext cx="1728192" cy="237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irc_mi" descr="http://oknaopen.com/images/remont-okon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32240" y="3717032"/>
            <a:ext cx="1800199" cy="23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irc_mi" descr="http://wiki.iteach.ru/images/3/37/%D0%A1%D1%82%D1%83%D0%BB_%D0%BF%D1%80%D0%BE%D0%B5%D0%BA%D1%82_%D0%BC%D0%B5%D0%B1%D0%B5%D0%BB%D1%8C6500313.gif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3717032"/>
            <a:ext cx="1800200" cy="237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2" name="Picture 2" descr="http://moole.ru/uploads/posts/2009-03/1237834826_2914392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040" y="1340768"/>
            <a:ext cx="1800200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787444" y="3717032"/>
            <a:ext cx="784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Что?</a:t>
            </a:r>
            <a:endParaRPr lang="ru-RU" sz="24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63667" y="3717032"/>
            <a:ext cx="777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Кто?</a:t>
            </a:r>
            <a:endParaRPr lang="ru-RU" sz="24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65662" y="6093296"/>
            <a:ext cx="784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Что?</a:t>
            </a:r>
            <a:endParaRPr lang="ru-RU" sz="24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65262" y="6093296"/>
            <a:ext cx="784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Что?</a:t>
            </a:r>
            <a:endParaRPr lang="ru-RU" sz="2400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8264" y="0"/>
            <a:ext cx="2195736" cy="4221088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36912"/>
            <a:ext cx="2339752" cy="42210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Проверь себя!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980728"/>
          <a:ext cx="8496945" cy="52486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1993"/>
                <a:gridCol w="2596218"/>
                <a:gridCol w="4728734"/>
              </a:tblGrid>
              <a:tr h="483995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ru-RU" sz="2400" b="1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Падеж</a:t>
                      </a:r>
                    </a:p>
                    <a:p>
                      <a:pPr algn="l">
                        <a:lnSpc>
                          <a:spcPct val="90000"/>
                        </a:lnSpc>
                      </a:pPr>
                      <a:endParaRPr lang="ru-RU" sz="2400" b="1" spc="-100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ru-RU" sz="2400" b="1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Падежный вопрос</a:t>
                      </a:r>
                    </a:p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ru-RU" sz="2400" b="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(слова-помощники)</a:t>
                      </a:r>
                      <a:endParaRPr lang="ru-RU" sz="2400" b="0" spc="-100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400" b="1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мужской и средний род</a:t>
                      </a:r>
                      <a:endParaRPr lang="ru-RU" sz="2400" b="1" spc="-100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48399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b="0" i="1" spc="-100" dirty="0" smtClean="0"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И.п.</a:t>
                      </a:r>
                      <a:endParaRPr lang="ru-RU" sz="2400" b="0" i="1" spc="-100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Кто? Что?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(есть)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ru-RU" sz="240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Конь     ,</a:t>
                      </a:r>
                      <a:r>
                        <a:rPr lang="ru-RU" sz="2400" spc="-100" baseline="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240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стул     </a:t>
                      </a:r>
                      <a:r>
                        <a:rPr lang="ru-RU" sz="2400" b="0" spc="-100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lang="ru-RU" sz="2400" b="1" spc="-100" baseline="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r>
                        <a:rPr lang="ru-RU" sz="2400" b="0" i="0" u="none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окн</a:t>
                      </a:r>
                      <a:r>
                        <a:rPr lang="ru-RU" sz="2400" b="1" i="0" u="none" spc="-10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о</a:t>
                      </a:r>
                      <a:r>
                        <a:rPr lang="ru-RU" sz="2400" b="0" i="0" u="none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,  солнц</a:t>
                      </a:r>
                      <a:r>
                        <a:rPr lang="ru-RU" sz="2400" b="1" i="0" u="none" spc="-10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е</a:t>
                      </a:r>
                      <a:endParaRPr lang="ru-RU" sz="2400" b="1" i="0" u="none" spc="-100" dirty="0">
                        <a:solidFill>
                          <a:srgbClr val="FF0000"/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48399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b="0" i="1" spc="-100" dirty="0" smtClean="0"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Р.п.</a:t>
                      </a:r>
                      <a:endParaRPr lang="ru-RU" sz="2400" b="0" i="1" spc="-100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Кого? Что?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(нет)</a:t>
                      </a:r>
                      <a:endParaRPr lang="ru-RU" sz="2400" spc="-100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b="0" i="0" spc="-100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Кон</a:t>
                      </a:r>
                      <a:r>
                        <a:rPr lang="ru-RU" sz="2400" b="1" i="0" spc="-10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я</a:t>
                      </a:r>
                      <a:r>
                        <a:rPr lang="ru-RU" sz="2400" b="0" i="0" spc="-100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,  стул</a:t>
                      </a:r>
                      <a:r>
                        <a:rPr lang="ru-RU" sz="2400" b="1" i="0" spc="-10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а</a:t>
                      </a:r>
                      <a:r>
                        <a:rPr lang="ru-RU" sz="2400" b="0" i="0" spc="-100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,  окн</a:t>
                      </a:r>
                      <a:r>
                        <a:rPr lang="ru-RU" sz="2400" b="1" i="0" spc="-10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а</a:t>
                      </a:r>
                      <a:r>
                        <a:rPr lang="ru-RU" sz="2400" b="0" i="0" spc="-100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,  солнц</a:t>
                      </a:r>
                      <a:r>
                        <a:rPr lang="ru-RU" sz="2400" b="1" i="0" spc="-10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а</a:t>
                      </a:r>
                      <a:endParaRPr lang="ru-RU" sz="2400" b="1" i="0" spc="-100" dirty="0">
                        <a:solidFill>
                          <a:srgbClr val="FF0000"/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48399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b="0" i="1" spc="-100" dirty="0" smtClean="0"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Д.п.</a:t>
                      </a:r>
                      <a:endParaRPr lang="ru-RU" sz="2400" b="0" i="1" spc="-100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Кому? Чему?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(дам, рад)</a:t>
                      </a:r>
                      <a:endParaRPr lang="ru-RU" sz="2400" spc="-100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b="0" i="0" spc="-100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Кон</a:t>
                      </a:r>
                      <a:r>
                        <a:rPr lang="ru-RU" sz="2400" b="1" i="0" spc="-10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ю</a:t>
                      </a:r>
                      <a:r>
                        <a:rPr lang="ru-RU" sz="2400" b="0" i="0" spc="-100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,  стул</a:t>
                      </a:r>
                      <a:r>
                        <a:rPr lang="ru-RU" sz="2400" b="1" i="0" spc="-10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у</a:t>
                      </a:r>
                      <a:r>
                        <a:rPr lang="ru-RU" sz="2400" b="0" i="0" spc="-100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,  окн</a:t>
                      </a:r>
                      <a:r>
                        <a:rPr lang="ru-RU" sz="2400" b="1" i="0" spc="-10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у</a:t>
                      </a:r>
                      <a:r>
                        <a:rPr lang="ru-RU" sz="2400" b="0" i="0" spc="-100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,  солнц</a:t>
                      </a:r>
                      <a:r>
                        <a:rPr lang="ru-RU" sz="2400" b="1" i="0" spc="-10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у</a:t>
                      </a:r>
                      <a:endParaRPr lang="ru-RU" sz="2400" b="1" i="0" spc="-100" dirty="0">
                        <a:solidFill>
                          <a:srgbClr val="FF0000"/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48399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b="0" i="1" spc="-100" dirty="0" smtClean="0"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В.п.</a:t>
                      </a:r>
                      <a:endParaRPr lang="ru-RU" sz="2400" b="0" i="1" spc="-100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Кого? Что?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(вижу)</a:t>
                      </a:r>
                      <a:endParaRPr lang="ru-RU" sz="2400" spc="-100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b="0" i="0" spc="-100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Кон</a:t>
                      </a:r>
                      <a:r>
                        <a:rPr lang="ru-RU" sz="2400" b="1" i="0" spc="-10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я</a:t>
                      </a:r>
                      <a:r>
                        <a:rPr lang="ru-RU" sz="2400" b="0" i="0" spc="-100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,  стул     ,  окн</a:t>
                      </a:r>
                      <a:r>
                        <a:rPr lang="ru-RU" sz="2400" b="1" i="0" spc="-10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о</a:t>
                      </a:r>
                      <a:r>
                        <a:rPr lang="ru-RU" sz="2400" b="0" i="0" spc="-100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,  солнц</a:t>
                      </a:r>
                      <a:r>
                        <a:rPr lang="ru-RU" sz="2400" b="1" i="0" spc="-10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е</a:t>
                      </a:r>
                      <a:endParaRPr lang="ru-RU" sz="2400" b="1" i="0" spc="-100" dirty="0">
                        <a:solidFill>
                          <a:srgbClr val="FF0000"/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48399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b="0" i="1" spc="-100" dirty="0" smtClean="0"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Т.п.</a:t>
                      </a:r>
                      <a:endParaRPr lang="ru-RU" sz="2400" b="0" i="1" spc="-100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Кем? Чем?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(горжусь, любуюсь)</a:t>
                      </a:r>
                      <a:endParaRPr lang="ru-RU" sz="2400" spc="-100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b="0" i="0" spc="-100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Кон</a:t>
                      </a:r>
                      <a:r>
                        <a:rPr lang="ru-RU" sz="2400" b="0" i="0" spc="-10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ём</a:t>
                      </a:r>
                      <a:r>
                        <a:rPr lang="ru-RU" sz="2400" b="0" i="0" spc="-100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,  стул</a:t>
                      </a:r>
                      <a:r>
                        <a:rPr lang="ru-RU" sz="2400" b="1" i="0" spc="-10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ом</a:t>
                      </a:r>
                      <a:r>
                        <a:rPr lang="ru-RU" sz="2400" b="0" i="0" spc="-100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,  окн</a:t>
                      </a:r>
                      <a:r>
                        <a:rPr lang="ru-RU" sz="2400" b="1" i="0" spc="-10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ом</a:t>
                      </a:r>
                      <a:r>
                        <a:rPr lang="ru-RU" sz="2400" b="0" i="0" spc="-100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,  солнц</a:t>
                      </a:r>
                      <a:r>
                        <a:rPr lang="ru-RU" sz="2400" b="1" i="0" spc="-10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ем</a:t>
                      </a:r>
                      <a:endParaRPr lang="ru-RU" sz="2400" b="1" i="0" spc="-100" dirty="0">
                        <a:solidFill>
                          <a:srgbClr val="FF0000"/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48399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b="0" i="1" spc="-100" dirty="0" smtClean="0"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П.п.</a:t>
                      </a:r>
                      <a:endParaRPr lang="ru-RU" sz="2400" b="0" i="1" spc="-100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О ком? О чём?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(думаю)</a:t>
                      </a:r>
                      <a:endParaRPr lang="ru-RU" sz="2400" spc="-100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b="0" i="0" spc="-100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О кон</a:t>
                      </a:r>
                      <a:r>
                        <a:rPr lang="ru-RU" sz="2400" b="1" i="0" spc="-10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е</a:t>
                      </a:r>
                      <a:r>
                        <a:rPr lang="ru-RU" sz="2400" b="0" i="0" spc="-100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, о стул</a:t>
                      </a:r>
                      <a:r>
                        <a:rPr lang="ru-RU" sz="2400" b="1" i="0" spc="-10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е</a:t>
                      </a:r>
                      <a:r>
                        <a:rPr lang="ru-RU" sz="2400" b="0" i="0" spc="-100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, </a:t>
                      </a:r>
                      <a:r>
                        <a:rPr lang="ru-RU" sz="2400" b="0" i="0" u="sng" spc="-100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об о</a:t>
                      </a:r>
                      <a:r>
                        <a:rPr lang="ru-RU" sz="2400" b="0" i="0" spc="-100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кн</a:t>
                      </a:r>
                      <a:r>
                        <a:rPr lang="ru-RU" sz="2400" b="1" i="0" spc="-10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е</a:t>
                      </a:r>
                      <a:r>
                        <a:rPr lang="ru-RU" sz="2400" b="0" i="0" spc="-100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, о солнц</a:t>
                      </a:r>
                      <a:r>
                        <a:rPr lang="ru-RU" sz="2400" b="1" i="0" spc="-10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е</a:t>
                      </a:r>
                      <a:endParaRPr lang="ru-RU" sz="2400" b="1" i="0" spc="-100" dirty="0">
                        <a:solidFill>
                          <a:srgbClr val="FF0000"/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860032" y="1772816"/>
            <a:ext cx="21602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24128" y="1772816"/>
            <a:ext cx="21602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08104" y="4005064"/>
            <a:ext cx="21602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3-е склонение</a:t>
            </a:r>
            <a:endParaRPr lang="ru-RU" sz="4000" dirty="0"/>
          </a:p>
        </p:txBody>
      </p:sp>
      <p:pic>
        <p:nvPicPr>
          <p:cNvPr id="5" name="irc_mi" descr="http://www.edu.cap.ru/home/5805/kartinocki/pocemycki/mouse.jpg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187624" y="1556792"/>
            <a:ext cx="1800200" cy="237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irc_mi" descr="http://ua.all.biz/img/ua/catalog/281886.jpeg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6732240" y="3789040"/>
            <a:ext cx="1800200" cy="237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irc_mi" descr="http://www.stihi.ru/pics/2011/04/30/432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920" y="2708920"/>
            <a:ext cx="2016224" cy="2592288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265662" y="6165304"/>
            <a:ext cx="784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Что?</a:t>
            </a:r>
            <a:endParaRPr lang="ru-RU" sz="24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9358" y="5229200"/>
            <a:ext cx="784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Что?</a:t>
            </a:r>
            <a:endParaRPr lang="ru-RU" sz="24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6869" y="3933056"/>
            <a:ext cx="777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Кто?</a:t>
            </a:r>
            <a:endParaRPr lang="ru-RU" sz="2400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8264" y="0"/>
            <a:ext cx="2195736" cy="4221088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36912"/>
            <a:ext cx="2339752" cy="42210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Проверь себя!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3568" y="1124744"/>
          <a:ext cx="7920880" cy="52486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2535"/>
                <a:gridCol w="2799621"/>
                <a:gridCol w="4028724"/>
              </a:tblGrid>
              <a:tr h="483995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ru-RU" sz="2400" b="1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Падеж</a:t>
                      </a:r>
                    </a:p>
                    <a:p>
                      <a:pPr algn="l">
                        <a:lnSpc>
                          <a:spcPct val="90000"/>
                        </a:lnSpc>
                      </a:pPr>
                      <a:endParaRPr lang="ru-RU" sz="2400" b="1" spc="-100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ru-RU" sz="2400" b="1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Падежный вопрос</a:t>
                      </a:r>
                    </a:p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ru-RU" sz="2400" b="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(слова-помощники)</a:t>
                      </a:r>
                      <a:endParaRPr lang="ru-RU" sz="2400" b="0" spc="-100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400" b="1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женский род</a:t>
                      </a:r>
                      <a:endParaRPr lang="ru-RU" sz="2400" b="1" spc="-100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48399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b="0" i="1" spc="-100" dirty="0" smtClean="0"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И.п.</a:t>
                      </a:r>
                      <a:endParaRPr lang="ru-RU" sz="2400" b="0" i="1" spc="-100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Кто? Что?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(есть)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ru-RU" sz="240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Мышь      , ночь     </a:t>
                      </a:r>
                      <a:r>
                        <a:rPr lang="ru-RU" sz="2400" b="0" spc="-100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lang="ru-RU" sz="2400" b="1" spc="-100" baseline="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2400" b="0" i="0" u="none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соль</a:t>
                      </a:r>
                      <a:endParaRPr lang="ru-RU" sz="2400" b="1" i="0" u="none" spc="-100" dirty="0">
                        <a:solidFill>
                          <a:srgbClr val="FF0000"/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73034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b="0" i="1" spc="-100" dirty="0" smtClean="0"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Р.п.</a:t>
                      </a:r>
                      <a:endParaRPr lang="ru-RU" sz="2400" b="0" i="1" spc="-100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Кого? Что?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(нет)</a:t>
                      </a:r>
                      <a:endParaRPr lang="ru-RU" sz="2400" spc="-100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Мыш</a:t>
                      </a:r>
                      <a:r>
                        <a:rPr lang="ru-RU" sz="2400" b="1" spc="-10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и</a:t>
                      </a:r>
                      <a:r>
                        <a:rPr lang="ru-RU" sz="240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, ноч</a:t>
                      </a:r>
                      <a:r>
                        <a:rPr lang="ru-RU" sz="2400" b="1" spc="-10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и</a:t>
                      </a:r>
                      <a:r>
                        <a:rPr lang="ru-RU" sz="2400" b="0" spc="-100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lang="ru-RU" sz="2400" b="1" spc="-100" baseline="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2400" b="0" i="0" u="none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сол</a:t>
                      </a:r>
                      <a:r>
                        <a:rPr lang="ru-RU" sz="2400" b="1" i="0" u="none" spc="-10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и</a:t>
                      </a:r>
                    </a:p>
                  </a:txBody>
                  <a:tcPr/>
                </a:tc>
              </a:tr>
              <a:tr h="48399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b="0" i="1" spc="-100" dirty="0" smtClean="0"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Д.п.</a:t>
                      </a:r>
                      <a:endParaRPr lang="ru-RU" sz="2400" b="0" i="1" spc="-100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Кому? Чему?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(дам, рад)</a:t>
                      </a:r>
                      <a:endParaRPr lang="ru-RU" sz="2400" spc="-100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Мыш</a:t>
                      </a:r>
                      <a:r>
                        <a:rPr lang="ru-RU" sz="2400" b="1" spc="-10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и</a:t>
                      </a:r>
                      <a:r>
                        <a:rPr lang="ru-RU" sz="240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, ноч</a:t>
                      </a:r>
                      <a:r>
                        <a:rPr lang="ru-RU" sz="2400" b="1" spc="-10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и</a:t>
                      </a:r>
                      <a:r>
                        <a:rPr lang="ru-RU" sz="2400" b="0" spc="-100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lang="ru-RU" sz="2400" b="1" spc="-100" baseline="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2400" b="0" i="0" u="none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сол</a:t>
                      </a:r>
                      <a:r>
                        <a:rPr lang="ru-RU" sz="2400" b="1" i="0" u="none" spc="-10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и</a:t>
                      </a:r>
                      <a:endParaRPr lang="ru-RU" sz="2400" b="1" i="1" spc="-100" dirty="0">
                        <a:solidFill>
                          <a:srgbClr val="FF0000"/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48399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b="0" i="1" spc="-100" dirty="0" smtClean="0"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В.п.</a:t>
                      </a:r>
                      <a:endParaRPr lang="ru-RU" sz="2400" b="0" i="1" spc="-100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Кого? Что?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(вижу)</a:t>
                      </a:r>
                      <a:endParaRPr lang="ru-RU" sz="2400" spc="-100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Мышь      , ночь      </a:t>
                      </a:r>
                      <a:r>
                        <a:rPr lang="ru-RU" sz="2400" b="0" spc="-100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lang="ru-RU" sz="2400" b="1" spc="-100" baseline="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2400" b="0" i="0" u="none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соль</a:t>
                      </a:r>
                      <a:endParaRPr lang="ru-RU" sz="2400" b="1" i="1" spc="-100" dirty="0">
                        <a:solidFill>
                          <a:srgbClr val="FF0000"/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48399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b="0" i="1" spc="-100" dirty="0" smtClean="0"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Т.п.</a:t>
                      </a:r>
                      <a:endParaRPr lang="ru-RU" sz="2400" b="0" i="1" spc="-100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Кем? Чем?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(горжусь, любуюсь)</a:t>
                      </a:r>
                      <a:endParaRPr lang="ru-RU" sz="2400" spc="-100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Мышь</a:t>
                      </a:r>
                      <a:r>
                        <a:rPr lang="ru-RU" sz="2400" b="1" spc="-10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ю</a:t>
                      </a:r>
                      <a:r>
                        <a:rPr lang="ru-RU" sz="240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, ночь</a:t>
                      </a:r>
                      <a:r>
                        <a:rPr lang="ru-RU" sz="2400" b="1" spc="-10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ю</a:t>
                      </a:r>
                      <a:r>
                        <a:rPr lang="ru-RU" sz="2400" b="0" spc="-100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lang="ru-RU" sz="2400" b="1" spc="-100" baseline="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2400" b="0" i="0" u="none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соль</a:t>
                      </a:r>
                      <a:r>
                        <a:rPr lang="ru-RU" sz="2400" b="1" i="0" u="none" spc="-10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ю</a:t>
                      </a:r>
                      <a:endParaRPr lang="ru-RU" sz="2400" b="1" i="1" spc="-100" dirty="0">
                        <a:solidFill>
                          <a:srgbClr val="FF0000"/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48399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b="0" i="1" spc="-100" dirty="0" smtClean="0"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П.п.</a:t>
                      </a:r>
                      <a:endParaRPr lang="ru-RU" sz="2400" b="0" i="1" spc="-100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О ком? О чём?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(думаю)</a:t>
                      </a:r>
                      <a:endParaRPr lang="ru-RU" sz="2400" spc="-100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О</a:t>
                      </a:r>
                      <a:r>
                        <a:rPr lang="ru-RU" sz="2400" spc="-100" baseline="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м</a:t>
                      </a:r>
                      <a:r>
                        <a:rPr lang="ru-RU" sz="240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ыш</a:t>
                      </a:r>
                      <a:r>
                        <a:rPr lang="ru-RU" sz="2400" b="1" spc="-10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и</a:t>
                      </a:r>
                      <a:r>
                        <a:rPr lang="ru-RU" sz="2400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, о ноч</a:t>
                      </a:r>
                      <a:r>
                        <a:rPr lang="ru-RU" sz="2400" b="1" spc="-10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и</a:t>
                      </a:r>
                      <a:r>
                        <a:rPr lang="ru-RU" sz="2400" b="0" spc="-100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lang="ru-RU" sz="2400" b="1" spc="-100" baseline="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2400" b="0" spc="-100" baseline="0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о</a:t>
                      </a:r>
                      <a:r>
                        <a:rPr lang="ru-RU" sz="2400" b="1" spc="-100" baseline="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2400" b="0" i="0" u="none" spc="-1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сол</a:t>
                      </a:r>
                      <a:r>
                        <a:rPr lang="ru-RU" sz="2400" b="1" i="0" u="none" spc="-100" dirty="0" smtClean="0">
                          <a:solidFill>
                            <a:srgbClr val="FF0000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и</a:t>
                      </a:r>
                      <a:endParaRPr lang="ru-RU" sz="2400" b="1" i="1" spc="-100" dirty="0">
                        <a:solidFill>
                          <a:srgbClr val="FF0000"/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508104" y="1916832"/>
            <a:ext cx="21602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16216" y="1916832"/>
            <a:ext cx="21602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80312" y="1916832"/>
            <a:ext cx="21602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08104" y="4149080"/>
            <a:ext cx="21602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16216" y="4149080"/>
            <a:ext cx="21602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452320" y="4149080"/>
            <a:ext cx="21602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www.bankoboev.ru/fons/NjQwMw==/Bankoboev.Ru_zelenaya_polyan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6" descr="&amp;Acy;&amp;ncy;&amp;icy;&amp;mcy;&amp;acy;&amp;tscy;&amp;icy;&amp;yacy; &amp;scy;&amp;ocy;&amp;lcy;&amp;ncy;&amp;ycy;&amp;shcy;&amp;kcy;&amp;ocy;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2592288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4" descr="http://scirraconstruct.ru/upload/images/2011/Apr/28/molly2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1764704" y="3645024"/>
            <a:ext cx="1944216" cy="2425452"/>
          </a:xfrm>
          <a:prstGeom prst="rect">
            <a:avLst/>
          </a:prstGeom>
          <a:noFill/>
        </p:spPr>
      </p:pic>
      <p:pic>
        <p:nvPicPr>
          <p:cNvPr id="7" name="Picture 18" descr="http://globator.net/uploads/tutors/tutor173_files/2fd658f7d9ca.gif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924944"/>
            <a:ext cx="1428750" cy="1428750"/>
          </a:xfrm>
          <a:prstGeom prst="rect">
            <a:avLst/>
          </a:prstGeom>
          <a:noFill/>
        </p:spPr>
      </p:pic>
      <p:pic>
        <p:nvPicPr>
          <p:cNvPr id="8" name="Picture 6" descr="http://www.rukodel.tv/_pu/8/s69652173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661248"/>
            <a:ext cx="1224136" cy="988369"/>
          </a:xfrm>
          <a:prstGeom prst="rect">
            <a:avLst/>
          </a:prstGeom>
          <a:noFill/>
        </p:spPr>
      </p:pic>
      <p:pic>
        <p:nvPicPr>
          <p:cNvPr id="9" name="Picture 6" descr="http://www.rukodel.tv/_pu/8/s69652173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2780928"/>
            <a:ext cx="1224136" cy="988369"/>
          </a:xfrm>
          <a:prstGeom prst="rect">
            <a:avLst/>
          </a:prstGeom>
          <a:noFill/>
        </p:spPr>
      </p:pic>
      <p:pic>
        <p:nvPicPr>
          <p:cNvPr id="10" name="Picture 6" descr="http://www.rukodel.tv/_pu/8/s69652173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2924944"/>
            <a:ext cx="1224136" cy="988369"/>
          </a:xfrm>
          <a:prstGeom prst="rect">
            <a:avLst/>
          </a:prstGeom>
          <a:noFill/>
        </p:spPr>
      </p:pic>
      <p:pic>
        <p:nvPicPr>
          <p:cNvPr id="11" name="Picture 6" descr="http://www.rukodel.tv/_pu/8/s69652173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5517232"/>
            <a:ext cx="1224136" cy="988369"/>
          </a:xfrm>
          <a:prstGeom prst="rect">
            <a:avLst/>
          </a:prstGeom>
          <a:noFill/>
        </p:spPr>
      </p:pic>
      <p:pic>
        <p:nvPicPr>
          <p:cNvPr id="12" name="Picture 20" descr="http://img13.nnm.ru/1/c/0/6/9/1c069a75398cae9c8cff5461731e9203_full.jpg"/>
          <p:cNvPicPr>
            <a:picLocks noChangeAspect="1" noChangeArrowheads="1" noCrop="1"/>
          </p:cNvPicPr>
          <p:nvPr/>
        </p:nvPicPr>
        <p:blipFill>
          <a:blip r:embed="rId8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3429000"/>
            <a:ext cx="1224136" cy="1152128"/>
          </a:xfrm>
          <a:prstGeom prst="rect">
            <a:avLst/>
          </a:prstGeom>
          <a:noFill/>
        </p:spPr>
      </p:pic>
      <p:pic>
        <p:nvPicPr>
          <p:cNvPr id="13" name="Picture 20" descr="http://img13.nnm.ru/1/c/0/6/9/1c069a75398cae9c8cff5461731e9203_full.jpg"/>
          <p:cNvPicPr>
            <a:picLocks noChangeAspect="1" noChangeArrowheads="1" noCrop="1"/>
          </p:cNvPicPr>
          <p:nvPr/>
        </p:nvPicPr>
        <p:blipFill>
          <a:blip r:embed="rId8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5589240"/>
            <a:ext cx="1224136" cy="1152128"/>
          </a:xfrm>
          <a:prstGeom prst="rect">
            <a:avLst/>
          </a:prstGeom>
          <a:noFill/>
        </p:spPr>
      </p:pic>
      <p:pic>
        <p:nvPicPr>
          <p:cNvPr id="14" name="Picture 20" descr="http://img13.nnm.ru/1/c/0/6/9/1c069a75398cae9c8cff5461731e9203_full.jpg"/>
          <p:cNvPicPr>
            <a:picLocks noChangeAspect="1" noChangeArrowheads="1" noCrop="1"/>
          </p:cNvPicPr>
          <p:nvPr/>
        </p:nvPicPr>
        <p:blipFill>
          <a:blip r:embed="rId8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4149080"/>
            <a:ext cx="1224136" cy="1152128"/>
          </a:xfrm>
          <a:prstGeom prst="rect">
            <a:avLst/>
          </a:prstGeom>
          <a:noFill/>
        </p:spPr>
      </p:pic>
      <p:pic>
        <p:nvPicPr>
          <p:cNvPr id="15" name="Picture 20" descr="http://img13.nnm.ru/1/c/0/6/9/1c069a75398cae9c8cff5461731e9203_full.jpg"/>
          <p:cNvPicPr>
            <a:picLocks noChangeAspect="1" noChangeArrowheads="1" noCrop="1"/>
          </p:cNvPicPr>
          <p:nvPr/>
        </p:nvPicPr>
        <p:blipFill>
          <a:blip r:embed="rId8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2924944"/>
            <a:ext cx="1224136" cy="1152128"/>
          </a:xfrm>
          <a:prstGeom prst="rect">
            <a:avLst/>
          </a:prstGeom>
          <a:noFill/>
        </p:spPr>
      </p:pic>
      <p:pic>
        <p:nvPicPr>
          <p:cNvPr id="16" name="Picture 20" descr="http://img13.nnm.ru/1/c/0/6/9/1c069a75398cae9c8cff5461731e9203_full.jpg"/>
          <p:cNvPicPr>
            <a:picLocks noChangeAspect="1" noChangeArrowheads="1" noCrop="1"/>
          </p:cNvPicPr>
          <p:nvPr/>
        </p:nvPicPr>
        <p:blipFill>
          <a:blip r:embed="rId8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3789040"/>
            <a:ext cx="1224136" cy="1152128"/>
          </a:xfrm>
          <a:prstGeom prst="rect">
            <a:avLst/>
          </a:prstGeom>
          <a:noFill/>
        </p:spPr>
      </p:pic>
      <p:pic>
        <p:nvPicPr>
          <p:cNvPr id="17" name="Picture 20" descr="http://img13.nnm.ru/1/c/0/6/9/1c069a75398cae9c8cff5461731e9203_full.jpg"/>
          <p:cNvPicPr>
            <a:picLocks noChangeAspect="1" noChangeArrowheads="1" noCrop="1"/>
          </p:cNvPicPr>
          <p:nvPr/>
        </p:nvPicPr>
        <p:blipFill>
          <a:blip r:embed="rId8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5517232"/>
            <a:ext cx="1224136" cy="1152128"/>
          </a:xfrm>
          <a:prstGeom prst="rect">
            <a:avLst/>
          </a:prstGeom>
          <a:noFill/>
        </p:spPr>
      </p:pic>
      <p:pic>
        <p:nvPicPr>
          <p:cNvPr id="18" name="Picture 22" descr="http://fastgif.ru/_ph/61/1/878638753.jpg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144000" y="3573016"/>
            <a:ext cx="1763688" cy="2048620"/>
          </a:xfrm>
          <a:prstGeom prst="rect">
            <a:avLst/>
          </a:prstGeom>
          <a:noFill/>
        </p:spPr>
      </p:pic>
      <p:pic>
        <p:nvPicPr>
          <p:cNvPr id="19" name="Picture 8" descr="http://fotki.ucoz.hu/_ph/10/1/16028623.jpg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-900608" y="2348880"/>
            <a:ext cx="657225" cy="571501"/>
          </a:xfrm>
          <a:prstGeom prst="rect">
            <a:avLst/>
          </a:prstGeom>
          <a:noFill/>
        </p:spPr>
      </p:pic>
      <p:pic>
        <p:nvPicPr>
          <p:cNvPr id="20" name="Picture 12" descr="http://fotki.ucoz.hu/_ph/10/1/244553008.jpg"/>
          <p:cNvPicPr>
            <a:picLocks noChangeAspect="1" noChangeArrowheads="1" noCrop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-1152525" y="5838824"/>
            <a:ext cx="1152525" cy="1019176"/>
          </a:xfrm>
          <a:prstGeom prst="rect">
            <a:avLst/>
          </a:prstGeom>
          <a:noFill/>
        </p:spPr>
      </p:pic>
      <p:pic>
        <p:nvPicPr>
          <p:cNvPr id="21" name="Picture 10" descr="http://fotki.ucoz.hu/_ph/10/1/366291620.jpg"/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flipH="1">
            <a:off x="9144000" y="0"/>
            <a:ext cx="1224136" cy="1266826"/>
          </a:xfrm>
          <a:prstGeom prst="rect">
            <a:avLst/>
          </a:prstGeom>
          <a:noFill/>
        </p:spPr>
      </p:pic>
      <p:pic>
        <p:nvPicPr>
          <p:cNvPr id="27" name="Неизвестен - И.Смирнова-Осень постучалась к нам 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13" cstate="email"/>
          <a:stretch>
            <a:fillRect/>
          </a:stretch>
        </p:blipFill>
        <p:spPr>
          <a:xfrm>
            <a:off x="8676456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5.92593E-6 C 0.01042 -0.01458 0.02083 -0.02916 0.02969 -0.03842 C 0.03854 -0.04768 0.0434 -0.05138 0.05278 -0.05509 C 0.06215 -0.05879 0.07535 -0.06064 0.08559 -0.06018 C 0.09583 -0.05971 0.10486 -0.05763 0.11441 -0.05254 C 0.12396 -0.04745 0.13195 -0.03587 0.14323 -0.02962 C 0.15451 -0.02337 0.16806 -0.01967 0.18177 -0.0155 C 0.19531 -0.01134 0.21198 -0.0037 0.225 -0.00509 C 0.23802 -0.00647 0.2467 -0.01712 0.25955 -0.0243 C 0.2724 -0.03147 0.28698 -0.04166 0.30191 -0.04884 C 0.31684 -0.05601 0.33403 -0.06064 0.34896 -0.06666 C 0.36372 -0.07268 0.37761 -0.07962 0.39028 -0.08471 C 0.40295 -0.08981 0.4132 -0.09374 0.425 -0.09745 C 0.43681 -0.10115 0.44931 -0.10485 0.46146 -0.10647 C 0.47361 -0.10809 0.48333 -0.10763 0.49809 -0.10763 C 0.51285 -0.10763 0.53576 -0.10671 0.55 -0.10647 C 0.56424 -0.10624 0.57083 -0.10555 0.58368 -0.10647 C 0.59653 -0.1074 0.61493 -0.11041 0.62691 -0.11157 C 0.63872 -0.11272 0.64201 -0.1118 0.65573 -0.11296 C 0.66927 -0.11411 0.69167 -0.11712 0.70938 -0.11805 C 0.72726 -0.11897 0.7467 -0.11828 0.7625 -0.11805 C 0.7783 -0.11782 0.79097 -0.11805 0.80469 -0.11666 C 0.8184 -0.11527 0.83316 -0.11064 0.84514 -0.10902 C 0.85712 -0.1074 0.86476 -0.10925 0.87691 -0.10647 C 0.88906 -0.1037 0.9033 -0.09768 0.91823 -0.09235 C 0.93316 -0.08703 0.95104 -0.07893 0.96632 -0.0743 C 0.9816 -0.06967 0.99566 -0.06643 1.00955 -0.06411 C 1.02344 -0.0618 1.03368 -0.06087 1.05 -0.06018 C 1.06632 -0.05948 1.09167 -0.05879 1.10764 -0.06018 C 1.12361 -0.06157 1.13299 -0.06481 1.14618 -0.06805 C 1.15938 -0.07129 1.175 -0.07592 1.18646 -0.07962 C 1.19792 -0.08333 1.20781 -0.08658 1.21528 -0.08981 C 1.22274 -0.09305 1.22951 -0.09606 1.23177 -0.09884 " pathEditMode="relative" ptsTypes="aaaaaaaaaaaaaaaaaaaaaaaaaaaaaaaaA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 0.1647 C -0.07032 0.16285 -0.06129 0.161 -0.05782 0.15336 C -0.05417 0.14573 -0.05903 0.13139 -0.05782 0.11866 C -0.05643 0.10594 -0.05487 0.08582 -0.04914 0.07749 C -0.04375 0.06916 -0.03247 0.06616 -0.02414 0.0687 C -0.01563 0.07124 -0.00711 0.08489 0.00226 0.09253 C 0.01129 0.10016 0.0224 0.11126 0.03108 0.11473 C 0.04011 0.1182 0.04931 0.11681 0.05539 0.11358 C 0.06146 0.11034 0.06563 0.10317 0.06754 0.09484 C 0.06962 0.08651 0.06823 0.07495 0.06754 0.06384 C 0.06719 0.05274 0.06424 0.03817 0.06494 0.02776 C 0.06528 0.01735 0.06615 0.0111 0.07032 0.00162 C 0.07466 -0.00787 0.08247 -0.02175 0.08994 -0.02961 C 0.09757 -0.03748 0.10174 -0.0502 0.11632 -0.0458 C 0.13091 -0.04141 0.1599 -0.0162 0.17778 -0.00347 C 0.19601 0.00925 0.21372 0.01966 0.22448 0.03007 C 0.23525 0.04048 0.23664 0.04927 0.24219 0.05875 C 0.24792 0.06824 0.25087 0.08027 0.25747 0.08744 C 0.26372 0.09461 0.26858 0.09877 0.28056 0.10247 C 0.29271 0.10617 0.31997 0.10872 0.32917 0.10987 C 0.33855 0.11103 0.33542 0.11543 0.33594 0.10987 C 0.33646 0.10432 0.33334 0.08697 0.33195 0.07633 C 0.33056 0.06569 0.32865 0.05575 0.32726 0.04626 C 0.32587 0.03678 0.32535 0.03007 0.32379 0.01897 C 0.32188 0.00786 0.31355 -0.00602 0.31702 -0.02082 C 0.32066 -0.03563 0.33351 -0.05644 0.34619 -0.0694 C 0.35851 -0.08235 0.37709 -0.0923 0.39202 -0.09924 C 0.40695 -0.10618 0.41841 -0.10988 0.43594 -0.11057 C 0.45348 -0.11127 0.48212 -0.10641 0.4974 -0.10317 C 0.51285 -0.09993 0.51563 -0.0997 0.52744 -0.09068 C 0.53907 -0.08166 0.55487 -0.06223 0.56841 -0.04951 C 0.58212 -0.03678 0.59445 -0.01966 0.60955 -0.01458 C 0.62483 -0.00949 0.64775 -0.01018 0.65921 -0.01851 C 0.67066 -0.02684 0.67414 -0.04974 0.67882 -0.06454 C 0.68351 -0.07935 0.68369 -0.09577 0.68733 -0.10687 C 0.69063 -0.11798 0.68837 -0.12307 0.69948 -0.13162 C 0.7106 -0.14018 0.73994 -0.15429 0.75365 -0.15776 C 0.76737 -0.16123 0.77153 -0.15614 0.78178 -0.15175 C 0.79167 -0.14735 0.80296 -0.13579 0.81441 -0.13162 C 0.82553 -0.12746 0.83507 -0.12769 0.84966 -0.12677 C 0.86441 -0.12584 0.88751 -0.12307 0.90226 -0.12677 C 0.91685 -0.13047 0.9257 -0.14111 0.93768 -0.1492 C 0.94966 -0.1573 0.9606 -0.1617 0.97396 -0.17534 C 0.98751 -0.18899 1.00834 -0.21582 1.01789 -0.23132 C 1.02761 -0.24682 1.02935 -0.2644 1.03108 -0.2688 " pathEditMode="relative" ptsTypes="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0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100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6667E-6 2.22222E-6 C -0.01996 -0.00533 -0.03958 -0.01065 -0.05833 -0.01273 C -0.07708 -0.01482 -0.09565 -0.01181 -0.11249 -0.01273 C -0.12916 -0.01366 -0.14236 -0.0169 -0.15833 -0.01783 C -0.17465 -0.01875 -0.19409 -0.01806 -0.20954 -0.01783 C -0.22465 -0.01759 -0.23697 -0.01806 -0.24982 -0.01667 C -0.26267 -0.01528 -0.27256 -0.01296 -0.28628 -0.0088 C -0.30017 -0.00463 -0.32031 0.00625 -0.3335 0.00903 C -0.3467 0.0118 -0.35381 0.00787 -0.36527 0.00787 C -0.37673 0.00787 -0.39062 0.01041 -0.4019 0.00903 C -0.41319 0.00764 -0.42309 0.00393 -0.4335 -0.00116 C -0.44357 -0.00625 -0.4519 -0.01621 -0.46336 -0.02176 C -0.47465 -0.02732 -0.48663 -0.03079 -0.5019 -0.03449 C -0.51684 -0.0382 -0.54027 -0.04097 -0.55364 -0.04352 C -0.56701 -0.04607 -0.56927 -0.05023 -0.58263 -0.05 C -0.59583 -0.04977 -0.61927 -0.04537 -0.63437 -0.04213 C -0.64965 -0.03889 -0.66006 -0.03681 -0.67395 -0.03079 C -0.68784 -0.02477 -0.70451 -0.0125 -0.71805 -0.00625 C -0.73194 2.22222E-6 -0.74444 0.00532 -0.75659 0.00648 C -0.76874 0.00764 -0.77517 0.00162 -0.79131 2.22222E-6 C -0.80729 -0.00162 -0.83819 -0.00046 -0.85364 -0.00371 C -0.86909 -0.00695 -0.87309 -0.01551 -0.88437 -0.01921 C -0.89583 -0.02292 -0.91111 -0.02199 -0.92187 -0.02546 C -0.93298 -0.02894 -0.93697 -0.0375 -0.94982 -0.03959 C -0.96284 -0.04167 -0.98385 -0.03935 -0.99895 -0.03843 C -1.01371 -0.0375 -1.02881 -0.03449 -1.0394 -0.03334 C -1.04982 -0.03218 -1.05121 -0.03102 -1.06128 -0.03195 C -1.0717 -0.03287 -1.09045 -0.04005 -1.10086 -0.03959 C -1.11111 -0.03912 -1.1125 -0.03426 -1.12378 -0.0294 C -1.13506 -0.02454 -1.15364 -0.01736 -1.16892 -0.01019 C -1.1842 -0.00301 -1.19895 0.00393 -1.2151 0.01412 C -1.23125 0.0243 -1.2526 0.04051 -1.26614 0.05139 C -1.27968 0.06227 -1.29131 0.07569 -1.29687 0.07963 " pathEditMode="relative" ptsTypes="aaaaaaaaaaaaaaaaaaaaaaaaaaaaaaaaA">
                                      <p:cBhvr>
                                        <p:cTn id="7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60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C 0.00955 -0.01643 0.0191 -0.03264 0.025 -0.04491 C 0.0309 -0.05717 0.02604 -0.06597 0.03559 -0.07315 C 0.04514 -0.08032 0.06927 -0.08935 0.08264 -0.08842 C 0.09635 -0.0875 0.1066 -0.07754 0.11649 -0.06805 C 0.12621 -0.05856 0.13351 -0.04305 0.14132 -0.03079 C 0.1493 -0.01852 0.15538 -0.00648 0.16441 0.00509 C 0.17361 0.01667 0.18229 0.02871 0.19618 0.03843 C 0.20989 0.04815 0.23437 0.06111 0.24809 0.06412 C 0.26163 0.06713 0.26979 0.06528 0.27899 0.05625 C 0.28802 0.04722 0.29566 0.02153 0.30295 0.01019 C 0.31007 -0.00116 0.30989 -0.00579 0.32205 -0.01157 C 0.33455 -0.01736 0.36319 -0.02569 0.37691 -0.02454 C 0.3908 -0.02338 0.40017 -0.01435 0.4059 -0.00509 C 0.41146 0.00417 0.4125 0.01644 0.41059 0.03079 C 0.40868 0.04514 0.40399 0.06713 0.39427 0.08079 C 0.38455 0.09445 0.36753 0.10787 0.35191 0.11273 C 0.33646 0.11759 0.31128 0.11898 0.29982 0.11019 C 0.28854 0.10139 0.28212 0.07963 0.28455 0.06019 C 0.28715 0.04074 0.30191 0.01111 0.31458 -0.00648 C 0.32708 -0.02407 0.34253 -0.03542 0.35972 -0.04491 C 0.37673 -0.0544 0.40312 -0.05972 0.41736 -0.06296 C 0.4316 -0.0662 0.43507 -0.06342 0.44531 -0.06412 C 0.45538 -0.06481 0.46319 -0.06667 0.47795 -0.06667 C 0.49253 -0.06667 0.51771 -0.06551 0.53281 -0.06412 C 0.54792 -0.06273 0.55798 -0.06065 0.5684 -0.05787 C 0.57882 -0.05509 0.58298 -0.05787 0.59514 -0.04745 C 0.60764 -0.03704 0.62656 -0.0125 0.64236 0.00509 C 0.65798 0.02269 0.67569 0.04352 0.69028 0.0588 C 0.70503 0.07408 0.71441 0.08426 0.73073 0.09746 C 0.74705 0.11065 0.77205 0.1294 0.78854 0.13843 C 0.80486 0.14746 0.8158 0.1507 0.82986 0.15116 C 0.84392 0.15162 0.86493 0.14838 0.87292 0.14097 C 0.88125 0.13357 0.88316 0.12176 0.87899 0.10625 C 0.87482 0.09074 0.85694 0.05232 0.84809 0.04746 C 0.83923 0.04259 0.82552 0.06273 0.82587 0.07685 C 0.82656 0.09097 0.83923 0.12246 0.85104 0.13195 C 0.86285 0.14144 0.88229 0.14097 0.89722 0.13333 C 0.91198 0.1257 0.93212 0.1044 0.93958 0.08588 C 0.94705 0.06736 0.93941 0.04097 0.94236 0.02292 C 0.94514 0.00486 0.94982 -0.01018 0.95781 -0.02315 C 0.96562 -0.03611 0.98055 -0.04699 0.98941 -0.05509 C 0.99844 -0.06319 1.00417 -0.06782 1.01163 -0.07176 C 1.0191 -0.07569 1.02587 -0.07592 1.03472 -0.07824 C 1.04357 -0.08055 1.05347 -0.08356 1.06458 -0.08588 C 1.07552 -0.08819 1.08889 -0.08889 1.10087 -0.09236 C 1.11302 -0.09583 1.12673 -0.10139 1.1375 -0.10648 C 1.14792 -0.11157 1.16094 -0.12106 1.16441 -0.12315 " pathEditMode="relative" ptsTypes="aaaaaaaaaaaaaaaaaaaaaaaaaaaaaaaaaaaaaaaaaaaaaaaA">
                                      <p:cBhvr>
                                        <p:cTn id="7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10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9.25926E-6 C 0.00503 -0.02152 0.01024 -0.04305 0.01545 -0.05648 C 0.02066 -0.0699 0.02361 -0.07337 0.03073 -0.08078 C 0.03785 -0.08819 0.05069 -0.09421 0.05885 -0.10138 C 0.06667 -0.10856 0.06753 -0.11666 0.07882 -0.12314 C 0.0901 -0.12962 0.11042 -0.13587 0.12604 -0.13981 C 0.14167 -0.14374 0.15694 -0.14513 0.17309 -0.14629 C 0.18924 -0.14745 0.20747 -0.14814 0.22309 -0.14629 C 0.23872 -0.14444 0.25608 -0.14351 0.26736 -0.13472 C 0.27865 -0.12592 0.28976 -0.10856 0.29045 -0.09374 C 0.29115 -0.07893 0.28247 -0.05624 0.27205 -0.04629 C 0.26163 -0.03634 0.23837 -0.03402 0.22795 -0.03472 C 0.21753 -0.03541 0.21545 -0.04212 0.20955 -0.04999 C 0.20365 -0.05787 0.19479 -0.07013 0.19236 -0.08217 C 0.18993 -0.09421 0.18906 -0.10833 0.19514 -0.12199 C 0.20122 -0.13564 0.21615 -0.15115 0.22882 -0.16412 C 0.24149 -0.17708 0.25764 -0.18842 0.27118 -0.19999 C 0.28472 -0.21157 0.29792 -0.22453 0.30955 -0.23333 C 0.32118 -0.24212 0.32674 -0.24583 0.34132 -0.25254 C 0.3559 -0.25925 0.38299 -0.26759 0.39705 -0.27314 C 0.41111 -0.2787 0.41771 -0.28217 0.42604 -0.28587 C 0.43437 -0.28958 0.43524 -0.29097 0.44705 -0.2949 C 0.45885 -0.29884 0.48368 -0.30671 0.49705 -0.30902 C 0.51042 -0.31134 0.5125 -0.30949 0.52691 -0.30902 C 0.54132 -0.30856 0.56823 -0.30694 0.58368 -0.30648 C 0.59913 -0.30601 0.60451 -0.30949 0.62014 -0.30648 C 0.63576 -0.30347 0.66024 -0.29143 0.67795 -0.28865 C 0.69566 -0.28587 0.71215 -0.28611 0.72691 -0.28981 C 0.74167 -0.29351 0.75712 -0.30277 0.76632 -0.31157 C 0.77552 -0.32037 0.77795 -0.33032 0.78177 -0.34236 C 0.78559 -0.35439 0.78958 -0.36898 0.78941 -0.38333 C 0.78924 -0.39768 0.78437 -0.4155 0.78073 -0.42824 C 0.77708 -0.44097 0.77726 -0.44907 0.76736 -0.46041 C 0.75747 -0.47175 0.73455 -0.48634 0.72118 -0.49629 C 0.70781 -0.50624 0.70434 -0.51388 0.6875 -0.5206 C 0.67066 -0.52731 0.6401 -0.53587 0.62014 -0.53726 C 0.60017 -0.53865 0.57934 -0.53472 0.56823 -0.52824 C 0.55712 -0.52175 0.5559 -0.51365 0.55382 -0.49884 C 0.55174 -0.48402 0.55104 -0.45231 0.55573 -0.43981 C 0.56042 -0.42731 0.56927 -0.42476 0.58177 -0.42314 C 0.59427 -0.42152 0.625 -0.42175 0.63073 -0.43078 C 0.63646 -0.43981 0.61806 -0.46967 0.61632 -0.47708 " pathEditMode="relative" ptsTypes="aaaaaaaaaaaaaaaaaaaaaaaaaaaaaaaaaaaaaaaaaA">
                                      <p:cBhvr>
                                        <p:cTn id="7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600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7 0.08079 C 0.06736 0.07384 0.06302 0.0669 0.05816 0.05903 C 0.0533 0.05116 0.05139 0.0412 0.04271 0.03333 C 0.03403 0.02546 0.01649 0.0169 0.00625 0.01158 C -0.00399 0.00625 -0.00295 0.00185 -0.01875 0.00116 C -0.03455 0.00046 -0.07413 0.00486 -0.08889 0.00764 C -0.10365 0.01042 -0.09931 0.01366 -0.10729 0.01783 C -0.11528 0.02199 -0.13021 0.0294 -0.13698 0.03333 C -0.14375 0.03727 -0.14028 0.0382 -0.14757 0.04097 C -0.15486 0.04375 -0.17014 0.04908 -0.18038 0.05 C -0.19062 0.05093 -0.20035 0.04884 -0.20937 0.04607 C -0.21806 0.04329 -0.22465 0.03866 -0.23316 0.03333 C -0.24167 0.02801 -0.25069 0.02037 -0.26007 0.01412 C -0.26944 0.00787 -0.27934 -0.00069 -0.28993 -0.00393 C -0.30052 -0.00717 -0.31319 -0.00486 -0.32361 -0.00509 C -0.33403 -0.00532 -0.34062 -0.00625 -0.35243 -0.00509 C -0.36441 -0.00393 -0.38403 -0.00185 -0.39479 0.00255 C -0.4059 0.00695 -0.41163 0.01435 -0.41788 0.02176 C -0.42431 0.02917 -0.43038 0.03704 -0.43333 0.04745 C -0.43594 0.05787 -0.43663 0.07315 -0.43507 0.08449 C -0.43368 0.09583 -0.43437 0.10718 -0.42361 0.11528 C -0.41302 0.12338 -0.38229 0.1331 -0.37083 0.13333 C -0.35903 0.13357 -0.35486 0.12616 -0.3533 0.11667 C -0.35174 0.10718 -0.35417 0.08773 -0.36111 0.0757 C -0.36806 0.06366 -0.3816 0.05139 -0.39479 0.04491 C -0.40799 0.03843 -0.42743 0.03843 -0.4401 0.03704 C -0.45243 0.03565 -0.45903 0.03495 -0.46979 0.03704 C -0.48056 0.03912 -0.49375 0.04421 -0.50434 0.05 C -0.51493 0.05579 -0.525 0.06458 -0.53316 0.07176 C -0.54132 0.07894 -0.55 0.08704 -0.5533 0.09352 C -0.5566 0.1 -0.55538 0.1037 -0.5533 0.11019 C -0.55121 0.11667 -0.54861 0.125 -0.5408 0.13195 C -0.53299 0.13889 -0.51493 0.14745 -0.50625 0.15255 C -0.49757 0.15764 -0.49583 0.1588 -0.48889 0.16273 C -0.48212 0.16667 -0.47569 0.16945 -0.46493 0.1757 C -0.45451 0.18195 -0.43559 0.1882 -0.42569 0.2 C -0.41545 0.21181 -0.40955 0.23495 -0.40451 0.24607 C -0.39931 0.25718 -0.39809 0.25995 -0.39375 0.26667 C -0.38958 0.27338 -0.38594 0.27801 -0.37934 0.28588 C -0.37274 0.29375 -0.36146 0.30579 -0.35434 0.31412 C -0.34722 0.32245 -0.34115 0.325 -0.33611 0.33588 C -0.33108 0.34676 -0.32483 0.36921 -0.32448 0.3794 C -0.32413 0.38958 -0.32326 0.39074 -0.3342 0.39745 C -0.34514 0.40417 -0.37535 0.4169 -0.38993 0.42037 C -0.40469 0.42384 -0.40746 0.41991 -0.4217 0.41783 C -0.43594 0.41574 -0.46059 0.41227 -0.47569 0.40764 C -0.49062 0.40301 -0.49774 0.39676 -0.51198 0.38958 C -0.52621 0.38241 -0.54601 0.37199 -0.56111 0.36412 C -0.57621 0.35625 -0.58837 0.35 -0.60243 0.34236 C -0.61649 0.33472 -0.63299 0.32431 -0.64566 0.31783 C -0.65833 0.31134 -0.66667 0.3081 -0.6783 0.3037 C -0.68993 0.29931 -0.70382 0.29259 -0.7158 0.29097 C -0.72795 0.28935 -0.73698 0.2912 -0.75052 0.29352 C -0.76406 0.29583 -0.78385 0.30116 -0.79757 0.30509 C -0.81146 0.30903 -0.82344 0.31412 -0.83316 0.31783 C -0.84288 0.32153 -0.84722 0.32153 -0.85625 0.32685 C -0.86528 0.33218 -0.88021 0.34491 -0.88698 0.35 C -0.89375 0.35509 -0.89271 0.35162 -0.89687 0.35764 C -0.90069 0.36366 -0.90781 0.3787 -0.91111 0.38588 C -0.91441 0.39306 -0.91354 0.3919 -0.91684 0.40116 C -0.92014 0.41042 -0.92882 0.43171 -0.93125 0.44097 C -0.93368 0.45023 -0.92865 0.44769 -0.93125 0.45625 C -0.93385 0.46482 -0.94375 0.48426 -0.9467 0.49236 C -0.94965 0.50046 -0.94913 0.49884 -0.94948 0.50509 C -0.94983 0.51134 -0.94913 0.52153 -0.94861 0.5294 C -0.94809 0.53727 -0.9474 0.54445 -0.9467 0.55255 C -0.94601 0.56065 -0.94687 0.56991 -0.94479 0.57824 C -0.94271 0.58658 -0.93976 0.59421 -0.9342 0.60255 C -0.92865 0.61088 -0.91771 0.62107 -0.91111 0.62824 C -0.90451 0.63542 -0.89861 0.63357 -0.89479 0.64491 C -0.89115 0.65625 -0.88993 0.68519 -0.88889 0.69607 C -0.88802 0.70695 -0.88264 0.70463 -0.8901 0.71019 C -0.89722 0.71574 -0.92083 0.72616 -0.93229 0.7294 C -0.94375 0.73264 -0.95104 0.73056 -0.9592 0.7294 C -0.96736 0.72824 -0.96823 0.71875 -0.98125 0.72292 C -0.99427 0.72708 -1.03177 0.74213 -1.03698 0.7537 C -1.04219 0.76528 -1.02292 0.78241 -1.01302 0.79236 C -1.00312 0.80232 -0.99097 0.80648 -0.97743 0.81412 C -0.96389 0.82176 -0.94462 0.83495 -0.93125 0.83843 C -0.91788 0.8419 -0.91007 0.8382 -0.89687 0.83449 C -0.88333 0.83079 -0.86371 0.82315 -0.85052 0.81667 C -0.8375 0.81019 -0.82778 0.8037 -0.81875 0.79607 C -0.80972 0.78843 -0.80625 0.7794 -0.7967 0.77037 C -0.78715 0.76134 -0.77274 0.75162 -0.76215 0.74236 C -0.75139 0.7331 -0.74531 0.72176 -0.73229 0.71412 C -0.71927 0.70648 -0.69774 0.69514 -0.6842 0.69607 C -0.67066 0.69699 -0.66198 0.7132 -0.65052 0.72037 C -0.63906 0.72755 -0.62604 0.73519 -0.6158 0.73958 C -0.60556 0.74398 -0.60139 0.7456 -0.58889 0.74745 C -0.57639 0.74931 -0.55365 0.75162 -0.5408 0.75116 C -0.52795 0.7507 -0.52187 0.74931 -0.51198 0.74491 C -0.50208 0.74051 -0.48802 0.7257 -0.48142 0.72431 C -0.47465 0.72292 -0.47639 0.73565 -0.4717 0.73588 C -0.46701 0.73611 -0.45642 0.72755 -0.45347 0.7257 " pathEditMode="relative" ptsTypes="aaaaaaaaaaaaaaaaaaaaaaaaaaaaaaaaaaaaaaaaaaaaaaaaaaaaaaaaaaaaaaaaaaaaaaaaaaaaaaaaaaaaaaaaaaaaaA">
                                      <p:cBhvr>
                                        <p:cTn id="8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1000"/>
                            </p:stCondLst>
                            <p:childTnLst>
                              <p:par>
                                <p:cTn id="8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2308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88640"/>
            <a:ext cx="40556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+mj-lt"/>
              </a:rPr>
              <a:t>Рассели жильцов</a:t>
            </a:r>
            <a:endParaRPr lang="ru-RU" sz="4000" dirty="0">
              <a:latin typeface="+mj-lt"/>
            </a:endParaRPr>
          </a:p>
        </p:txBody>
      </p:sp>
      <p:pic>
        <p:nvPicPr>
          <p:cNvPr id="9" name="Рисунок 8" descr="https://encrypted-tbn2.gstatic.com/images?q=tbn:ANd9GcRlpia3qkw76O1z9SH3rdXm4Z6m7Hm-0I3b4-fbztBzaN6YuVtvTYA0zMK2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3933056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rc_mi" descr="http://svetila.ru/userfiles/image/361px-Gluehlampe_01_KMJ%281%29.jpg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3933056"/>
            <a:ext cx="94187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rc_mi" descr="http://www.protraffik.ru/wp-content/uploads/2012/06/pen.jpg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1124744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encrypted-tbn2.gstatic.com/images?q=tbn:ANd9GcSnzpSRgk-dORhBqYKKYVkEQDoX4bTnXLz_0HCBHP5bk3JsnJ_ByyCLG_cJ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1916832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rc_mi" descr="http://www.globalmarket.am/main/getIcon.asp?id=45"/>
          <p:cNvPicPr/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2996952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rc_mi" descr="http://upload.wikimedia.org/wikipedia/commons/thumb/3/36/L-doorVector.svg/220px-L-doorVector.svg.pn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63888" y="4653136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rc_mi" descr="http://www.fromcouture.com/4787-large/vintagnoe-platie-krasnoe-v-goroshek-chez-sheu.jpg"/>
          <p:cNvPicPr/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2996952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rc_mi" descr="http://www.endea.ru/media/images/catalog/product_photo/532.jpg"/>
          <p:cNvPicPr/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5589240"/>
            <a:ext cx="93610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rc_mi" descr="http://www.geofin.biz/wp-content/uploads/2011/09/1-herno-donna-a-i-091.jpg"/>
          <p:cNvPicPr/>
          <p:nvPr/>
        </p:nvPicPr>
        <p:blipFill>
          <a:blip r:embed="rId10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2564904"/>
            <a:ext cx="98437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rc_mi" descr="http://forums.drom.ru/attachment.php?attachmentid=2151956&amp;d=1323544426&amp;thumb=1"/>
          <p:cNvPicPr/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1628800"/>
            <a:ext cx="8640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rc_mi" descr="http://bse.sci-lib.com/a_pictures/23/01/222957904.jpg"/>
          <p:cNvPicPr/>
          <p:nvPr/>
        </p:nvPicPr>
        <p:blipFill>
          <a:blip r:embed="rId12" cstate="email">
            <a:clrChange>
              <a:clrFrom>
                <a:srgbClr val="F2FACB"/>
              </a:clrFrom>
              <a:clrTo>
                <a:srgbClr val="F2FAC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1340768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rc_mi" descr="http://img1.liveinternet.ru/images/attach/c/8/100/955/100955375_3293001_molfc1d1121.jpg"/>
          <p:cNvPicPr/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436096" y="4869160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rc_mi" descr="http://www.razgonka.ru/pix/stat/015-oblako.jpg"/>
          <p:cNvPicPr/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427984" y="5733256"/>
            <a:ext cx="936104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2" name="Группа 31"/>
          <p:cNvGrpSpPr/>
          <p:nvPr/>
        </p:nvGrpSpPr>
        <p:grpSpPr>
          <a:xfrm>
            <a:off x="6804248" y="4453466"/>
            <a:ext cx="2339752" cy="2404534"/>
            <a:chOff x="6804248" y="4453466"/>
            <a:chExt cx="2339752" cy="2404534"/>
          </a:xfrm>
        </p:grpSpPr>
        <p:pic>
          <p:nvPicPr>
            <p:cNvPr id="8" name="irc_mi" descr="http://landofart.ru/wp-content/uploads/2012/img/full_domik-20121122004314.jpg"/>
            <p:cNvPicPr/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6804248" y="4453466"/>
              <a:ext cx="2339752" cy="24045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5" name="Прямоугольник 24"/>
            <p:cNvSpPr/>
            <p:nvPr/>
          </p:nvSpPr>
          <p:spPr>
            <a:xfrm>
              <a:off x="7524328" y="4581128"/>
              <a:ext cx="652743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3</a:t>
              </a:r>
              <a:endParaRPr lang="ru-RU" sz="7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7092280" y="692696"/>
            <a:ext cx="6527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7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7" name="Рисунок 26"/>
          <p:cNvPicPr/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0" y="2636912"/>
            <a:ext cx="2504016" cy="4221088"/>
          </a:xfrm>
          <a:prstGeom prst="rect">
            <a:avLst/>
          </a:prstGeom>
          <a:noFill/>
        </p:spPr>
      </p:pic>
      <p:grpSp>
        <p:nvGrpSpPr>
          <p:cNvPr id="30" name="Группа 29"/>
          <p:cNvGrpSpPr/>
          <p:nvPr/>
        </p:nvGrpSpPr>
        <p:grpSpPr>
          <a:xfrm>
            <a:off x="0" y="2105471"/>
            <a:ext cx="2160240" cy="4752529"/>
            <a:chOff x="0" y="2105471"/>
            <a:chExt cx="2160240" cy="4752529"/>
          </a:xfrm>
        </p:grpSpPr>
        <p:pic>
          <p:nvPicPr>
            <p:cNvPr id="4" name="irc_mi" descr="http://www.llama.ru/other/domik.png"/>
            <p:cNvPicPr/>
            <p:nvPr/>
          </p:nvPicPr>
          <p:blipFill>
            <a:blip r:embed="rId17" cstate="email"/>
            <a:srcRect/>
            <a:stretch>
              <a:fillRect/>
            </a:stretch>
          </p:blipFill>
          <p:spPr bwMode="auto">
            <a:xfrm>
              <a:off x="0" y="2105471"/>
              <a:ext cx="2160240" cy="475252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971600" y="2636912"/>
              <a:ext cx="652743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</a:t>
              </a:r>
              <a:endParaRPr lang="ru-RU" sz="7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28" name="Рисунок 27"/>
          <p:cNvPicPr/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639984" y="0"/>
            <a:ext cx="2504016" cy="3068960"/>
          </a:xfrm>
          <a:prstGeom prst="rect">
            <a:avLst/>
          </a:prstGeom>
          <a:noFill/>
        </p:spPr>
      </p:pic>
      <p:grpSp>
        <p:nvGrpSpPr>
          <p:cNvPr id="31" name="Группа 30"/>
          <p:cNvGrpSpPr/>
          <p:nvPr/>
        </p:nvGrpSpPr>
        <p:grpSpPr>
          <a:xfrm>
            <a:off x="6191672" y="0"/>
            <a:ext cx="2952328" cy="2736304"/>
            <a:chOff x="6191672" y="0"/>
            <a:chExt cx="2952328" cy="2736304"/>
          </a:xfrm>
        </p:grpSpPr>
        <p:pic>
          <p:nvPicPr>
            <p:cNvPr id="7" name="irc_mi" descr="http://www.microstocker.com.ua/upload/image/fotos/big/b820531ae8e15ef0423d4123650acb7f.jpg"/>
            <p:cNvPicPr/>
            <p:nvPr/>
          </p:nvPicPr>
          <p:blipFill>
            <a:blip r:embed="rId18" cstate="email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91672" y="0"/>
              <a:ext cx="2952328" cy="27363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9" name="Прямоугольник 28"/>
            <p:cNvSpPr/>
            <p:nvPr/>
          </p:nvSpPr>
          <p:spPr>
            <a:xfrm>
              <a:off x="7092280" y="764704"/>
              <a:ext cx="652743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</a:t>
              </a:r>
              <a:endParaRPr lang="ru-RU" sz="7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encrypted-tbn2.gstatic.com/images?q=tbn:ANd9GcRlpia3qkw76O1z9SH3rdXm4Z6m7Hm-0I3b4-fbztBzaN6YuVtvTYA0zMK2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1792" y="4941168"/>
            <a:ext cx="187220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rc_mi" descr="http://svetila.ru/userfiles/image/361px-Gluehlampe_01_KMJ%281%29.jpg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1700808"/>
            <a:ext cx="187220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rc_mi" descr="http://www.endea.ru/media/images/catalog/product_photo/532.jpg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4221088"/>
            <a:ext cx="187220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39984" y="0"/>
            <a:ext cx="2504016" cy="4221088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12568" y="116632"/>
            <a:ext cx="5231432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Проверь себя!</a:t>
            </a:r>
            <a:endParaRPr lang="ru-RU" sz="4000" dirty="0"/>
          </a:p>
        </p:txBody>
      </p:sp>
      <p:pic>
        <p:nvPicPr>
          <p:cNvPr id="11" name="Рисунок 10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636912"/>
            <a:ext cx="2504016" cy="4221088"/>
          </a:xfrm>
          <a:prstGeom prst="rect">
            <a:avLst/>
          </a:prstGeom>
          <a:noFill/>
        </p:spPr>
      </p:pic>
      <p:grpSp>
        <p:nvGrpSpPr>
          <p:cNvPr id="18" name="Группа 17"/>
          <p:cNvGrpSpPr/>
          <p:nvPr/>
        </p:nvGrpSpPr>
        <p:grpSpPr>
          <a:xfrm>
            <a:off x="0" y="908721"/>
            <a:ext cx="2843808" cy="5949280"/>
            <a:chOff x="0" y="908721"/>
            <a:chExt cx="2843808" cy="5949280"/>
          </a:xfrm>
        </p:grpSpPr>
        <p:pic>
          <p:nvPicPr>
            <p:cNvPr id="5" name="irc_mi" descr="http://www.llama.ru/other/domik.png"/>
            <p:cNvPicPr/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908721"/>
              <a:ext cx="2843808" cy="59492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1331640" y="1988840"/>
              <a:ext cx="652743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</a:t>
              </a:r>
              <a:endParaRPr lang="ru-RU" sz="7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6" name="irc_mi" descr="http://www.protraffik.ru/wp-content/uploads/2012/06/pen.jpg"/>
          <p:cNvPicPr/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844824"/>
            <a:ext cx="187220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491880" y="134076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a typeface="Arial Unicode MS" pitchFamily="34" charset="-128"/>
                <a:cs typeface="Arial Unicode MS" pitchFamily="34" charset="-128"/>
              </a:rPr>
              <a:t>Ламп</a:t>
            </a:r>
            <a:r>
              <a:rPr lang="ru-RU" sz="2400" b="1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а</a:t>
            </a:r>
            <a:endParaRPr lang="ru-RU" sz="2400" dirty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7944" y="594928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a typeface="Arial Unicode MS" pitchFamily="34" charset="-128"/>
                <a:cs typeface="Arial Unicode MS" pitchFamily="34" charset="-128"/>
              </a:rPr>
              <a:t>Юбк</a:t>
            </a:r>
            <a:r>
              <a:rPr lang="ru-RU" sz="2400" b="1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а</a:t>
            </a:r>
            <a:endParaRPr lang="ru-RU" sz="2400" dirty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00192" y="306896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a typeface="Arial Unicode MS" pitchFamily="34" charset="-128"/>
                <a:cs typeface="Arial Unicode MS" pitchFamily="34" charset="-128"/>
              </a:rPr>
              <a:t>Ручк</a:t>
            </a:r>
            <a:r>
              <a:rPr lang="ru-RU" sz="2400" b="1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а</a:t>
            </a:r>
            <a:endParaRPr lang="ru-RU" sz="2400" dirty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71792" y="450912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a typeface="Arial Unicode MS" pitchFamily="34" charset="-128"/>
                <a:cs typeface="Arial Unicode MS" pitchFamily="34" charset="-128"/>
              </a:rPr>
              <a:t>Свеч</a:t>
            </a:r>
            <a:r>
              <a:rPr lang="ru-RU" sz="2400" b="1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а</a:t>
            </a:r>
            <a:endParaRPr lang="ru-RU" sz="2400" dirty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5169768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Проверь себя!</a:t>
            </a:r>
            <a:endParaRPr lang="ru-RU" sz="4000" dirty="0"/>
          </a:p>
        </p:txBody>
      </p:sp>
      <p:pic>
        <p:nvPicPr>
          <p:cNvPr id="8" name="Рисунок 7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36912"/>
            <a:ext cx="2504016" cy="4221088"/>
          </a:xfrm>
          <a:prstGeom prst="rect">
            <a:avLst/>
          </a:prstGeom>
          <a:noFill/>
        </p:spPr>
      </p:pic>
      <p:pic>
        <p:nvPicPr>
          <p:cNvPr id="9" name="Рисунок 8" descr="https://encrypted-tbn2.gstatic.com/images?q=tbn:ANd9GcSnzpSRgk-dORhBqYKKYVkEQDoX4bTnXLz_0HCBHP5bk3JsnJ_ByyCLG_cJ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2492896"/>
            <a:ext cx="187220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rc_mi" descr="http://www.geofin.biz/wp-content/uploads/2011/09/1-herno-donna-a-i-091.jpg"/>
          <p:cNvPicPr/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4221088"/>
            <a:ext cx="187220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rc_mi" descr="http://www.fromcouture.com/4787-large/vintagnoe-platie-krasnoe-v-goroshek-chez-sheu.jpg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4005064"/>
            <a:ext cx="187220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rc_mi" descr="http://www.razgonka.ru/pix/stat/015-oblako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528" y="980728"/>
            <a:ext cx="2088232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39984" y="0"/>
            <a:ext cx="2504016" cy="4221088"/>
          </a:xfrm>
          <a:prstGeom prst="rect">
            <a:avLst/>
          </a:prstGeom>
          <a:noFill/>
        </p:spPr>
      </p:pic>
      <p:grpSp>
        <p:nvGrpSpPr>
          <p:cNvPr id="27" name="Группа 26"/>
          <p:cNvGrpSpPr/>
          <p:nvPr/>
        </p:nvGrpSpPr>
        <p:grpSpPr>
          <a:xfrm>
            <a:off x="5436096" y="0"/>
            <a:ext cx="3707904" cy="3312368"/>
            <a:chOff x="5436096" y="0"/>
            <a:chExt cx="3707904" cy="3312368"/>
          </a:xfrm>
        </p:grpSpPr>
        <p:pic>
          <p:nvPicPr>
            <p:cNvPr id="4" name="irc_mi" descr="http://www.microstocker.com.ua/upload/image/fotos/big/b820531ae8e15ef0423d4123650acb7f.jpg"/>
            <p:cNvPicPr/>
            <p:nvPr/>
          </p:nvPicPr>
          <p:blipFill>
            <a:blip r:embed="rId7" cstate="email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36096" y="0"/>
              <a:ext cx="3707904" cy="33123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Прямоугольник 4"/>
            <p:cNvSpPr/>
            <p:nvPr/>
          </p:nvSpPr>
          <p:spPr>
            <a:xfrm>
              <a:off x="6660232" y="1052736"/>
              <a:ext cx="652743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</a:t>
              </a:r>
              <a:endParaRPr lang="ru-RU" sz="7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13" name="irc_mi" descr="http://forums.drom.ru/attachment.php?attachmentid=2151956&amp;d=1323544426&amp;thumb=1"/>
          <p:cNvPicPr/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3861048"/>
            <a:ext cx="18002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51520" y="285293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a typeface="Arial Unicode MS" pitchFamily="34" charset="-128"/>
                <a:cs typeface="Arial Unicode MS" pitchFamily="34" charset="-128"/>
              </a:rPr>
              <a:t>Облак</a:t>
            </a:r>
            <a:r>
              <a:rPr lang="ru-RU" sz="2400" b="1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о</a:t>
            </a:r>
            <a:endParaRPr lang="ru-RU" sz="2400" dirty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2627784" y="1916832"/>
            <a:ext cx="2592288" cy="461665"/>
            <a:chOff x="2627784" y="1916832"/>
            <a:chExt cx="2592288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2627784" y="1916832"/>
              <a:ext cx="2592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ea typeface="Arial Unicode MS" pitchFamily="34" charset="-128"/>
                  <a:cs typeface="Arial Unicode MS" pitchFamily="34" charset="-128"/>
                </a:rPr>
                <a:t>Карандаш</a:t>
              </a:r>
              <a:endParaRPr lang="ru-RU" sz="24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644008" y="2060848"/>
              <a:ext cx="216024" cy="21602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948264" y="5661248"/>
            <a:ext cx="1656184" cy="461665"/>
            <a:chOff x="6948264" y="5661248"/>
            <a:chExt cx="1656184" cy="461665"/>
          </a:xfrm>
        </p:grpSpPr>
        <p:sp>
          <p:nvSpPr>
            <p:cNvPr id="20" name="TextBox 19"/>
            <p:cNvSpPr txBox="1"/>
            <p:nvPr/>
          </p:nvSpPr>
          <p:spPr>
            <a:xfrm>
              <a:off x="6948264" y="5661248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ea typeface="Arial Unicode MS" pitchFamily="34" charset="-128"/>
                  <a:cs typeface="Arial Unicode MS" pitchFamily="34" charset="-128"/>
                </a:rPr>
                <a:t>Мяч</a:t>
              </a:r>
              <a:endParaRPr lang="ru-RU" sz="24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8100392" y="5805264"/>
              <a:ext cx="216024" cy="21602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499992" y="371703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a typeface="Arial Unicode MS" pitchFamily="34" charset="-128"/>
                <a:cs typeface="Arial Unicode MS" pitchFamily="34" charset="-128"/>
              </a:rPr>
              <a:t>Пальт</a:t>
            </a:r>
            <a:r>
              <a:rPr lang="ru-RU" sz="2400" b="1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о</a:t>
            </a:r>
            <a:endParaRPr lang="ru-RU" sz="2400" dirty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1560" y="609329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a typeface="Arial Unicode MS" pitchFamily="34" charset="-128"/>
                <a:cs typeface="Arial Unicode MS" pitchFamily="34" charset="-128"/>
              </a:rPr>
              <a:t>Плать</a:t>
            </a:r>
            <a:r>
              <a:rPr lang="ru-RU" sz="2400" b="1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е</a:t>
            </a:r>
            <a:endParaRPr lang="ru-RU" sz="2400" dirty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tkivsadu.ru/wp-content/uploads/2010/05/b6d5742cd75c2c3ae662f6b94f2b0fab_6a2b873c63725644215387e5ce9dcbd6.jpe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1556792"/>
            <a:ext cx="5688632" cy="49685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116632"/>
            <a:ext cx="78343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Добрый день!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39984" y="0"/>
            <a:ext cx="2504016" cy="4221088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36912"/>
            <a:ext cx="2504016" cy="4221088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12568" y="116632"/>
            <a:ext cx="5231432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Проверь себя!</a:t>
            </a:r>
            <a:endParaRPr lang="ru-RU" sz="4000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5580112" y="3356992"/>
            <a:ext cx="3563888" cy="3501008"/>
            <a:chOff x="5580112" y="3356992"/>
            <a:chExt cx="3563888" cy="3501008"/>
          </a:xfrm>
        </p:grpSpPr>
        <p:pic>
          <p:nvPicPr>
            <p:cNvPr id="7" name="irc_mi" descr="http://landofart.ru/wp-content/uploads/2012/img/full_domik-20121122004314.jpg"/>
            <p:cNvPicPr/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80112" y="3356992"/>
              <a:ext cx="3563888" cy="35010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Прямоугольник 7"/>
            <p:cNvSpPr/>
            <p:nvPr/>
          </p:nvSpPr>
          <p:spPr>
            <a:xfrm>
              <a:off x="6732240" y="3933056"/>
              <a:ext cx="652743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3</a:t>
              </a:r>
              <a:endParaRPr lang="ru-RU" sz="7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9" name="irc_mi" descr="http://bse.sci-lib.com/a_pictures/23/01/222957904.jpg"/>
          <p:cNvPicPr/>
          <p:nvPr/>
        </p:nvPicPr>
        <p:blipFill>
          <a:blip r:embed="rId4" cstate="email">
            <a:clrChange>
              <a:clrFrom>
                <a:srgbClr val="F2FACB"/>
              </a:clrFrom>
              <a:clrTo>
                <a:srgbClr val="F2FAC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980728"/>
            <a:ext cx="187220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rc_mi" descr="http://www.globalmarket.am/main/getIcon.asp?id=45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1484784"/>
            <a:ext cx="17281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rc_mi" descr="http://img1.liveinternet.ru/images/attach/c/8/100/955/100955375_3293001_molfc1d1121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63888" y="4149080"/>
            <a:ext cx="187220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rc_mi" descr="http://upload.wikimedia.org/wikipedia/commons/thumb/3/36/L-doorVector.svg/220px-L-doorVector.svg.pn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7584" y="3645024"/>
            <a:ext cx="187220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Группа 21"/>
          <p:cNvGrpSpPr/>
          <p:nvPr/>
        </p:nvGrpSpPr>
        <p:grpSpPr>
          <a:xfrm>
            <a:off x="755576" y="2708920"/>
            <a:ext cx="1872208" cy="461665"/>
            <a:chOff x="2699792" y="980728"/>
            <a:chExt cx="1872208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2699792" y="980728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ea typeface="Arial Unicode MS" pitchFamily="34" charset="-128"/>
                  <a:cs typeface="Arial Unicode MS" pitchFamily="34" charset="-128"/>
                </a:rPr>
                <a:t>Рысь</a:t>
              </a:r>
              <a:endParaRPr lang="ru-RU" sz="24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995936" y="1124744"/>
              <a:ext cx="216024" cy="21602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899592" y="5517232"/>
            <a:ext cx="1872208" cy="461665"/>
            <a:chOff x="3203848" y="980728"/>
            <a:chExt cx="1872208" cy="461665"/>
          </a:xfrm>
        </p:grpSpPr>
        <p:sp>
          <p:nvSpPr>
            <p:cNvPr id="16" name="TextBox 15"/>
            <p:cNvSpPr txBox="1"/>
            <p:nvPr/>
          </p:nvSpPr>
          <p:spPr>
            <a:xfrm>
              <a:off x="3203848" y="980728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ea typeface="Arial Unicode MS" pitchFamily="34" charset="-128"/>
                  <a:cs typeface="Arial Unicode MS" pitchFamily="34" charset="-128"/>
                </a:rPr>
                <a:t>Дверь</a:t>
              </a:r>
              <a:endParaRPr lang="ru-RU" sz="24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572000" y="1124744"/>
              <a:ext cx="216024" cy="21602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779912" y="3212976"/>
            <a:ext cx="1872208" cy="461665"/>
            <a:chOff x="3779912" y="3212976"/>
            <a:chExt cx="1872208" cy="461665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5292080" y="3356992"/>
              <a:ext cx="216024" cy="21602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79912" y="3212976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ea typeface="Arial Unicode MS" pitchFamily="34" charset="-128"/>
                  <a:cs typeface="Arial Unicode MS" pitchFamily="34" charset="-128"/>
                </a:rPr>
                <a:t>Тетрадь</a:t>
              </a:r>
              <a:endParaRPr lang="ru-RU" sz="24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491880" y="5949280"/>
            <a:ext cx="1872208" cy="461665"/>
            <a:chOff x="3491880" y="5949280"/>
            <a:chExt cx="1872208" cy="461665"/>
          </a:xfrm>
        </p:grpSpPr>
        <p:sp>
          <p:nvSpPr>
            <p:cNvPr id="20" name="TextBox 19"/>
            <p:cNvSpPr txBox="1"/>
            <p:nvPr/>
          </p:nvSpPr>
          <p:spPr>
            <a:xfrm>
              <a:off x="3491880" y="5949280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ea typeface="Arial Unicode MS" pitchFamily="34" charset="-128"/>
                  <a:cs typeface="Arial Unicode MS" pitchFamily="34" charset="-128"/>
                </a:rPr>
                <a:t>Моль</a:t>
              </a:r>
              <a:endParaRPr lang="ru-RU" sz="24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860032" y="6093296"/>
              <a:ext cx="216024" cy="21602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36912"/>
            <a:ext cx="2504016" cy="4221088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39984" y="0"/>
            <a:ext cx="2504016" cy="42210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rgbClr val="C00000"/>
                </a:solidFill>
              </a:rPr>
              <a:t>             </a:t>
            </a:r>
            <a:r>
              <a:rPr lang="ru-RU" sz="4000" b="1" spc="100" dirty="0" smtClean="0">
                <a:solidFill>
                  <a:srgbClr val="C00000"/>
                </a:solidFill>
              </a:rPr>
              <a:t>Предложения:</a:t>
            </a:r>
            <a:endParaRPr lang="ru-RU" sz="4000" b="1" spc="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700808"/>
            <a:ext cx="7992888" cy="3888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i="1" dirty="0" smtClean="0">
                <a:latin typeface="Bookman Old Style" pitchFamily="18" charset="0"/>
                <a:ea typeface="Verdana" pitchFamily="34" charset="0"/>
                <a:cs typeface="Verdana" pitchFamily="34" charset="0"/>
              </a:rPr>
              <a:t>               </a:t>
            </a:r>
            <a:r>
              <a:rPr lang="ru-RU" sz="3200" i="1" dirty="0" smtClean="0">
                <a:latin typeface="Bookman Old Style" pitchFamily="18" charset="0"/>
                <a:ea typeface="Verdana" pitchFamily="34" charset="0"/>
                <a:cs typeface="Verdana" pitchFamily="34" charset="0"/>
              </a:rPr>
              <a:t>Разыгралась вьюга. Папа читает газету. В углу стоит стул. Показалось воздушное облако. На парте лежала тетрадь. </a:t>
            </a:r>
            <a:endParaRPr lang="ru-RU" sz="3200" i="1" dirty="0"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36912"/>
            <a:ext cx="2504016" cy="4221088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39984" y="0"/>
            <a:ext cx="2504016" cy="422108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Проверь себя!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97" name="Группа 96"/>
          <p:cNvGrpSpPr/>
          <p:nvPr/>
        </p:nvGrpSpPr>
        <p:grpSpPr>
          <a:xfrm>
            <a:off x="611560" y="1700808"/>
            <a:ext cx="8510315" cy="4031873"/>
            <a:chOff x="611560" y="1700808"/>
            <a:chExt cx="8510315" cy="4031873"/>
          </a:xfrm>
        </p:grpSpPr>
        <p:grpSp>
          <p:nvGrpSpPr>
            <p:cNvPr id="96" name="Группа 95"/>
            <p:cNvGrpSpPr/>
            <p:nvPr/>
          </p:nvGrpSpPr>
          <p:grpSpPr>
            <a:xfrm>
              <a:off x="611560" y="1700808"/>
              <a:ext cx="8510315" cy="4031873"/>
              <a:chOff x="611560" y="1700808"/>
              <a:chExt cx="8510315" cy="4031873"/>
            </a:xfrm>
          </p:grpSpPr>
          <p:grpSp>
            <p:nvGrpSpPr>
              <p:cNvPr id="95" name="Группа 94"/>
              <p:cNvGrpSpPr/>
              <p:nvPr/>
            </p:nvGrpSpPr>
            <p:grpSpPr>
              <a:xfrm>
                <a:off x="611560" y="1700808"/>
                <a:ext cx="8510315" cy="4031873"/>
                <a:chOff x="611560" y="1700808"/>
                <a:chExt cx="8510315" cy="4031873"/>
              </a:xfrm>
            </p:grpSpPr>
            <p:grpSp>
              <p:nvGrpSpPr>
                <p:cNvPr id="94" name="Группа 93"/>
                <p:cNvGrpSpPr/>
                <p:nvPr/>
              </p:nvGrpSpPr>
              <p:grpSpPr>
                <a:xfrm>
                  <a:off x="611560" y="1700808"/>
                  <a:ext cx="8510315" cy="4031873"/>
                  <a:chOff x="611560" y="1700808"/>
                  <a:chExt cx="8510315" cy="4031873"/>
                </a:xfrm>
              </p:grpSpPr>
              <p:grpSp>
                <p:nvGrpSpPr>
                  <p:cNvPr id="93" name="Группа 92"/>
                  <p:cNvGrpSpPr/>
                  <p:nvPr/>
                </p:nvGrpSpPr>
                <p:grpSpPr>
                  <a:xfrm>
                    <a:off x="611560" y="1700808"/>
                    <a:ext cx="8376072" cy="4031873"/>
                    <a:chOff x="611560" y="1700808"/>
                    <a:chExt cx="8376072" cy="4031873"/>
                  </a:xfrm>
                </p:grpSpPr>
                <p:grpSp>
                  <p:nvGrpSpPr>
                    <p:cNvPr id="87" name="Группа 86"/>
                    <p:cNvGrpSpPr/>
                    <p:nvPr/>
                  </p:nvGrpSpPr>
                  <p:grpSpPr>
                    <a:xfrm>
                      <a:off x="611560" y="1700808"/>
                      <a:ext cx="8376072" cy="4031873"/>
                      <a:chOff x="611560" y="1700808"/>
                      <a:chExt cx="8376072" cy="4031873"/>
                    </a:xfrm>
                  </p:grpSpPr>
                  <p:grpSp>
                    <p:nvGrpSpPr>
                      <p:cNvPr id="86" name="Группа 85"/>
                      <p:cNvGrpSpPr/>
                      <p:nvPr/>
                    </p:nvGrpSpPr>
                    <p:grpSpPr>
                      <a:xfrm>
                        <a:off x="611560" y="1700808"/>
                        <a:ext cx="8376072" cy="4031873"/>
                        <a:chOff x="611560" y="1700808"/>
                        <a:chExt cx="8376072" cy="4031873"/>
                      </a:xfrm>
                    </p:grpSpPr>
                    <p:grpSp>
                      <p:nvGrpSpPr>
                        <p:cNvPr id="85" name="Группа 84"/>
                        <p:cNvGrpSpPr/>
                        <p:nvPr/>
                      </p:nvGrpSpPr>
                      <p:grpSpPr>
                        <a:xfrm>
                          <a:off x="611560" y="1700808"/>
                          <a:ext cx="8376072" cy="4031873"/>
                          <a:chOff x="611560" y="1700808"/>
                          <a:chExt cx="8376072" cy="4031873"/>
                        </a:xfrm>
                      </p:grpSpPr>
                      <p:grpSp>
                        <p:nvGrpSpPr>
                          <p:cNvPr id="84" name="Группа 83"/>
                          <p:cNvGrpSpPr/>
                          <p:nvPr/>
                        </p:nvGrpSpPr>
                        <p:grpSpPr>
                          <a:xfrm>
                            <a:off x="611560" y="1700808"/>
                            <a:ext cx="8376072" cy="4031873"/>
                            <a:chOff x="611560" y="1700808"/>
                            <a:chExt cx="8376072" cy="4031873"/>
                          </a:xfrm>
                        </p:grpSpPr>
                        <p:grpSp>
                          <p:nvGrpSpPr>
                            <p:cNvPr id="83" name="Группа 82"/>
                            <p:cNvGrpSpPr/>
                            <p:nvPr/>
                          </p:nvGrpSpPr>
                          <p:grpSpPr>
                            <a:xfrm>
                              <a:off x="611560" y="1700808"/>
                              <a:ext cx="8376072" cy="4031873"/>
                              <a:chOff x="611560" y="1700808"/>
                              <a:chExt cx="8376072" cy="4031873"/>
                            </a:xfrm>
                          </p:grpSpPr>
                          <p:grpSp>
                            <p:nvGrpSpPr>
                              <p:cNvPr id="77" name="Группа 76"/>
                              <p:cNvGrpSpPr/>
                              <p:nvPr/>
                            </p:nvGrpSpPr>
                            <p:grpSpPr>
                              <a:xfrm>
                                <a:off x="611560" y="1700808"/>
                                <a:ext cx="8376072" cy="4031873"/>
                                <a:chOff x="611560" y="1700808"/>
                                <a:chExt cx="8376072" cy="4031873"/>
                              </a:xfrm>
                            </p:grpSpPr>
                            <p:grpSp>
                              <p:nvGrpSpPr>
                                <p:cNvPr id="75" name="Группа 74"/>
                                <p:cNvGrpSpPr/>
                                <p:nvPr/>
                              </p:nvGrpSpPr>
                              <p:grpSpPr>
                                <a:xfrm>
                                  <a:off x="611560" y="1700808"/>
                                  <a:ext cx="8376072" cy="4031873"/>
                                  <a:chOff x="611560" y="1700808"/>
                                  <a:chExt cx="8376072" cy="4031873"/>
                                </a:xfrm>
                              </p:grpSpPr>
                              <p:grpSp>
                                <p:nvGrpSpPr>
                                  <p:cNvPr id="73" name="Группа 72"/>
                                  <p:cNvGrpSpPr/>
                                  <p:nvPr/>
                                </p:nvGrpSpPr>
                                <p:grpSpPr>
                                  <a:xfrm>
                                    <a:off x="611560" y="1700808"/>
                                    <a:ext cx="8376072" cy="4031873"/>
                                    <a:chOff x="611560" y="1700808"/>
                                    <a:chExt cx="8376072" cy="4031873"/>
                                  </a:xfrm>
                                </p:grpSpPr>
                                <p:grpSp>
                                  <p:nvGrpSpPr>
                                    <p:cNvPr id="71" name="Группа 70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611560" y="1700808"/>
                                      <a:ext cx="8376072" cy="4031873"/>
                                      <a:chOff x="611560" y="1700808"/>
                                      <a:chExt cx="8376072" cy="4031873"/>
                                    </a:xfrm>
                                  </p:grpSpPr>
                                  <p:grpSp>
                                    <p:nvGrpSpPr>
                                      <p:cNvPr id="69" name="Группа 68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611560" y="1700808"/>
                                        <a:ext cx="8136904" cy="4031873"/>
                                        <a:chOff x="611560" y="1700808"/>
                                        <a:chExt cx="8136904" cy="4031873"/>
                                      </a:xfrm>
                                    </p:grpSpPr>
                                    <p:grpSp>
                                      <p:nvGrpSpPr>
                                        <p:cNvPr id="68" name="Группа 67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611560" y="1700808"/>
                                          <a:ext cx="8136904" cy="4031873"/>
                                          <a:chOff x="611560" y="1700808"/>
                                          <a:chExt cx="8136904" cy="4031873"/>
                                        </a:xfrm>
                                      </p:grpSpPr>
                                      <p:grpSp>
                                        <p:nvGrpSpPr>
                                          <p:cNvPr id="67" name="Группа 66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611560" y="1700808"/>
                                            <a:ext cx="8136904" cy="4031873"/>
                                            <a:chOff x="611560" y="1700808"/>
                                            <a:chExt cx="8136904" cy="4031873"/>
                                          </a:xfrm>
                                        </p:grpSpPr>
                                        <p:grpSp>
                                          <p:nvGrpSpPr>
                                            <p:cNvPr id="66" name="Группа 65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611560" y="1700808"/>
                                              <a:ext cx="7992888" cy="4031873"/>
                                              <a:chOff x="611560" y="1700808"/>
                                              <a:chExt cx="7992888" cy="4031873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65" name="Группа 64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611560" y="1700808"/>
                                                <a:ext cx="7992888" cy="4031873"/>
                                                <a:chOff x="611560" y="1700808"/>
                                                <a:chExt cx="7992888" cy="4031873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59" name="Группа 58"/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611560" y="1700808"/>
                                                  <a:ext cx="7992888" cy="4031873"/>
                                                  <a:chOff x="611560" y="1700808"/>
                                                  <a:chExt cx="7992888" cy="4031873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58" name="Группа 57"/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611560" y="1700808"/>
                                                    <a:ext cx="7992888" cy="4031873"/>
                                                    <a:chOff x="611560" y="1700808"/>
                                                    <a:chExt cx="7992888" cy="4031873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57" name="Группа 56"/>
                                                    <p:cNvGrpSpPr/>
                                                    <p:nvPr/>
                                                  </p:nvGrpSpPr>
                                                  <p:grpSpPr>
                                                    <a:xfrm>
                                                      <a:off x="611560" y="1700808"/>
                                                      <a:ext cx="7992888" cy="4031873"/>
                                                      <a:chOff x="611560" y="1700808"/>
                                                      <a:chExt cx="7992888" cy="4031873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56" name="Группа 55"/>
                                                      <p:cNvGrpSpPr/>
                                                      <p:nvPr/>
                                                    </p:nvGrpSpPr>
                                                    <p:grpSpPr>
                                                      <a:xfrm>
                                                        <a:off x="611560" y="1700808"/>
                                                        <a:ext cx="7992888" cy="4031873"/>
                                                        <a:chOff x="611560" y="1700808"/>
                                                        <a:chExt cx="7992888" cy="4031873"/>
                                                      </a:xfrm>
                                                    </p:grpSpPr>
                                                    <p:grpSp>
                                                      <p:nvGrpSpPr>
                                                        <p:cNvPr id="55" name="Группа 54"/>
                                                        <p:cNvGrpSpPr/>
                                                        <p:nvPr/>
                                                      </p:nvGrpSpPr>
                                                      <p:grpSpPr>
                                                        <a:xfrm>
                                                          <a:off x="611560" y="1700808"/>
                                                          <a:ext cx="7992888" cy="4031873"/>
                                                          <a:chOff x="611560" y="1700808"/>
                                                          <a:chExt cx="7992888" cy="4031873"/>
                                                        </a:xfrm>
                                                      </p:grpSpPr>
                                                      <p:grpSp>
                                                        <p:nvGrpSpPr>
                                                          <p:cNvPr id="38" name="Группа 37"/>
                                                          <p:cNvGrpSpPr/>
                                                          <p:nvPr/>
                                                        </p:nvGrpSpPr>
                                                        <p:grpSpPr>
                                                          <a:xfrm>
                                                            <a:off x="611560" y="1700808"/>
                                                            <a:ext cx="7992888" cy="4031873"/>
                                                            <a:chOff x="611560" y="1700808"/>
                                                            <a:chExt cx="7992888" cy="4031873"/>
                                                          </a:xfrm>
                                                        </p:grpSpPr>
                                                        <p:grpSp>
                                                          <p:nvGrpSpPr>
                                                            <p:cNvPr id="37" name="Группа 36"/>
                                                            <p:cNvGrpSpPr/>
                                                            <p:nvPr/>
                                                          </p:nvGrpSpPr>
                                                          <p:grpSpPr>
                                                            <a:xfrm>
                                                              <a:off x="611560" y="1700808"/>
                                                              <a:ext cx="7992888" cy="4031873"/>
                                                              <a:chOff x="611560" y="1700808"/>
                                                              <a:chExt cx="7992888" cy="4031873"/>
                                                            </a:xfrm>
                                                          </p:grpSpPr>
                                                          <p:grpSp>
                                                            <p:nvGrpSpPr>
                                                              <p:cNvPr id="36" name="Группа 35"/>
                                                              <p:cNvGrpSpPr/>
                                                              <p:nvPr/>
                                                            </p:nvGrpSpPr>
                                                            <p:grpSpPr>
                                                              <a:xfrm>
                                                                <a:off x="611560" y="1700808"/>
                                                                <a:ext cx="7992888" cy="4031873"/>
                                                                <a:chOff x="611560" y="1700808"/>
                                                                <a:chExt cx="7992888" cy="4031873"/>
                                                              </a:xfrm>
                                                            </p:grpSpPr>
                                                            <p:grpSp>
                                                              <p:nvGrpSpPr>
                                                                <p:cNvPr id="35" name="Группа 34"/>
                                                                <p:cNvGrpSpPr/>
                                                                <p:nvPr/>
                                                              </p:nvGrpSpPr>
                                                              <p:grpSpPr>
                                                                <a:xfrm>
                                                                  <a:off x="611560" y="1700808"/>
                                                                  <a:ext cx="7992888" cy="4031873"/>
                                                                  <a:chOff x="611560" y="1700808"/>
                                                                  <a:chExt cx="7992888" cy="4031873"/>
                                                                </a:xfrm>
                                                              </p:grpSpPr>
                                                              <p:grpSp>
                                                                <p:nvGrpSpPr>
                                                                  <p:cNvPr id="34" name="Группа 33"/>
                                                                  <p:cNvGrpSpPr/>
                                                                  <p:nvPr/>
                                                                </p:nvGrpSpPr>
                                                                <p:grpSpPr>
                                                                  <a:xfrm>
                                                                    <a:off x="611560" y="1700808"/>
                                                                    <a:ext cx="7992888" cy="4031873"/>
                                                                    <a:chOff x="611560" y="1700808"/>
                                                                    <a:chExt cx="7992888" cy="4031873"/>
                                                                  </a:xfrm>
                                                                </p:grpSpPr>
                                                                <p:grpSp>
                                                                  <p:nvGrpSpPr>
                                                                    <p:cNvPr id="33" name="Группа 32"/>
                                                                    <p:cNvGrpSpPr/>
                                                                    <p:nvPr/>
                                                                  </p:nvGrpSpPr>
                                                                  <p:grpSpPr>
                                                                    <a:xfrm>
                                                                      <a:off x="611560" y="1700808"/>
                                                                      <a:ext cx="7992888" cy="4031873"/>
                                                                      <a:chOff x="611560" y="1700808"/>
                                                                      <a:chExt cx="7992888" cy="4031873"/>
                                                                    </a:xfrm>
                                                                  </p:grpSpPr>
                                                                  <p:grpSp>
                                                                    <p:nvGrpSpPr>
                                                                      <p:cNvPr id="32" name="Группа 31"/>
                                                                      <p:cNvGrpSpPr/>
                                                                      <p:nvPr/>
                                                                    </p:nvGrpSpPr>
                                                                    <p:grpSpPr>
                                                                      <a:xfrm>
                                                                        <a:off x="611560" y="1700808"/>
                                                                        <a:ext cx="7992888" cy="4031873"/>
                                                                        <a:chOff x="611560" y="1700808"/>
                                                                        <a:chExt cx="7992888" cy="4031873"/>
                                                                      </a:xfrm>
                                                                    </p:grpSpPr>
                                                                    <p:grpSp>
                                                                      <p:nvGrpSpPr>
                                                                        <p:cNvPr id="31" name="Группа 30"/>
                                                                        <p:cNvGrpSpPr/>
                                                                        <p:nvPr/>
                                                                      </p:nvGrpSpPr>
                                                                      <p:grpSpPr>
                                                                        <a:xfrm>
                                                                          <a:off x="611560" y="1700808"/>
                                                                          <a:ext cx="7992888" cy="4031873"/>
                                                                          <a:chOff x="611560" y="1700808"/>
                                                                          <a:chExt cx="7992888" cy="4031873"/>
                                                                        </a:xfrm>
                                                                      </p:grpSpPr>
                                                                      <p:grpSp>
                                                                        <p:nvGrpSpPr>
                                                                          <p:cNvPr id="30" name="Группа 29"/>
                                                                          <p:cNvGrpSpPr/>
                                                                          <p:nvPr/>
                                                                        </p:nvGrpSpPr>
                                                                        <p:grpSpPr>
                                                                          <a:xfrm>
                                                                            <a:off x="611560" y="1700808"/>
                                                                            <a:ext cx="7992888" cy="4031873"/>
                                                                            <a:chOff x="611560" y="1700808"/>
                                                                            <a:chExt cx="7992888" cy="4031873"/>
                                                                          </a:xfrm>
                                                                        </p:grpSpPr>
                                                                        <p:grpSp>
                                                                          <p:nvGrpSpPr>
                                                                            <p:cNvPr id="29" name="Группа 28"/>
                                                                            <p:cNvGrpSpPr/>
                                                                            <p:nvPr/>
                                                                          </p:nvGrpSpPr>
                                                                          <p:grpSpPr>
                                                                            <a:xfrm>
                                                                              <a:off x="611560" y="1700808"/>
                                                                              <a:ext cx="7992888" cy="4031873"/>
                                                                              <a:chOff x="611560" y="1700808"/>
                                                                              <a:chExt cx="7992888" cy="4031873"/>
                                                                            </a:xfrm>
                                                                          </p:grpSpPr>
                                                                          <p:sp>
                                                                            <p:nvSpPr>
                                                                              <p:cNvPr id="7" name="Прямоугольник 6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611560" y="1700808"/>
                                                                                <a:ext cx="7992888" cy="4031873"/>
                                                                              </a:xfrm>
                                                                              <a:prstGeom prst="rect">
                                                                                <a:avLst/>
                                                                              </a:prstGeom>
                                                                            </p:spPr>
                                                                            <p:txBody>
                                                                              <a:bodyPr wrap="square">
                                                                                <a:spAutoFit/>
                                                                              </a:bodyPr>
                                                                              <a:lstStyle/>
                                                                              <a:p>
                                                                                <a:pPr algn="just">
                                                                                  <a:lnSpc>
                                                                                    <a:spcPct val="200000"/>
                                                                                  </a:lnSpc>
                                                                                </a:pPr>
                                                                                <a:r>
                                                                                  <a:rPr lang="ru-RU" i="1" dirty="0" smtClean="0">
                                                                                    <a:latin typeface="Bookman Old Style" pitchFamily="18" charset="0"/>
                                                                                    <a:ea typeface="Verdana" pitchFamily="34" charset="0"/>
                                                                                    <a:cs typeface="Verdana" pitchFamily="34" charset="0"/>
                                                                                  </a:rPr>
                                                                                  <a:t>               </a:t>
                                                                                </a:r>
                                                                                <a:r>
                                                                                  <a:rPr lang="ru-RU" sz="3200" i="1" dirty="0" smtClean="0">
                                                                                    <a:latin typeface="Bookman Old Style" pitchFamily="18" charset="0"/>
                                                                                    <a:ea typeface="Verdana" pitchFamily="34" charset="0"/>
                                                                                    <a:cs typeface="Verdana" pitchFamily="34" charset="0"/>
                                                                                  </a:rPr>
                                                                                  <a:t>Разыгралась вьюга</a:t>
                                                                                </a:r>
                                                                                <a:r>
                                                                                  <a:rPr lang="ru-RU" sz="3200" i="1" dirty="0" smtClean="0">
                                                                                    <a:solidFill>
                                                                                      <a:schemeClr val="accent1">
                                                                                        <a:lumMod val="40000"/>
                                                                                        <a:lumOff val="60000"/>
                                                                                      </a:schemeClr>
                                                                                    </a:solidFill>
                                                                                    <a:latin typeface="Bookman Old Style" pitchFamily="18" charset="0"/>
                                                                                    <a:ea typeface="Verdana" pitchFamily="34" charset="0"/>
                                                                                    <a:cs typeface="Verdana" pitchFamily="34" charset="0"/>
                                                                                  </a:rPr>
                                                                                  <a:t>.</a:t>
                                                                                </a:r>
                                                                                <a:r>
                                                                                  <a:rPr lang="ru-RU" sz="3200" i="1" dirty="0" smtClean="0">
                                                                                    <a:latin typeface="Bookman Old Style" pitchFamily="18" charset="0"/>
                                                                                    <a:ea typeface="Verdana" pitchFamily="34" charset="0"/>
                                                                                    <a:cs typeface="Verdana" pitchFamily="34" charset="0"/>
                                                                                  </a:rPr>
                                                                                  <a:t> Папа читает газету. В углу стоит стул</a:t>
                                                                                </a:r>
                                                                                <a:r>
                                                                                  <a:rPr lang="ru-RU" sz="3200" i="1" dirty="0" smtClean="0">
                                                                                    <a:solidFill>
                                                                                      <a:schemeClr val="accent1">
                                                                                        <a:lumMod val="40000"/>
                                                                                        <a:lumOff val="60000"/>
                                                                                      </a:schemeClr>
                                                                                    </a:solidFill>
                                                                                    <a:latin typeface="Bookman Old Style" pitchFamily="18" charset="0"/>
                                                                                    <a:ea typeface="Verdana" pitchFamily="34" charset="0"/>
                                                                                    <a:cs typeface="Verdana" pitchFamily="34" charset="0"/>
                                                                                  </a:rPr>
                                                                                  <a:t>.  </a:t>
                                                                                </a:r>
                                                                                <a:r>
                                                                                  <a:rPr lang="ru-RU" sz="3200" i="1" dirty="0" smtClean="0">
                                                                                    <a:latin typeface="Bookman Old Style" pitchFamily="18" charset="0"/>
                                                                                    <a:ea typeface="Verdana" pitchFamily="34" charset="0"/>
                                                                                    <a:cs typeface="Verdana" pitchFamily="34" charset="0"/>
                                                                                  </a:rPr>
                                                                                  <a:t> Показалось воздушное облако</a:t>
                                                                                </a:r>
                                                                                <a:r>
                                                                                  <a:rPr lang="ru-RU" sz="3200" i="1" dirty="0" smtClean="0">
                                                                                    <a:solidFill>
                                                                                      <a:schemeClr val="accent1">
                                                                                        <a:lumMod val="40000"/>
                                                                                        <a:lumOff val="60000"/>
                                                                                      </a:schemeClr>
                                                                                    </a:solidFill>
                                                                                    <a:latin typeface="Bookman Old Style" pitchFamily="18" charset="0"/>
                                                                                    <a:ea typeface="Verdana" pitchFamily="34" charset="0"/>
                                                                                    <a:cs typeface="Verdana" pitchFamily="34" charset="0"/>
                                                                                  </a:rPr>
                                                                                  <a:t>.</a:t>
                                                                                </a:r>
                                                                                <a:r>
                                                                                  <a:rPr lang="ru-RU" sz="3200" i="1" dirty="0" smtClean="0">
                                                                                    <a:latin typeface="Bookman Old Style" pitchFamily="18" charset="0"/>
                                                                                    <a:ea typeface="Verdana" pitchFamily="34" charset="0"/>
                                                                                    <a:cs typeface="Verdana" pitchFamily="34" charset="0"/>
                                                                                  </a:rPr>
                                                                                  <a:t> На парте лежала тетрадь</a:t>
                                                                                </a:r>
                                                                                <a:r>
                                                                                  <a:rPr lang="ru-RU" sz="3200" i="1" dirty="0" smtClean="0">
                                                                                    <a:solidFill>
                                                                                      <a:schemeClr val="accent1">
                                                                                        <a:lumMod val="40000"/>
                                                                                        <a:lumOff val="60000"/>
                                                                                      </a:schemeClr>
                                                                                    </a:solidFill>
                                                                                    <a:latin typeface="Bookman Old Style" pitchFamily="18" charset="0"/>
                                                                                    <a:ea typeface="Verdana" pitchFamily="34" charset="0"/>
                                                                                    <a:cs typeface="Verdana" pitchFamily="34" charset="0"/>
                                                                                  </a:rPr>
                                                                                  <a:t>.</a:t>
                                                                                </a:r>
                                                                                <a:r>
                                                                                  <a:rPr lang="ru-RU" sz="3200" i="1" dirty="0" smtClean="0">
                                                                                    <a:latin typeface="Bookman Old Style" pitchFamily="18" charset="0"/>
                                                                                    <a:ea typeface="Verdana" pitchFamily="34" charset="0"/>
                                                                                    <a:cs typeface="Verdana" pitchFamily="34" charset="0"/>
                                                                                  </a:rPr>
                                                                                  <a:t> </a:t>
                                                                                </a:r>
                                                                                <a:endParaRPr lang="ru-RU" sz="3200" i="1" dirty="0">
                                                                                  <a:latin typeface="Bookman Old Style" pitchFamily="18" charset="0"/>
                                                                                  <a:ea typeface="Verdana" pitchFamily="34" charset="0"/>
                                                                                  <a:cs typeface="Verdana" pitchFamily="34" charset="0"/>
                                                                                </a:endParaRPr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cxnSp>
                                                                            <p:nvCxnSpPr>
                                                                              <p:cNvPr id="9" name="Прямая соединительная линия 8"/>
                                                                              <p:cNvCxnSpPr/>
                                                                              <p:nvPr/>
                                                                            </p:nvCxnSpPr>
                                                                            <p:spPr>
                                                                              <a:xfrm>
                                                                                <a:off x="1763688" y="2564904"/>
                                                                                <a:ext cx="2520280" cy="0"/>
                                                                              </a:xfrm>
                                                                              <a:prstGeom prst="line">
                                                                                <a:avLst/>
                                                                              </a:prstGeom>
                                                                              <a:ln w="28575"/>
                                                                            </p:spPr>
                                                                            <p:style>
                                                                              <a:lnRef idx="1">
                                                                                <a:schemeClr val="accent1"/>
                                                                              </a:lnRef>
                                                                              <a:fillRef idx="0">
                                                                                <a:schemeClr val="accent1"/>
                                                                              </a:fillRef>
                                                                              <a:effectRef idx="0">
                                                                                <a:schemeClr val="accent1"/>
                                                                              </a:effectRef>
                                                                              <a:fontRef idx="minor">
                                                                                <a:schemeClr val="tx1"/>
                                                                              </a:fontRef>
                                                                            </p:style>
                                                                          </p:cxnSp>
                                                                        </p:grpSp>
                                                                        <p:cxnSp>
                                                                          <p:nvCxnSpPr>
                                                                            <p:cNvPr id="12" name="Прямая соединительная линия 11"/>
                                                                            <p:cNvCxnSpPr/>
                                                                            <p:nvPr/>
                                                                          </p:nvCxnSpPr>
                                                                          <p:spPr>
                                                                            <a:xfrm>
                                                                              <a:off x="1763688" y="2636912"/>
                                                                              <a:ext cx="2520280" cy="0"/>
                                                                            </a:xfrm>
                                                                            <a:prstGeom prst="line">
                                                                              <a:avLst/>
                                                                            </a:prstGeom>
                                                                            <a:ln w="28575"/>
                                                                          </p:spPr>
                                                                          <p:style>
                                                                            <a:lnRef idx="1">
                                                                              <a:schemeClr val="accent1"/>
                                                                            </a:lnRef>
                                                                            <a:fillRef idx="0">
                                                                              <a:schemeClr val="accent1"/>
                                                                            </a:fillRef>
                                                                            <a:effectRef idx="0">
                                                                              <a:schemeClr val="accent1"/>
                                                                            </a:effectRef>
                                                                            <a:fontRef idx="minor">
                                                                              <a:schemeClr val="tx1"/>
                                                                            </a:fontRef>
                                                                          </p:style>
                                                                        </p:cxnSp>
                                                                      </p:grpSp>
                                                                      <p:cxnSp>
                                                                        <p:nvCxnSpPr>
                                                                          <p:cNvPr id="13" name="Прямая соединительная линия 12"/>
                                                                          <p:cNvCxnSpPr/>
                                                                          <p:nvPr/>
                                                                        </p:nvCxnSpPr>
                                                                        <p:spPr>
                                                                          <a:xfrm>
                                                                            <a:off x="755576" y="3573016"/>
                                                                            <a:ext cx="1584176" cy="0"/>
                                                                          </a:xfrm>
                                                                          <a:prstGeom prst="line">
                                                                            <a:avLst/>
                                                                          </a:prstGeom>
                                                                          <a:ln w="28575"/>
                                                                        </p:spPr>
                                                                        <p:style>
                                                                          <a:lnRef idx="1">
                                                                            <a:schemeClr val="accent1"/>
                                                                          </a:lnRef>
                                                                          <a:fillRef idx="0">
                                                                            <a:schemeClr val="accent1"/>
                                                                          </a:fillRef>
                                                                          <a:effectRef idx="0">
                                                                            <a:schemeClr val="accent1"/>
                                                                          </a:effectRef>
                                                                          <a:fontRef idx="minor">
                                                                            <a:schemeClr val="tx1"/>
                                                                          </a:fontRef>
                                                                        </p:style>
                                                                      </p:cxnSp>
                                                                    </p:grpSp>
                                                                    <p:cxnSp>
                                                                      <p:nvCxnSpPr>
                                                                        <p:cNvPr id="16" name="Прямая соединительная линия 15"/>
                                                                        <p:cNvCxnSpPr/>
                                                                        <p:nvPr/>
                                                                      </p:nvCxnSpPr>
                                                                      <p:spPr>
                                                                        <a:xfrm>
                                                                          <a:off x="755576" y="3645024"/>
                                                                          <a:ext cx="1584176" cy="0"/>
                                                                        </a:xfrm>
                                                                        <a:prstGeom prst="line">
                                                                          <a:avLst/>
                                                                        </a:prstGeom>
                                                                        <a:ln w="28575"/>
                                                                      </p:spPr>
                                                                      <p:style>
                                                                        <a:lnRef idx="1">
                                                                          <a:schemeClr val="accent1"/>
                                                                        </a:lnRef>
                                                                        <a:fillRef idx="0">
                                                                          <a:schemeClr val="accent1"/>
                                                                        </a:fillRef>
                                                                        <a:effectRef idx="0">
                                                                          <a:schemeClr val="accent1"/>
                                                                        </a:effectRef>
                                                                        <a:fontRef idx="minor">
                                                                          <a:schemeClr val="tx1"/>
                                                                        </a:fontRef>
                                                                      </p:style>
                                                                    </p:cxnSp>
                                                                  </p:grpSp>
                                                                  <p:cxnSp>
                                                                    <p:nvCxnSpPr>
                                                                      <p:cNvPr id="17" name="Прямая соединительная линия 16"/>
                                                                      <p:cNvCxnSpPr/>
                                                                      <p:nvPr/>
                                                                    </p:nvCxnSpPr>
                                                                    <p:spPr>
                                                                      <a:xfrm>
                                                                        <a:off x="5868144" y="3573016"/>
                                                                        <a:ext cx="1296144" cy="0"/>
                                                                      </a:xfrm>
                                                                      <a:prstGeom prst="line">
                                                                        <a:avLst/>
                                                                      </a:prstGeom>
                                                                      <a:ln w="28575"/>
                                                                    </p:spPr>
                                                                    <p:style>
                                                                      <a:lnRef idx="1">
                                                                        <a:schemeClr val="accent1"/>
                                                                      </a:lnRef>
                                                                      <a:fillRef idx="0">
                                                                        <a:schemeClr val="accent1"/>
                                                                      </a:fillRef>
                                                                      <a:effectRef idx="0">
                                                                        <a:schemeClr val="accent1"/>
                                                                      </a:effectRef>
                                                                      <a:fontRef idx="minor">
                                                                        <a:schemeClr val="tx1"/>
                                                                      </a:fontRef>
                                                                    </p:style>
                                                                  </p:cxnSp>
                                                                </p:grpSp>
                                                                <p:cxnSp>
                                                                  <p:nvCxnSpPr>
                                                                    <p:cNvPr id="20" name="Прямая соединительная линия 19"/>
                                                                    <p:cNvCxnSpPr/>
                                                                    <p:nvPr/>
                                                                  </p:nvCxnSpPr>
                                                                  <p:spPr>
                                                                    <a:xfrm>
                                                                      <a:off x="5868144" y="3645024"/>
                                                                      <a:ext cx="1296144" cy="0"/>
                                                                    </a:xfrm>
                                                                    <a:prstGeom prst="line">
                                                                      <a:avLst/>
                                                                    </a:prstGeom>
                                                                    <a:ln w="28575"/>
                                                                  </p:spPr>
                                                                  <p:style>
                                                                    <a:lnRef idx="1">
                                                                      <a:schemeClr val="accent1"/>
                                                                    </a:lnRef>
                                                                    <a:fillRef idx="0">
                                                                      <a:schemeClr val="accent1"/>
                                                                    </a:fillRef>
                                                                    <a:effectRef idx="0">
                                                                      <a:schemeClr val="accent1"/>
                                                                    </a:effectRef>
                                                                    <a:fontRef idx="minor">
                                                                      <a:schemeClr val="tx1"/>
                                                                    </a:fontRef>
                                                                  </p:style>
                                                                </p:cxnSp>
                                                              </p:grpSp>
                                                              <p:cxnSp>
                                                                <p:nvCxnSpPr>
                                                                  <p:cNvPr id="21" name="Прямая соединительная линия 20"/>
                                                                  <p:cNvCxnSpPr/>
                                                                  <p:nvPr/>
                                                                </p:nvCxnSpPr>
                                                                <p:spPr>
                                                                  <a:xfrm>
                                                                    <a:off x="683568" y="4509120"/>
                                                                    <a:ext cx="2376264" cy="0"/>
                                                                  </a:xfrm>
                                                                  <a:prstGeom prst="line">
                                                                    <a:avLst/>
                                                                  </a:prstGeom>
                                                                  <a:ln w="28575"/>
                                                                </p:spPr>
                                                                <p:style>
                                                                  <a:lnRef idx="1">
                                                                    <a:schemeClr val="accent1"/>
                                                                  </a:lnRef>
                                                                  <a:fillRef idx="0">
                                                                    <a:schemeClr val="accent1"/>
                                                                  </a:fillRef>
                                                                  <a:effectRef idx="0">
                                                                    <a:schemeClr val="accent1"/>
                                                                  </a:effectRef>
                                                                  <a:fontRef idx="minor">
                                                                    <a:schemeClr val="tx1"/>
                                                                  </a:fontRef>
                                                                </p:style>
                                                              </p:cxnSp>
                                                            </p:grpSp>
                                                            <p:cxnSp>
                                                              <p:nvCxnSpPr>
                                                                <p:cNvPr id="24" name="Прямая соединительная линия 23"/>
                                                                <p:cNvCxnSpPr/>
                                                                <p:nvPr/>
                                                              </p:nvCxnSpPr>
                                                              <p:spPr>
                                                                <a:xfrm>
                                                                  <a:off x="683568" y="4581128"/>
                                                                  <a:ext cx="2376264" cy="0"/>
                                                                </a:xfrm>
                                                                <a:prstGeom prst="line">
                                                                  <a:avLst/>
                                                                </a:prstGeom>
                                                                <a:ln w="28575"/>
                                                              </p:spPr>
                                                              <p:style>
                                                                <a:lnRef idx="1">
                                                                  <a:schemeClr val="accent1"/>
                                                                </a:lnRef>
                                                                <a:fillRef idx="0">
                                                                  <a:schemeClr val="accent1"/>
                                                                </a:fillRef>
                                                                <a:effectRef idx="0">
                                                                  <a:schemeClr val="accent1"/>
                                                                </a:effectRef>
                                                                <a:fontRef idx="minor">
                                                                  <a:schemeClr val="tx1"/>
                                                                </a:fontRef>
                                                              </p:style>
                                                            </p:cxnSp>
                                                          </p:grpSp>
                                                          <p:cxnSp>
                                                            <p:nvCxnSpPr>
                                                              <p:cNvPr id="25" name="Прямая соединительная линия 24"/>
                                                              <p:cNvCxnSpPr/>
                                                              <p:nvPr/>
                                                            </p:nvCxnSpPr>
                                                            <p:spPr>
                                                              <a:xfrm>
                                                                <a:off x="2123728" y="5517232"/>
                                                                <a:ext cx="1584176" cy="0"/>
                                                              </a:xfrm>
                                                              <a:prstGeom prst="line">
                                                                <a:avLst/>
                                                              </a:prstGeom>
                                                              <a:ln w="28575"/>
                                                            </p:spPr>
                                                            <p:style>
                                                              <a:lnRef idx="1">
                                                                <a:schemeClr val="accent1"/>
                                                              </a:lnRef>
                                                              <a:fillRef idx="0">
                                                                <a:schemeClr val="accent1"/>
                                                              </a:fillRef>
                                                              <a:effectRef idx="0">
                                                                <a:schemeClr val="accent1"/>
                                                              </a:effectRef>
                                                              <a:fontRef idx="minor">
                                                                <a:schemeClr val="tx1"/>
                                                              </a:fontRef>
                                                            </p:style>
                                                          </p:cxnSp>
                                                        </p:grpSp>
                                                        <p:cxnSp>
                                                          <p:nvCxnSpPr>
                                                            <p:cNvPr id="28" name="Прямая соединительная линия 27"/>
                                                            <p:cNvCxnSpPr/>
                                                            <p:nvPr/>
                                                          </p:nvCxnSpPr>
                                                          <p:spPr>
                                                            <a:xfrm>
                                                              <a:off x="2123728" y="5589240"/>
                                                              <a:ext cx="1584176" cy="0"/>
                                                            </a:xfrm>
                                                            <a:prstGeom prst="line">
                                                              <a:avLst/>
                                                            </a:prstGeom>
                                                            <a:ln w="28575"/>
                                                          </p:spPr>
                                                          <p:style>
                                                            <a:lnRef idx="1">
                                                              <a:schemeClr val="accent1"/>
                                                            </a:lnRef>
                                                            <a:fillRef idx="0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tx1"/>
                                                            </a:fontRef>
                                                          </p:style>
                                                        </p:cxnSp>
                                                      </p:grpSp>
                                                      <p:cxnSp>
                                                        <p:nvCxnSpPr>
                                                          <p:cNvPr id="41" name="Прямая соединительная линия 40"/>
                                                          <p:cNvCxnSpPr/>
                                                          <p:nvPr/>
                                                        </p:nvCxnSpPr>
                                                        <p:spPr>
                                                          <a:xfrm>
                                                            <a:off x="5220072" y="2564904"/>
                                                            <a:ext cx="1224136" cy="0"/>
                                                          </a:xfrm>
                                                          <a:prstGeom prst="line">
                                                            <a:avLst/>
                                                          </a:prstGeom>
                                                          <a:ln w="28575"/>
                                                        </p:spPr>
                                                        <p:style>
                                                          <a:lnRef idx="1">
                                                            <a:schemeClr val="accent1"/>
                                                          </a:lnRef>
                                                          <a:fillRef idx="0">
                                                            <a:schemeClr val="accent1"/>
                                                          </a:fillRef>
                                                          <a:effectRef idx="0">
                                                            <a:schemeClr val="accent1"/>
                                                          </a:effectRef>
                                                          <a:fontRef idx="minor">
                                                            <a:schemeClr val="tx1"/>
                                                          </a:fontRef>
                                                        </p:style>
                                                      </p:cxnSp>
                                                    </p:grpSp>
                                                    <p:cxnSp>
                                                      <p:nvCxnSpPr>
                                                        <p:cNvPr id="44" name="Прямая соединительная линия 43"/>
                                                        <p:cNvCxnSpPr/>
                                                        <p:nvPr/>
                                                      </p:nvCxnSpPr>
                                                      <p:spPr>
                                                        <a:xfrm>
                                                          <a:off x="7452320" y="2564904"/>
                                                          <a:ext cx="1080120" cy="0"/>
                                                        </a:xfrm>
                                                        <a:prstGeom prst="line">
                                                          <a:avLst/>
                                                        </a:prstGeom>
                                                        <a:ln w="28575"/>
                                                      </p:spPr>
                                                      <p:style>
                                                        <a:lnRef idx="1">
                                                          <a:schemeClr val="accent1"/>
                                                        </a:lnRef>
                                                        <a:fillRef idx="0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tx1"/>
                                                        </a:fontRef>
                                                      </p:style>
                                                    </p:cxnSp>
                                                  </p:grpSp>
                                                  <p:cxnSp>
                                                    <p:nvCxnSpPr>
                                                      <p:cNvPr id="46" name="Прямая соединительная линия 45"/>
                                                      <p:cNvCxnSpPr/>
                                                      <p:nvPr/>
                                                    </p:nvCxnSpPr>
                                                    <p:spPr>
                                                      <a:xfrm>
                                                        <a:off x="7452320" y="3573016"/>
                                                        <a:ext cx="1080120" cy="0"/>
                                                      </a:xfrm>
                                                      <a:prstGeom prst="line">
                                                        <a:avLst/>
                                                      </a:prstGeom>
                                                      <a:ln w="28575"/>
                                                    </p:spPr>
                                                    <p:style>
                                                      <a:lnRef idx="1">
                                                        <a:schemeClr val="accent1"/>
                                                      </a:lnRef>
                                                      <a:fillRef idx="0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tx1"/>
                                                      </a:fontRef>
                                                    </p:style>
                                                  </p:cxnSp>
                                                </p:grpSp>
                                                <p:cxnSp>
                                                  <p:nvCxnSpPr>
                                                    <p:cNvPr id="48" name="Прямая соединительная линия 47"/>
                                                    <p:cNvCxnSpPr/>
                                                    <p:nvPr/>
                                                  </p:nvCxnSpPr>
                                                  <p:spPr>
                                                    <a:xfrm>
                                                      <a:off x="6084168" y="4509120"/>
                                                      <a:ext cx="1368152" cy="0"/>
                                                    </a:xfrm>
                                                    <a:prstGeom prst="line">
                                                      <a:avLst/>
                                                    </a:prstGeom>
                                                    <a:ln w="28575"/>
                                                  </p:spPr>
                                                  <p:style>
                                                    <a:lnRef idx="1">
                                                      <a:schemeClr val="accent1"/>
                                                    </a:lnRef>
                                                    <a:fillRef idx="0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tx1"/>
                                                    </a:fontRef>
                                                  </p:style>
                                                </p:cxnSp>
                                              </p:grpSp>
                                              <p:cxnSp>
                                                <p:nvCxnSpPr>
                                                  <p:cNvPr id="52" name="Прямая соединительная линия 51"/>
                                                  <p:cNvCxnSpPr/>
                                                  <p:nvPr/>
                                                </p:nvCxnSpPr>
                                                <p:spPr>
                                                  <a:xfrm>
                                                    <a:off x="3923928" y="5517232"/>
                                                    <a:ext cx="1800200" cy="0"/>
                                                  </a:xfrm>
                                                  <a:prstGeom prst="line">
                                                    <a:avLst/>
                                                  </a:prstGeom>
                                                  <a:ln w="28575"/>
                                                </p:spPr>
                                                <p:style>
                                                  <a:lnRef idx="1">
                                                    <a:schemeClr val="accent1"/>
                                                  </a:lnRef>
                                                  <a:fillRef idx="0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tx1"/>
                                                  </a:fontRef>
                                                </p:style>
                                              </p:cxnSp>
                                            </p:grpSp>
                                            <p:sp>
                                              <p:nvSpPr>
                                                <p:cNvPr id="60" name="Прямоугольник 59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6156176" y="2204864"/>
                                                  <a:ext cx="288032" cy="360040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</p:spPr>
                                              <p:style>
                                                <a:lnRef idx="2">
                                                  <a:schemeClr val="dk1"/>
                                                </a:lnRef>
                                                <a:fillRef idx="1">
                                                  <a:schemeClr val="lt1"/>
                                                </a:fillRef>
                                                <a:effectRef idx="0">
                                                  <a:schemeClr val="dk1"/>
                                                </a:effectRef>
                                                <a:fontRef idx="minor">
                                                  <a:schemeClr val="dk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ru-RU"/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61" name="Прямоугольник 60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8244408" y="2204864"/>
                                                <a:ext cx="288032" cy="360040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noFill/>
                                            </p:spPr>
                                            <p:style>
                                              <a:lnRef idx="2">
                                                <a:schemeClr val="dk1"/>
                                              </a:lnRef>
                                              <a:fillRef idx="1">
                                                <a:schemeClr val="lt1"/>
                                              </a:fillRef>
                                              <a:effectRef idx="0">
                                                <a:schemeClr val="dk1"/>
                                              </a:effectRef>
                                              <a:fontRef idx="minor">
                                                <a:schemeClr val="dk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ru-RU"/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62" name="Прямоугольник 61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8460432" y="3212976"/>
                                              <a:ext cx="288032" cy="360040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noFill/>
                                          </p:spPr>
                                          <p:style>
                                            <a:lnRef idx="2">
                                              <a:schemeClr val="dk1"/>
                                            </a:lnRef>
                                            <a:fillRef idx="1">
                                              <a:schemeClr val="lt1"/>
                                            </a:fillRef>
                                            <a:effectRef idx="0">
                                              <a:schemeClr val="dk1"/>
                                            </a:effectRef>
                                            <a:fontRef idx="minor">
                                              <a:schemeClr val="dk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ru-RU"/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63" name="Прямоугольник 62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7236296" y="4149080"/>
                                            <a:ext cx="288032" cy="360040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</p:spPr>
                                        <p:style>
                                          <a:lnRef idx="2">
                                            <a:schemeClr val="dk1"/>
                                          </a:lnRef>
                                          <a:fillRef idx="1">
                                            <a:schemeClr val="lt1"/>
                                          </a:fillRef>
                                          <a:effectRef idx="0">
                                            <a:schemeClr val="dk1"/>
                                          </a:effectRef>
                                          <a:fontRef idx="minor">
                                            <a:schemeClr val="dk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ru-RU"/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64" name="Прямоугольник 63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5796136" y="5157192"/>
                                          <a:ext cx="288032" cy="360040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</p:spPr>
                                      <p:style>
                                        <a:lnRef idx="2">
                                          <a:schemeClr val="dk1"/>
                                        </a:lnRef>
                                        <a:fillRef idx="1">
                                          <a:schemeClr val="lt1"/>
                                        </a:fillRef>
                                        <a:effectRef idx="0">
                                          <a:schemeClr val="dk1"/>
                                        </a:effectRef>
                                        <a:fontRef idx="minor">
                                          <a:schemeClr val="dk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ru-RU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70" name="Прямоугольник 69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8748464" y="3212976"/>
                                        <a:ext cx="239168" cy="338554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none" lIns="91440" tIns="45720" rIns="91440" bIns="45720">
                                        <a:spAutoFit/>
                                      </a:bodyPr>
                                      <a:lstStyle/>
                                      <a:p>
                                        <a:pPr algn="ctr"/>
                                        <a:r>
                                          <a:rPr lang="ru-RU" sz="1600" b="1" cap="none" spc="0" dirty="0" smtClean="0">
                                            <a:ln w="17780" cmpd="sng">
                                              <a:solidFill>
                                                <a:schemeClr val="tx1"/>
                                              </a:solidFill>
                                              <a:prstDash val="solid"/>
                                              <a:miter lim="800000"/>
                                            </a:ln>
                                            <a:gradFill rotWithShape="1">
                                              <a:gsLst>
                                                <a:gs pos="0">
                                                  <a:srgbClr val="000000">
                                                    <a:tint val="92000"/>
                                                    <a:shade val="100000"/>
                                                    <a:satMod val="150000"/>
                                                  </a:srgbClr>
                                                </a:gs>
                                                <a:gs pos="49000">
                                                  <a:srgbClr val="000000">
                                                    <a:tint val="89000"/>
                                                    <a:shade val="90000"/>
                                                    <a:satMod val="150000"/>
                                                  </a:srgbClr>
                                                </a:gs>
                                                <a:gs pos="50000">
                                                  <a:srgbClr val="000000">
                                                    <a:tint val="100000"/>
                                                    <a:shade val="75000"/>
                                                    <a:satMod val="150000"/>
                                                  </a:srgbClr>
                                                </a:gs>
                                                <a:gs pos="95000">
                                                  <a:srgbClr val="000000">
                                                    <a:shade val="47000"/>
                                                    <a:satMod val="150000"/>
                                                  </a:srgbClr>
                                                </a:gs>
                                                <a:gs pos="100000">
                                                  <a:srgbClr val="000000">
                                                    <a:shade val="39000"/>
                                                    <a:satMod val="150000"/>
                                                  </a:srgbClr>
                                                </a:gs>
                                              </a:gsLst>
                                              <a:lin ang="5400000"/>
                                            </a:gradFill>
                                            <a:effectLst>
                                              <a:outerShdw blurRad="50800" algn="tl" rotWithShape="0">
                                                <a:srgbClr val="000000"/>
                                              </a:outerShdw>
                                            </a:effectLst>
                                          </a:rPr>
                                          <a:t>.</a:t>
                                        </a:r>
                                        <a:endParaRPr lang="ru-RU" sz="1600" b="1" cap="none" spc="0" dirty="0">
                                          <a:ln w="17780" cmpd="sng">
                                            <a:solidFill>
                                              <a:schemeClr val="tx1"/>
                                            </a:solidFill>
                                            <a:prstDash val="solid"/>
                                            <a:miter lim="800000"/>
                                          </a:ln>
                                          <a:gradFill rotWithShape="1">
                                            <a:gsLst>
                                              <a:gs pos="0">
                                                <a:srgbClr val="000000">
                                                  <a:tint val="92000"/>
                                                  <a:shade val="100000"/>
                                                  <a:satMod val="150000"/>
                                                </a:srgbClr>
                                              </a:gs>
                                              <a:gs pos="49000">
                                                <a:srgbClr val="000000">
                                                  <a:tint val="89000"/>
                                                  <a:shade val="90000"/>
                                                  <a:satMod val="150000"/>
                                                </a:srgbClr>
                                              </a:gs>
                                              <a:gs pos="50000">
                                                <a:srgbClr val="000000">
                                                  <a:tint val="100000"/>
                                                  <a:shade val="75000"/>
                                                  <a:satMod val="150000"/>
                                                </a:srgbClr>
                                              </a:gs>
                                              <a:gs pos="95000">
                                                <a:srgbClr val="000000">
                                                  <a:shade val="47000"/>
                                                  <a:satMod val="150000"/>
                                                </a:srgbClr>
                                              </a:gs>
                                              <a:gs pos="100000">
                                                <a:srgbClr val="000000">
                                                  <a:shade val="39000"/>
                                                  <a:satMod val="150000"/>
                                                </a:srgbClr>
                                              </a:gs>
                                            </a:gsLst>
                                            <a:lin ang="5400000"/>
                                          </a:gradFill>
                                          <a:effectLst>
                                            <a:outerShdw blurRad="50800" algn="tl" rotWithShape="0">
                                              <a:srgbClr val="000000"/>
                                            </a:outerShdw>
                                          </a:effectLst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72" name="Прямоугольник 71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7524328" y="4149080"/>
                                      <a:ext cx="239168" cy="338554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none" lIns="91440" tIns="45720" rIns="91440" bIns="45720">
                                      <a:spAutoFit/>
                                    </a:bodyPr>
                                    <a:lstStyle/>
                                    <a:p>
                                      <a:pPr algn="ctr"/>
                                      <a:r>
                                        <a:rPr lang="ru-RU" sz="1600" b="1" cap="none" spc="0" dirty="0" smtClean="0">
                                          <a:ln w="17780" cmpd="sng">
                                            <a:solidFill>
                                              <a:schemeClr val="tx1"/>
                                            </a:solidFill>
                                            <a:prstDash val="solid"/>
                                            <a:miter lim="800000"/>
                                          </a:ln>
                                          <a:gradFill rotWithShape="1">
                                            <a:gsLst>
                                              <a:gs pos="0">
                                                <a:srgbClr val="000000">
                                                  <a:tint val="92000"/>
                                                  <a:shade val="100000"/>
                                                  <a:satMod val="150000"/>
                                                </a:srgbClr>
                                              </a:gs>
                                              <a:gs pos="49000">
                                                <a:srgbClr val="000000">
                                                  <a:tint val="89000"/>
                                                  <a:shade val="90000"/>
                                                  <a:satMod val="150000"/>
                                                </a:srgbClr>
                                              </a:gs>
                                              <a:gs pos="50000">
                                                <a:srgbClr val="000000">
                                                  <a:tint val="100000"/>
                                                  <a:shade val="75000"/>
                                                  <a:satMod val="150000"/>
                                                </a:srgbClr>
                                              </a:gs>
                                              <a:gs pos="95000">
                                                <a:srgbClr val="000000">
                                                  <a:shade val="47000"/>
                                                  <a:satMod val="150000"/>
                                                </a:srgbClr>
                                              </a:gs>
                                              <a:gs pos="100000">
                                                <a:srgbClr val="000000">
                                                  <a:shade val="39000"/>
                                                  <a:satMod val="150000"/>
                                                </a:srgbClr>
                                              </a:gs>
                                            </a:gsLst>
                                            <a:lin ang="5400000"/>
                                          </a:gradFill>
                                          <a:effectLst>
                                            <a:outerShdw blurRad="50800" algn="tl" rotWithShape="0">
                                              <a:srgbClr val="000000"/>
                                            </a:outerShdw>
                                          </a:effectLst>
                                        </a:rPr>
                                        <a:t>.</a:t>
                                      </a:r>
                                      <a:endParaRPr lang="ru-RU" sz="1600" b="1" cap="none" spc="0" dirty="0">
                                        <a:ln w="17780" cmpd="sng">
                                          <a:solidFill>
                                            <a:schemeClr val="tx1"/>
                                          </a:solidFill>
                                          <a:prstDash val="solid"/>
                                          <a:miter lim="800000"/>
                                        </a:ln>
                                        <a:gradFill rotWithShape="1">
                                          <a:gsLst>
                                            <a:gs pos="0">
                                              <a:srgbClr val="000000">
                                                <a:tint val="92000"/>
                                                <a:shade val="100000"/>
                                                <a:satMod val="150000"/>
                                              </a:srgbClr>
                                            </a:gs>
                                            <a:gs pos="49000">
                                              <a:srgbClr val="000000">
                                                <a:tint val="89000"/>
                                                <a:shade val="90000"/>
                                                <a:satMod val="150000"/>
                                              </a:srgbClr>
                                            </a:gs>
                                            <a:gs pos="50000">
                                              <a:srgbClr val="000000">
                                                <a:tint val="100000"/>
                                                <a:shade val="75000"/>
                                                <a:satMod val="150000"/>
                                              </a:srgbClr>
                                            </a:gs>
                                            <a:gs pos="95000">
                                              <a:srgbClr val="000000">
                                                <a:shade val="47000"/>
                                                <a:satMod val="150000"/>
                                              </a:srgbClr>
                                            </a:gs>
                                            <a:gs pos="100000">
                                              <a:srgbClr val="000000">
                                                <a:shade val="39000"/>
                                                <a:satMod val="150000"/>
                                              </a:srgbClr>
                                            </a:gs>
                                          </a:gsLst>
                                          <a:lin ang="5400000"/>
                                        </a:gradFill>
                                        <a:effectLst>
                                          <a:outerShdw blurRad="50800" algn="tl" rotWithShape="0">
                                            <a:srgbClr val="000000"/>
                                          </a:outerShdw>
                                        </a:effectLst>
                                      </a:endParaRPr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74" name="Прямоугольник 73"/>
                                  <p:cNvSpPr/>
                                  <p:nvPr/>
                                </p:nvSpPr>
                                <p:spPr>
                                  <a:xfrm>
                                    <a:off x="6084168" y="5157192"/>
                                    <a:ext cx="239168" cy="338554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lIns="91440" tIns="45720" rIns="91440" bIns="45720">
                                    <a:spAutoFit/>
                                  </a:bodyPr>
                                  <a:lstStyle/>
                                  <a:p>
                                    <a:pPr algn="ctr"/>
                                    <a:r>
                                      <a:rPr lang="ru-RU" sz="1600" b="1" cap="none" spc="0" dirty="0" smtClean="0">
                                        <a:ln w="17780" cmpd="sng">
                                          <a:solidFill>
                                            <a:schemeClr val="tx1"/>
                                          </a:solidFill>
                                          <a:prstDash val="solid"/>
                                          <a:miter lim="800000"/>
                                        </a:ln>
                                        <a:gradFill rotWithShape="1">
                                          <a:gsLst>
                                            <a:gs pos="0">
                                              <a:srgbClr val="000000">
                                                <a:tint val="92000"/>
                                                <a:shade val="100000"/>
                                                <a:satMod val="150000"/>
                                              </a:srgbClr>
                                            </a:gs>
                                            <a:gs pos="49000">
                                              <a:srgbClr val="000000">
                                                <a:tint val="89000"/>
                                                <a:shade val="90000"/>
                                                <a:satMod val="150000"/>
                                              </a:srgbClr>
                                            </a:gs>
                                            <a:gs pos="50000">
                                              <a:srgbClr val="000000">
                                                <a:tint val="100000"/>
                                                <a:shade val="75000"/>
                                                <a:satMod val="150000"/>
                                              </a:srgbClr>
                                            </a:gs>
                                            <a:gs pos="95000">
                                              <a:srgbClr val="000000">
                                                <a:shade val="47000"/>
                                                <a:satMod val="150000"/>
                                              </a:srgbClr>
                                            </a:gs>
                                            <a:gs pos="100000">
                                              <a:srgbClr val="000000">
                                                <a:shade val="39000"/>
                                                <a:satMod val="150000"/>
                                              </a:srgbClr>
                                            </a:gs>
                                          </a:gsLst>
                                          <a:lin ang="5400000"/>
                                        </a:gradFill>
                                        <a:effectLst>
                                          <a:outerShdw blurRad="50800" algn="tl" rotWithShape="0">
                                            <a:srgbClr val="000000"/>
                                          </a:outerShdw>
                                        </a:effectLst>
                                      </a:rPr>
                                      <a:t>.</a:t>
                                    </a:r>
                                    <a:endParaRPr lang="ru-RU" sz="1600" b="1" cap="none" spc="0" dirty="0">
                                      <a:ln w="17780" cmpd="sng">
                                        <a:solidFill>
                                          <a:schemeClr val="tx1"/>
                                        </a:solidFill>
                                        <a:prstDash val="solid"/>
                                        <a:miter lim="800000"/>
                                      </a:ln>
                                      <a:gradFill rotWithShape="1">
                                        <a:gsLst>
                                          <a:gs pos="0">
                                            <a:srgbClr val="000000">
                                              <a:tint val="92000"/>
                                              <a:shade val="100000"/>
                                              <a:satMod val="150000"/>
                                            </a:srgbClr>
                                          </a:gs>
                                          <a:gs pos="49000">
                                            <a:srgbClr val="000000">
                                              <a:tint val="89000"/>
                                              <a:shade val="90000"/>
                                              <a:satMod val="150000"/>
                                            </a:srgbClr>
                                          </a:gs>
                                          <a:gs pos="50000">
                                            <a:srgbClr val="000000">
                                              <a:tint val="100000"/>
                                              <a:shade val="75000"/>
                                              <a:satMod val="150000"/>
                                            </a:srgbClr>
                                          </a:gs>
                                          <a:gs pos="95000">
                                            <a:srgbClr val="000000">
                                              <a:shade val="47000"/>
                                              <a:satMod val="150000"/>
                                            </a:srgbClr>
                                          </a:gs>
                                          <a:gs pos="100000">
                                            <a:srgbClr val="000000">
                                              <a:shade val="39000"/>
                                              <a:satMod val="150000"/>
                                            </a:srgbClr>
                                          </a:gs>
                                        </a:gsLst>
                                        <a:lin ang="5400000"/>
                                      </a:gradFill>
                                      <a:effectLst>
                                        <a:outerShdw blurRad="50800" algn="tl" rotWithShape="0">
                                          <a:srgbClr val="000000"/>
                                        </a:outerShdw>
                                      </a:effectLst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76" name="Прямоугольник 75"/>
                                <p:cNvSpPr/>
                                <p:nvPr/>
                              </p:nvSpPr>
                              <p:spPr>
                                <a:xfrm>
                                  <a:off x="6444208" y="2276872"/>
                                  <a:ext cx="239168" cy="338554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lIns="91440" tIns="45720" rIns="91440" bIns="45720">
                                  <a:spAutoFit/>
                                </a:bodyPr>
                                <a:lstStyle/>
                                <a:p>
                                  <a:pPr algn="ctr"/>
                                  <a:r>
                                    <a:rPr lang="ru-RU" sz="1600" b="1" cap="none" spc="0" dirty="0" smtClean="0">
                                      <a:ln w="17780" cmpd="sng">
                                        <a:solidFill>
                                          <a:schemeClr val="tx1"/>
                                        </a:solidFill>
                                        <a:prstDash val="solid"/>
                                        <a:miter lim="800000"/>
                                      </a:ln>
                                      <a:gradFill rotWithShape="1">
                                        <a:gsLst>
                                          <a:gs pos="0">
                                            <a:srgbClr val="000000">
                                              <a:tint val="92000"/>
                                              <a:shade val="100000"/>
                                              <a:satMod val="150000"/>
                                            </a:srgbClr>
                                          </a:gs>
                                          <a:gs pos="49000">
                                            <a:srgbClr val="000000">
                                              <a:tint val="89000"/>
                                              <a:shade val="90000"/>
                                              <a:satMod val="150000"/>
                                            </a:srgbClr>
                                          </a:gs>
                                          <a:gs pos="50000">
                                            <a:srgbClr val="000000">
                                              <a:tint val="100000"/>
                                              <a:shade val="75000"/>
                                              <a:satMod val="150000"/>
                                            </a:srgbClr>
                                          </a:gs>
                                          <a:gs pos="95000">
                                            <a:srgbClr val="000000">
                                              <a:shade val="47000"/>
                                              <a:satMod val="150000"/>
                                            </a:srgbClr>
                                          </a:gs>
                                          <a:gs pos="100000">
                                            <a:srgbClr val="000000">
                                              <a:shade val="39000"/>
                                              <a:satMod val="150000"/>
                                            </a:srgbClr>
                                          </a:gs>
                                        </a:gsLst>
                                        <a:lin ang="5400000"/>
                                      </a:gradFill>
                                      <a:effectLst>
                                        <a:outerShdw blurRad="50800" algn="tl" rotWithShape="0">
                                          <a:srgbClr val="000000"/>
                                        </a:outerShdw>
                                      </a:effectLst>
                                    </a:rPr>
                                    <a:t>.</a:t>
                                  </a:r>
                                  <a:endParaRPr lang="ru-RU" sz="1600" b="1" cap="none" spc="0" dirty="0">
                                    <a:ln w="17780" cmpd="sng">
                                      <a:solidFill>
                                        <a:schemeClr val="tx1"/>
                                      </a:solidFill>
                                      <a:prstDash val="solid"/>
                                      <a:miter lim="800000"/>
                                    </a:ln>
                                    <a:gradFill rotWithShape="1">
                                      <a:gsLst>
                                        <a:gs pos="0">
                                          <a:srgbClr val="000000">
                                            <a:tint val="92000"/>
                                            <a:shade val="100000"/>
                                            <a:satMod val="150000"/>
                                          </a:srgbClr>
                                        </a:gs>
                                        <a:gs pos="49000">
                                          <a:srgbClr val="000000">
                                            <a:tint val="89000"/>
                                            <a:shade val="90000"/>
                                            <a:satMod val="150000"/>
                                          </a:srgbClr>
                                        </a:gs>
                                        <a:gs pos="50000">
                                          <a:srgbClr val="000000">
                                            <a:tint val="100000"/>
                                            <a:shade val="75000"/>
                                            <a:satMod val="150000"/>
                                          </a:srgbClr>
                                        </a:gs>
                                        <a:gs pos="95000">
                                          <a:srgbClr val="000000">
                                            <a:shade val="47000"/>
                                            <a:satMod val="150000"/>
                                          </a:srgbClr>
                                        </a:gs>
                                        <a:gs pos="100000">
                                          <a:srgbClr val="000000">
                                            <a:shade val="39000"/>
                                            <a:satMod val="150000"/>
                                          </a:srgbClr>
                                        </a:gs>
                                      </a:gsLst>
                                      <a:lin ang="5400000"/>
                                    </a:gradFill>
                                    <a:effectLst>
                                      <a:outerShdw blurRad="50800" algn="tl" rotWithShape="0">
                                        <a:srgbClr val="000000"/>
                                      </a:outerShdw>
                                    </a:effectLst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78" name="TextBox 77"/>
                              <p:cNvSpPr txBox="1"/>
                              <p:nvPr/>
                            </p:nvSpPr>
                            <p:spPr>
                              <a:xfrm>
                                <a:off x="2915816" y="1916832"/>
                                <a:ext cx="478016" cy="338554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r>
                                  <a:rPr lang="ru-RU" sz="1600" b="1" i="1" dirty="0" smtClean="0">
                                    <a:solidFill>
                                      <a:srgbClr val="C00000"/>
                                    </a:solidFill>
                                    <a:latin typeface="Bookman Old Style" pitchFamily="18" charset="0"/>
                                    <a:ea typeface="Verdana" pitchFamily="34" charset="0"/>
                                    <a:cs typeface="Verdana" pitchFamily="34" charset="0"/>
                                  </a:rPr>
                                  <a:t>гл.</a:t>
                                </a:r>
                                <a:endParaRPr lang="ru-RU" sz="1600" b="1" dirty="0">
                                  <a:solidFill>
                                    <a:srgbClr val="C00000"/>
                                  </a:solidFill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79" name="TextBox 78"/>
                            <p:cNvSpPr txBox="1"/>
                            <p:nvPr/>
                          </p:nvSpPr>
                          <p:spPr>
                            <a:xfrm>
                              <a:off x="1259632" y="2852936"/>
                              <a:ext cx="478016" cy="338554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ru-RU" sz="1600" b="1" i="1" dirty="0" smtClean="0">
                                  <a:solidFill>
                                    <a:srgbClr val="C00000"/>
                                  </a:solidFill>
                                  <a:latin typeface="Bookman Old Style" pitchFamily="18" charset="0"/>
                                  <a:ea typeface="Verdana" pitchFamily="34" charset="0"/>
                                  <a:cs typeface="Verdana" pitchFamily="34" charset="0"/>
                                </a:rPr>
                                <a:t>гл.</a:t>
                              </a:r>
                              <a:endParaRPr lang="ru-RU" sz="1600" b="1" dirty="0">
                                <a:solidFill>
                                  <a:srgbClr val="C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0" name="TextBox 79"/>
                          <p:cNvSpPr txBox="1"/>
                          <p:nvPr/>
                        </p:nvSpPr>
                        <p:spPr>
                          <a:xfrm>
                            <a:off x="6300192" y="2852936"/>
                            <a:ext cx="478016" cy="338554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ru-RU" sz="1600" b="1" i="1" dirty="0" smtClean="0">
                                <a:solidFill>
                                  <a:srgbClr val="C00000"/>
                                </a:solidFill>
                                <a:latin typeface="Bookman Old Style" pitchFamily="18" charset="0"/>
                                <a:ea typeface="Verdana" pitchFamily="34" charset="0"/>
                                <a:cs typeface="Verdana" pitchFamily="34" charset="0"/>
                              </a:rPr>
                              <a:t>гл.</a:t>
                            </a:r>
                            <a:endParaRPr lang="ru-RU" sz="1600" b="1" dirty="0">
                              <a:solidFill>
                                <a:srgbClr val="C00000"/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81" name="TextBox 80"/>
                        <p:cNvSpPr txBox="1"/>
                        <p:nvPr/>
                      </p:nvSpPr>
                      <p:spPr>
                        <a:xfrm>
                          <a:off x="1691680" y="3861048"/>
                          <a:ext cx="478016" cy="33855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ru-RU" sz="1600" b="1" i="1" dirty="0" smtClean="0">
                              <a:solidFill>
                                <a:srgbClr val="C00000"/>
                              </a:solidFill>
                              <a:latin typeface="Bookman Old Style" pitchFamily="18" charset="0"/>
                              <a:ea typeface="Verdana" pitchFamily="34" charset="0"/>
                              <a:cs typeface="Verdana" pitchFamily="34" charset="0"/>
                            </a:rPr>
                            <a:t>гл.</a:t>
                          </a:r>
                          <a:endParaRPr lang="ru-RU" sz="1600" b="1" dirty="0">
                            <a:solidFill>
                              <a:srgbClr val="C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82" name="TextBox 81"/>
                      <p:cNvSpPr txBox="1"/>
                      <p:nvPr/>
                    </p:nvSpPr>
                    <p:spPr>
                      <a:xfrm>
                        <a:off x="2699792" y="4797152"/>
                        <a:ext cx="478016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ru-RU" sz="1600" b="1" i="1" dirty="0" smtClean="0">
                            <a:solidFill>
                              <a:srgbClr val="C00000"/>
                            </a:solidFill>
                            <a:latin typeface="Bookman Old Style" pitchFamily="18" charset="0"/>
                            <a:ea typeface="Verdana" pitchFamily="34" charset="0"/>
                            <a:cs typeface="Verdana" pitchFamily="34" charset="0"/>
                          </a:rPr>
                          <a:t>гл.</a:t>
                        </a:r>
                        <a:endParaRPr lang="ru-RU" sz="1600" b="1" dirty="0">
                          <a:solidFill>
                            <a:srgbClr val="C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88" name="TextBox 87"/>
                    <p:cNvSpPr txBox="1"/>
                    <p:nvPr/>
                  </p:nvSpPr>
                  <p:spPr>
                    <a:xfrm>
                      <a:off x="5004048" y="1844824"/>
                      <a:ext cx="1957587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ru-RU" sz="1600" b="1" i="1" dirty="0" smtClean="0">
                          <a:solidFill>
                            <a:srgbClr val="C00000"/>
                          </a:solidFill>
                          <a:latin typeface="Bookman Old Style" pitchFamily="18" charset="0"/>
                          <a:ea typeface="Verdana" pitchFamily="34" charset="0"/>
                          <a:cs typeface="Verdana" pitchFamily="34" charset="0"/>
                        </a:rPr>
                        <a:t>сущ. И.п. 1 </a:t>
                      </a:r>
                      <a:r>
                        <a:rPr lang="ru-RU" sz="1600" b="1" i="1" dirty="0" err="1" smtClean="0">
                          <a:solidFill>
                            <a:srgbClr val="C00000"/>
                          </a:solidFill>
                          <a:latin typeface="Bookman Old Style" pitchFamily="18" charset="0"/>
                          <a:ea typeface="Verdana" pitchFamily="34" charset="0"/>
                          <a:cs typeface="Verdana" pitchFamily="34" charset="0"/>
                        </a:rPr>
                        <a:t>скл</a:t>
                      </a:r>
                      <a:r>
                        <a:rPr lang="ru-RU" sz="1600" b="1" i="1" dirty="0" smtClean="0">
                          <a:solidFill>
                            <a:srgbClr val="C00000"/>
                          </a:solidFill>
                          <a:latin typeface="Bookman Old Style" pitchFamily="18" charset="0"/>
                          <a:ea typeface="Verdana" pitchFamily="34" charset="0"/>
                          <a:cs typeface="Verdana" pitchFamily="34" charset="0"/>
                        </a:rPr>
                        <a:t>.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p:grpSp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7164288" y="1844824"/>
                    <a:ext cx="1957587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ru-RU" sz="1600" b="1" i="1" dirty="0" smtClean="0">
                        <a:solidFill>
                          <a:srgbClr val="C00000"/>
                        </a:solidFill>
                        <a:latin typeface="Bookman Old Style" pitchFamily="18" charset="0"/>
                        <a:ea typeface="Verdana" pitchFamily="34" charset="0"/>
                        <a:cs typeface="Verdana" pitchFamily="34" charset="0"/>
                      </a:rPr>
                      <a:t>сущ. И.п. 1 </a:t>
                    </a:r>
                    <a:r>
                      <a:rPr lang="ru-RU" sz="1600" b="1" i="1" dirty="0" err="1" smtClean="0">
                        <a:solidFill>
                          <a:srgbClr val="C00000"/>
                        </a:solidFill>
                        <a:latin typeface="Bookman Old Style" pitchFamily="18" charset="0"/>
                        <a:ea typeface="Verdana" pitchFamily="34" charset="0"/>
                        <a:cs typeface="Verdana" pitchFamily="34" charset="0"/>
                      </a:rPr>
                      <a:t>скл</a:t>
                    </a:r>
                    <a:r>
                      <a:rPr lang="ru-RU" sz="1600" b="1" i="1" dirty="0" smtClean="0">
                        <a:solidFill>
                          <a:srgbClr val="C00000"/>
                        </a:solidFill>
                        <a:latin typeface="Bookman Old Style" pitchFamily="18" charset="0"/>
                        <a:ea typeface="Verdana" pitchFamily="34" charset="0"/>
                        <a:cs typeface="Verdana" pitchFamily="34" charset="0"/>
                      </a:rPr>
                      <a:t>.</a:t>
                    </a:r>
                    <a:endParaRPr lang="ru-RU" sz="1600" b="1" dirty="0">
                      <a:solidFill>
                        <a:srgbClr val="C00000"/>
                      </a:solidFill>
                    </a:endParaRPr>
                  </a:p>
                </p:txBody>
              </p:sp>
            </p:grpSp>
            <p:sp>
              <p:nvSpPr>
                <p:cNvPr id="90" name="TextBox 89"/>
                <p:cNvSpPr txBox="1"/>
                <p:nvPr/>
              </p:nvSpPr>
              <p:spPr>
                <a:xfrm>
                  <a:off x="7092280" y="2852936"/>
                  <a:ext cx="195758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600" b="1" i="1" dirty="0" smtClean="0">
                      <a:solidFill>
                        <a:srgbClr val="C00000"/>
                      </a:solidFill>
                      <a:latin typeface="Bookman Old Style" pitchFamily="18" charset="0"/>
                      <a:ea typeface="Verdana" pitchFamily="34" charset="0"/>
                      <a:cs typeface="Verdana" pitchFamily="34" charset="0"/>
                    </a:rPr>
                    <a:t>сущ. И.п. 2 </a:t>
                  </a:r>
                  <a:r>
                    <a:rPr lang="ru-RU" sz="1600" b="1" i="1" dirty="0" err="1" smtClean="0">
                      <a:solidFill>
                        <a:srgbClr val="C00000"/>
                      </a:solidFill>
                      <a:latin typeface="Bookman Old Style" pitchFamily="18" charset="0"/>
                      <a:ea typeface="Verdana" pitchFamily="34" charset="0"/>
                      <a:cs typeface="Verdana" pitchFamily="34" charset="0"/>
                    </a:rPr>
                    <a:t>скл</a:t>
                  </a:r>
                  <a:r>
                    <a:rPr lang="ru-RU" sz="1600" b="1" i="1" dirty="0" smtClean="0">
                      <a:solidFill>
                        <a:srgbClr val="C00000"/>
                      </a:solidFill>
                      <a:latin typeface="Bookman Old Style" pitchFamily="18" charset="0"/>
                      <a:ea typeface="Verdana" pitchFamily="34" charset="0"/>
                      <a:cs typeface="Verdana" pitchFamily="34" charset="0"/>
                    </a:rPr>
                    <a:t>.</a:t>
                  </a:r>
                  <a:endParaRPr lang="ru-RU" sz="1600" b="1" dirty="0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91" name="TextBox 90"/>
              <p:cNvSpPr txBox="1"/>
              <p:nvPr/>
            </p:nvSpPr>
            <p:spPr>
              <a:xfrm>
                <a:off x="5940152" y="3861048"/>
                <a:ext cx="1957587" cy="274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ru-RU" sz="1600" b="1" i="1" dirty="0" smtClean="0">
                    <a:solidFill>
                      <a:srgbClr val="C00000"/>
                    </a:solidFill>
                    <a:latin typeface="Bookman Old Style" pitchFamily="18" charset="0"/>
                    <a:ea typeface="Verdana" pitchFamily="34" charset="0"/>
                    <a:cs typeface="Verdana" pitchFamily="34" charset="0"/>
                  </a:rPr>
                  <a:t>сущ. И.п. 2 </a:t>
                </a:r>
                <a:r>
                  <a:rPr lang="ru-RU" sz="1600" b="1" i="1" dirty="0" err="1" smtClean="0">
                    <a:solidFill>
                      <a:srgbClr val="C00000"/>
                    </a:solidFill>
                    <a:latin typeface="Bookman Old Style" pitchFamily="18" charset="0"/>
                    <a:ea typeface="Verdana" pitchFamily="34" charset="0"/>
                    <a:cs typeface="Verdana" pitchFamily="34" charset="0"/>
                  </a:rPr>
                  <a:t>скл</a:t>
                </a:r>
                <a:r>
                  <a:rPr lang="ru-RU" sz="1600" b="1" i="1" dirty="0" smtClean="0">
                    <a:solidFill>
                      <a:srgbClr val="C00000"/>
                    </a:solidFill>
                    <a:latin typeface="Bookman Old Style" pitchFamily="18" charset="0"/>
                    <a:ea typeface="Verdana" pitchFamily="34" charset="0"/>
                    <a:cs typeface="Verdana" pitchFamily="34" charset="0"/>
                  </a:rPr>
                  <a:t>.</a:t>
                </a:r>
                <a:endParaRPr lang="ru-RU" sz="1600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3995936" y="4797152"/>
              <a:ext cx="19575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i="1" dirty="0" smtClean="0">
                  <a:solidFill>
                    <a:srgbClr val="C00000"/>
                  </a:solidFill>
                  <a:latin typeface="Bookman Old Style" pitchFamily="18" charset="0"/>
                  <a:ea typeface="Verdana" pitchFamily="34" charset="0"/>
                  <a:cs typeface="Verdana" pitchFamily="34" charset="0"/>
                </a:rPr>
                <a:t>сущ. И.п. 3 </a:t>
              </a:r>
              <a:r>
                <a:rPr lang="ru-RU" sz="1600" b="1" i="1" dirty="0" err="1" smtClean="0">
                  <a:solidFill>
                    <a:srgbClr val="C00000"/>
                  </a:solidFill>
                  <a:latin typeface="Bookman Old Style" pitchFamily="18" charset="0"/>
                  <a:ea typeface="Verdana" pitchFamily="34" charset="0"/>
                  <a:cs typeface="Verdana" pitchFamily="34" charset="0"/>
                </a:rPr>
                <a:t>скл</a:t>
              </a:r>
              <a:r>
                <a:rPr lang="ru-RU" sz="1600" b="1" i="1" dirty="0" smtClean="0">
                  <a:solidFill>
                    <a:srgbClr val="C00000"/>
                  </a:solidFill>
                  <a:latin typeface="Bookman Old Style" pitchFamily="18" charset="0"/>
                  <a:ea typeface="Verdana" pitchFamily="34" charset="0"/>
                  <a:cs typeface="Verdana" pitchFamily="34" charset="0"/>
                </a:rPr>
                <a:t>.</a:t>
              </a:r>
              <a:endParaRPr lang="ru-RU" sz="1600" b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36912"/>
            <a:ext cx="2504016" cy="4221088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39984" y="0"/>
            <a:ext cx="2504016" cy="4221088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Проверь себя!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Autofit/>
          </a:bodyPr>
          <a:lstStyle/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ru-RU" sz="2400" i="1" dirty="0" smtClean="0">
                <a:latin typeface="Bookman Old Style" pitchFamily="18" charset="0"/>
                <a:ea typeface="Verdana" pitchFamily="34" charset="0"/>
                <a:cs typeface="Verdana" pitchFamily="34" charset="0"/>
              </a:rPr>
              <a:t>в) 6.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i="1" dirty="0" smtClean="0">
                <a:latin typeface="Bookman Old Style" pitchFamily="18" charset="0"/>
                <a:ea typeface="Verdana" pitchFamily="34" charset="0"/>
                <a:cs typeface="Verdana" pitchFamily="34" charset="0"/>
              </a:rPr>
              <a:t>      Именительный</a:t>
            </a:r>
          </a:p>
          <a:p>
            <a:pPr marL="514350" indent="-514350">
              <a:buNone/>
            </a:pPr>
            <a:r>
              <a:rPr lang="ru-RU" sz="2400" i="1" dirty="0" smtClean="0">
                <a:latin typeface="Bookman Old Style" pitchFamily="18" charset="0"/>
                <a:ea typeface="Verdana" pitchFamily="34" charset="0"/>
                <a:cs typeface="Verdana" pitchFamily="34" charset="0"/>
              </a:rPr>
              <a:t>             Родительный</a:t>
            </a:r>
          </a:p>
          <a:p>
            <a:pPr marL="514350" indent="-514350">
              <a:buNone/>
            </a:pPr>
            <a:r>
              <a:rPr lang="ru-RU" sz="2400" i="1" dirty="0" smtClean="0">
                <a:latin typeface="Bookman Old Style" pitchFamily="18" charset="0"/>
                <a:ea typeface="Verdana" pitchFamily="34" charset="0"/>
                <a:cs typeface="Verdana" pitchFamily="34" charset="0"/>
              </a:rPr>
              <a:t>             Дательный</a:t>
            </a:r>
          </a:p>
          <a:p>
            <a:pPr marL="514350" indent="-514350">
              <a:buNone/>
            </a:pPr>
            <a:r>
              <a:rPr lang="ru-RU" sz="2400" i="1" dirty="0" smtClean="0">
                <a:latin typeface="Bookman Old Style" pitchFamily="18" charset="0"/>
                <a:ea typeface="Verdana" pitchFamily="34" charset="0"/>
                <a:cs typeface="Verdana" pitchFamily="34" charset="0"/>
              </a:rPr>
              <a:t>             Винительный</a:t>
            </a:r>
          </a:p>
          <a:p>
            <a:pPr marL="514350" indent="-514350">
              <a:buNone/>
            </a:pPr>
            <a:r>
              <a:rPr lang="ru-RU" sz="2400" i="1" dirty="0" smtClean="0">
                <a:latin typeface="Bookman Old Style" pitchFamily="18" charset="0"/>
                <a:ea typeface="Verdana" pitchFamily="34" charset="0"/>
                <a:cs typeface="Verdana" pitchFamily="34" charset="0"/>
              </a:rPr>
              <a:t>             Творительный</a:t>
            </a:r>
          </a:p>
          <a:p>
            <a:pPr marL="514350" indent="-514350">
              <a:buNone/>
            </a:pPr>
            <a:r>
              <a:rPr lang="ru-RU" sz="2400" i="1" dirty="0" smtClean="0">
                <a:latin typeface="Bookman Old Style" pitchFamily="18" charset="0"/>
                <a:ea typeface="Verdana" pitchFamily="34" charset="0"/>
                <a:cs typeface="Verdana" pitchFamily="34" charset="0"/>
              </a:rPr>
              <a:t>             Предложный</a:t>
            </a:r>
          </a:p>
          <a:p>
            <a:pPr marL="514350" indent="-514350">
              <a:lnSpc>
                <a:spcPct val="150000"/>
              </a:lnSpc>
              <a:buAutoNum type="arabicPeriod" startAt="3"/>
            </a:pPr>
            <a:r>
              <a:rPr lang="ru-RU" sz="2400" i="1" dirty="0" smtClean="0">
                <a:latin typeface="Bookman Old Style" pitchFamily="18" charset="0"/>
                <a:ea typeface="Verdana" pitchFamily="34" charset="0"/>
                <a:cs typeface="Verdana" pitchFamily="34" charset="0"/>
              </a:rPr>
              <a:t>б) Изменение имен существительных по падежам.</a:t>
            </a:r>
          </a:p>
          <a:p>
            <a:pPr marL="514350" indent="-514350">
              <a:lnSpc>
                <a:spcPct val="150000"/>
              </a:lnSpc>
              <a:buAutoNum type="arabicPeriod" startAt="3"/>
            </a:pPr>
            <a:r>
              <a:rPr lang="ru-RU" sz="2400" i="1" dirty="0" smtClean="0">
                <a:latin typeface="Bookman Old Style" pitchFamily="18" charset="0"/>
                <a:ea typeface="Verdana" pitchFamily="34" charset="0"/>
                <a:cs typeface="Verdana" pitchFamily="34" charset="0"/>
              </a:rPr>
              <a:t>б) Именительный.</a:t>
            </a:r>
          </a:p>
          <a:p>
            <a:pPr marL="514350" indent="-514350">
              <a:buFont typeface="+mj-lt"/>
              <a:buAutoNum type="arabicPeriod"/>
            </a:pPr>
            <a:endParaRPr lang="ru-RU" sz="2400" i="1" dirty="0" smtClean="0">
              <a:latin typeface="Bookman Old Style" pitchFamily="18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2400" dirty="0" smtClean="0"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2400" dirty="0" smtClean="0"/>
          </a:p>
          <a:p>
            <a:pPr marL="514350" indent="-514350">
              <a:buFont typeface="+mj-lt"/>
              <a:buAutoNum type="arabicPeriod"/>
            </a:pPr>
            <a:endParaRPr lang="ru-RU" sz="2400" dirty="0" smtClean="0"/>
          </a:p>
          <a:p>
            <a:pPr marL="514350" indent="-514350">
              <a:buFont typeface="+mj-lt"/>
              <a:buAutoNum type="arabicPeriod"/>
            </a:pPr>
            <a:endParaRPr lang="ru-RU" sz="2400" dirty="0" smtClean="0"/>
          </a:p>
          <a:p>
            <a:pPr marL="514350" indent="-514350">
              <a:buFont typeface="+mj-lt"/>
              <a:buAutoNum type="arabicPeriod"/>
            </a:pPr>
            <a:endParaRPr lang="ru-RU" sz="2400" dirty="0" smtClean="0"/>
          </a:p>
          <a:p>
            <a:pPr marL="514350" indent="-514350">
              <a:buFont typeface="+mj-lt"/>
              <a:buAutoNum type="arabicPeriod"/>
            </a:pPr>
            <a:endParaRPr lang="ru-RU" sz="2400" dirty="0" smtClean="0"/>
          </a:p>
          <a:p>
            <a:pPr marL="514350" indent="-514350">
              <a:buFont typeface="+mj-lt"/>
              <a:buAutoNum type="arabicPeriod"/>
            </a:pPr>
            <a:endParaRPr lang="ru-RU" sz="2400" dirty="0" smtClean="0"/>
          </a:p>
          <a:p>
            <a:pPr marL="514350" indent="-514350">
              <a:buFont typeface="+mj-lt"/>
              <a:buAutoNum type="arabicPeriod"/>
            </a:pP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2204864"/>
            <a:ext cx="288032" cy="36004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 2" pitchFamily="18" charset="2"/>
              </a:rPr>
              <a:t>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2204864"/>
            <a:ext cx="288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sym typeface="Wingdings 2" pitchFamily="18" charset="2"/>
              </a:rPr>
              <a:t>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51520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 работал на уроке: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045"/>
          <a:stretch>
            <a:fillRect/>
          </a:stretch>
        </p:blipFill>
        <p:spPr bwMode="auto">
          <a:xfrm>
            <a:off x="1475656" y="1412776"/>
            <a:ext cx="676875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95536" y="31409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уроке мне было: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9873"/>
          <a:stretch>
            <a:fillRect/>
          </a:stretch>
        </p:blipFill>
        <p:spPr bwMode="auto">
          <a:xfrm>
            <a:off x="1907704" y="4581128"/>
            <a:ext cx="669674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085184"/>
            <a:ext cx="7776864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МОЛОДЦЫ!</a:t>
            </a:r>
            <a:endParaRPr lang="ru-RU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http://detkivsadu.ru/wp-content/uploads/2010/05/b6d5742cd75c2c3ae662f6b94f2b0fab_6a2b873c63725644215387e5ce9dcbd6.jpe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0"/>
            <a:ext cx="5688632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39984" y="0"/>
            <a:ext cx="2504016" cy="4221088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36912"/>
            <a:ext cx="2504016" cy="422108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6048672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2900" b="1" i="1" dirty="0" smtClean="0">
                <a:latin typeface="Bookman Old Style" pitchFamily="18" charset="0"/>
                <a:ea typeface="Verdana" pitchFamily="34" charset="0"/>
                <a:cs typeface="Verdana" pitchFamily="34" charset="0"/>
              </a:rPr>
              <a:t>Использованная литература:</a:t>
            </a:r>
          </a:p>
          <a:p>
            <a:pPr marL="0" indent="0" algn="just">
              <a:buNone/>
            </a:pPr>
            <a:r>
              <a:rPr lang="ru-RU" sz="2500" i="1" dirty="0" err="1" smtClean="0">
                <a:latin typeface="Bookman Old Style" pitchFamily="18" charset="0"/>
                <a:ea typeface="Verdana" pitchFamily="34" charset="0"/>
                <a:cs typeface="Verdana" pitchFamily="34" charset="0"/>
              </a:rPr>
              <a:t>Садовникова</a:t>
            </a:r>
            <a:r>
              <a:rPr lang="ru-RU" sz="2500" i="1" dirty="0" smtClean="0">
                <a:latin typeface="Bookman Old Style" pitchFamily="18" charset="0"/>
                <a:ea typeface="Verdana" pitchFamily="34" charset="0"/>
                <a:cs typeface="Verdana" pitchFamily="34" charset="0"/>
              </a:rPr>
              <a:t>, И.Н. </a:t>
            </a:r>
            <a:r>
              <a:rPr lang="ru-RU" sz="2500" dirty="0" err="1" smtClean="0">
                <a:latin typeface="Bookman Old Style" pitchFamily="18" charset="0"/>
                <a:ea typeface="Verdana" pitchFamily="34" charset="0"/>
                <a:cs typeface="Verdana" pitchFamily="34" charset="0"/>
              </a:rPr>
              <a:t>Диграфия</a:t>
            </a:r>
            <a:r>
              <a:rPr lang="ru-RU" sz="2500" dirty="0" smtClean="0">
                <a:latin typeface="Bookman Old Style" pitchFamily="18" charset="0"/>
                <a:ea typeface="Verdana" pitchFamily="34" charset="0"/>
                <a:cs typeface="Verdana" pitchFamily="34" charset="0"/>
              </a:rPr>
              <a:t>, дислексия: технология преодоления: пособие для логопедов, учителей, психологов, студентов педагогических специальностей. –М.: ПАРАДИГМА, 2011. – 279 с.: ил. – (Специальная коррекционная педагогика).</a:t>
            </a:r>
          </a:p>
          <a:p>
            <a:pPr marL="514350" indent="-514350" algn="ctr">
              <a:buNone/>
            </a:pPr>
            <a:r>
              <a:rPr lang="ru-RU" sz="2900" b="1" i="1" dirty="0" smtClean="0">
                <a:latin typeface="Bookman Old Style" pitchFamily="18" charset="0"/>
                <a:ea typeface="Verdana" pitchFamily="34" charset="0"/>
                <a:cs typeface="Verdana" pitchFamily="34" charset="0"/>
              </a:rPr>
              <a:t>Электронные ресурсы:</a:t>
            </a:r>
          </a:p>
          <a:p>
            <a:pPr>
              <a:buNone/>
            </a:pPr>
            <a:r>
              <a:rPr lang="ru-RU" sz="2600" dirty="0" smtClean="0"/>
              <a:t>Изображение леса:</a:t>
            </a:r>
          </a:p>
          <a:p>
            <a:pPr>
              <a:buNone/>
            </a:pPr>
            <a:r>
              <a:rPr lang="ru-RU" sz="2600" u="sng" dirty="0" smtClean="0">
                <a:hlinkClick r:id="rId3"/>
              </a:rPr>
              <a:t>http://www.bankoboev.ru/fons/NjQwMw==/Bankoboev.Ru_zelenaya_polyana.jpg</a:t>
            </a:r>
            <a:endParaRPr lang="ru-RU" sz="2600" dirty="0" smtClean="0"/>
          </a:p>
          <a:p>
            <a:pPr>
              <a:buNone/>
            </a:pPr>
            <a:r>
              <a:rPr lang="ru-RU" sz="2600" dirty="0" smtClean="0"/>
              <a:t>Изображение маков:</a:t>
            </a:r>
          </a:p>
          <a:p>
            <a:pPr>
              <a:buNone/>
            </a:pPr>
            <a:r>
              <a:rPr lang="ru-RU" sz="2600" u="sng" dirty="0" smtClean="0">
                <a:hlinkClick r:id="rId4"/>
              </a:rPr>
              <a:t>http://www.rukodel.tv/_pu/8/s69652173.jpg</a:t>
            </a:r>
            <a:endParaRPr lang="ru-RU" sz="2600" dirty="0" smtClean="0"/>
          </a:p>
          <a:p>
            <a:pPr>
              <a:buNone/>
            </a:pPr>
            <a:r>
              <a:rPr lang="ru-RU" sz="2600" dirty="0" smtClean="0"/>
              <a:t>Изображение бабочки:</a:t>
            </a:r>
          </a:p>
          <a:p>
            <a:pPr>
              <a:buNone/>
            </a:pPr>
            <a:r>
              <a:rPr lang="ru-RU" sz="2600" u="sng" dirty="0" smtClean="0">
                <a:hlinkClick r:id="rId5"/>
              </a:rPr>
              <a:t>http://fotki.ucoz.hu/_ph/10/1/16028623.jpg</a:t>
            </a:r>
            <a:endParaRPr lang="ru-RU" sz="2600" dirty="0" smtClean="0"/>
          </a:p>
          <a:p>
            <a:pPr>
              <a:buNone/>
            </a:pPr>
            <a:r>
              <a:rPr lang="ru-RU" sz="2600" u="sng" dirty="0" smtClean="0">
                <a:hlinkClick r:id="rId6"/>
              </a:rPr>
              <a:t>http://fotki.ucoz.hu/_ph/10/1/244553008.jpg</a:t>
            </a:r>
            <a:endParaRPr lang="ru-RU" sz="2600" dirty="0" smtClean="0"/>
          </a:p>
          <a:p>
            <a:pPr>
              <a:buNone/>
            </a:pPr>
            <a:r>
              <a:rPr lang="ru-RU" sz="2600" dirty="0" smtClean="0"/>
              <a:t>Изображение бабочек:</a:t>
            </a:r>
          </a:p>
          <a:p>
            <a:pPr>
              <a:buNone/>
            </a:pPr>
            <a:r>
              <a:rPr lang="ru-RU" sz="2600" u="sng" dirty="0" smtClean="0">
                <a:hlinkClick r:id="rId7"/>
              </a:rPr>
              <a:t>http://fotki.ucoz.hu/_ph/10/1/366291620.jpg</a:t>
            </a:r>
            <a:endParaRPr lang="ru-RU" sz="2600" dirty="0" smtClean="0"/>
          </a:p>
          <a:p>
            <a:pPr>
              <a:buNone/>
            </a:pPr>
            <a:r>
              <a:rPr lang="ru-RU" sz="2600" smtClean="0"/>
              <a:t>Изображение </a:t>
            </a:r>
            <a:r>
              <a:rPr lang="ru-RU" sz="2600" dirty="0" smtClean="0"/>
              <a:t>солнышка:</a:t>
            </a:r>
          </a:p>
          <a:p>
            <a:pPr>
              <a:buNone/>
            </a:pPr>
            <a:r>
              <a:rPr lang="ru-RU" sz="2600" u="sng" dirty="0" smtClean="0">
                <a:hlinkClick r:id="rId8"/>
              </a:rPr>
              <a:t>http://vdetskommire.ru/wp-content/uploads/2011/06/%D1%81%D0%BE%D0%BB%D0%BD%D1%86%D0%B5.gif</a:t>
            </a:r>
            <a:endParaRPr lang="ru-RU" sz="2600" dirty="0" smtClean="0"/>
          </a:p>
          <a:p>
            <a:pPr>
              <a:buNone/>
            </a:pPr>
            <a:r>
              <a:rPr lang="ru-RU" sz="2600" u="sng" dirty="0" smtClean="0">
                <a:hlinkClick r:id="rId9"/>
              </a:rPr>
              <a:t>http://cool-pictures.su/_ph/12/2/473842085.gif</a:t>
            </a:r>
            <a:endParaRPr lang="ru-RU" sz="2600" dirty="0" smtClean="0"/>
          </a:p>
          <a:p>
            <a:pPr>
              <a:buNone/>
            </a:pPr>
            <a:r>
              <a:rPr lang="ru-RU" sz="2600" u="sng" dirty="0" smtClean="0">
                <a:hlinkClick r:id="rId10"/>
              </a:rPr>
              <a:t>http://detkivsadu.ru/wp-content/uploads/2010/05/b6d5742cd75c2c3ae662f6b94f2b0fab_6a2b873c63725644215387e5ce9dcbd6.jpeg</a:t>
            </a:r>
            <a:endParaRPr lang="ru-RU" sz="2600" dirty="0" smtClean="0"/>
          </a:p>
          <a:p>
            <a:pPr>
              <a:buNone/>
            </a:pPr>
            <a:r>
              <a:rPr lang="ru-RU" sz="2600" dirty="0" smtClean="0"/>
              <a:t>Изображение  птички:</a:t>
            </a:r>
          </a:p>
          <a:p>
            <a:pPr>
              <a:buNone/>
            </a:pPr>
            <a:r>
              <a:rPr lang="ru-RU" sz="2600" u="sng" dirty="0" smtClean="0">
                <a:hlinkClick r:id="rId11"/>
              </a:rPr>
              <a:t>http://globator.net/uploads/tutors/tutor173_files/2fd658f7d9ca.gif</a:t>
            </a:r>
            <a:endParaRPr lang="ru-RU" sz="2600" dirty="0" smtClean="0"/>
          </a:p>
          <a:p>
            <a:pPr>
              <a:buNone/>
            </a:pPr>
            <a:r>
              <a:rPr lang="ru-RU" sz="2600" dirty="0" smtClean="0"/>
              <a:t>Изображение ромашки:</a:t>
            </a:r>
          </a:p>
          <a:p>
            <a:pPr>
              <a:buNone/>
            </a:pPr>
            <a:r>
              <a:rPr lang="ru-RU" sz="2600" u="sng" dirty="0" smtClean="0">
                <a:hlinkClick r:id="rId12"/>
              </a:rPr>
              <a:t>http://img13.nnm.ru/1/c/0/6/9/1c069a75398cae9c8cff5461731e9203_full.jpg</a:t>
            </a:r>
            <a:endParaRPr lang="ru-RU" sz="2600" dirty="0" smtClean="0"/>
          </a:p>
          <a:p>
            <a:pPr>
              <a:buNone/>
            </a:pPr>
            <a:r>
              <a:rPr lang="ru-RU" sz="2600" dirty="0" smtClean="0"/>
              <a:t>Изображение девочки, едущей на велосипеде:</a:t>
            </a:r>
          </a:p>
          <a:p>
            <a:pPr>
              <a:buNone/>
            </a:pPr>
            <a:r>
              <a:rPr lang="ru-RU" sz="2600" u="sng" dirty="0" smtClean="0">
                <a:hlinkClick r:id="rId13"/>
              </a:rPr>
              <a:t>http://fastgif.ru/_ph/61/1/878638753.jpg</a:t>
            </a:r>
            <a:endParaRPr lang="ru-RU" sz="2600" dirty="0" smtClean="0"/>
          </a:p>
          <a:p>
            <a:pPr>
              <a:buNone/>
            </a:pPr>
            <a:r>
              <a:rPr lang="ru-RU" sz="2600" dirty="0" smtClean="0"/>
              <a:t>Изображение бегущего мальчика:</a:t>
            </a:r>
          </a:p>
          <a:p>
            <a:pPr>
              <a:buNone/>
            </a:pPr>
            <a:r>
              <a:rPr lang="ru-RU" sz="2600" u="sng" dirty="0" smtClean="0">
                <a:hlinkClick r:id="rId14"/>
              </a:rPr>
              <a:t>http://scirraconstruct.ru/upload/images/2011/Apr/28/molly2.gif</a:t>
            </a:r>
            <a:endParaRPr lang="ru-RU" sz="2600" dirty="0" smtClean="0"/>
          </a:p>
          <a:p>
            <a:pPr>
              <a:buNone/>
            </a:pPr>
            <a:r>
              <a:rPr lang="ru-RU" sz="2600" dirty="0" smtClean="0"/>
              <a:t>Изображение девочки:  </a:t>
            </a:r>
          </a:p>
          <a:p>
            <a:pPr>
              <a:buNone/>
            </a:pPr>
            <a:r>
              <a:rPr lang="ru-RU" sz="2600" u="sng" dirty="0" smtClean="0">
                <a:hlinkClick r:id="rId15"/>
              </a:rPr>
              <a:t>http://900igr.net/datas/chtenie/CHto-delaet-3.files/0017-017-Devochka-pojot.jpg</a:t>
            </a:r>
            <a:endParaRPr lang="ru-RU" sz="2600" dirty="0" smtClean="0"/>
          </a:p>
          <a:p>
            <a:pPr>
              <a:buNone/>
            </a:pPr>
            <a:r>
              <a:rPr lang="ru-RU" sz="2600" dirty="0" smtClean="0"/>
              <a:t>Изображение дедушки:</a:t>
            </a:r>
          </a:p>
          <a:p>
            <a:pPr>
              <a:buNone/>
              <a:tabLst>
                <a:tab pos="177800" algn="l"/>
              </a:tabLst>
            </a:pPr>
            <a:r>
              <a:rPr lang="ru-RU" sz="2600" u="sng" dirty="0" smtClean="0">
                <a:hlinkClick r:id="rId16"/>
              </a:rPr>
              <a:t>https://st.free-lance.ru/users/Nedzumi/upload/f_4c6bc32cd9dd2.jpg</a:t>
            </a:r>
            <a:endParaRPr lang="ru-RU" sz="2600" dirty="0" smtClean="0"/>
          </a:p>
          <a:p>
            <a:pPr lvl="0"/>
            <a:endParaRPr lang="ru-RU" sz="1800" dirty="0" smtClean="0"/>
          </a:p>
          <a:p>
            <a:pPr marL="514350" indent="-514350" algn="just">
              <a:buFont typeface="+mj-lt"/>
              <a:buAutoNum type="arabicPeriod"/>
            </a:pPr>
            <a:endParaRPr lang="ru-RU" sz="1800" i="1" dirty="0" smtClean="0">
              <a:solidFill>
                <a:schemeClr val="accent2"/>
              </a:solidFill>
              <a:latin typeface="Bookman Old Style" pitchFamily="18" charset="0"/>
              <a:ea typeface="Verdana" pitchFamily="34" charset="0"/>
              <a:cs typeface="Verdana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39984" y="0"/>
            <a:ext cx="2504016" cy="4221088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36912"/>
            <a:ext cx="2504016" cy="422108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800" dirty="0" smtClean="0"/>
              <a:t>Изображение планеты Земля:</a:t>
            </a:r>
          </a:p>
          <a:p>
            <a:pPr>
              <a:buNone/>
            </a:pPr>
            <a:r>
              <a:rPr lang="ru-RU" sz="4800" u="sng" dirty="0" smtClean="0">
                <a:hlinkClick r:id="rId3"/>
              </a:rPr>
              <a:t>http://gigart.ru/uploads/posts/2010-01/1263675252_1263594550_earthv.jpg</a:t>
            </a: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Изображение окна</a:t>
            </a:r>
          </a:p>
          <a:p>
            <a:pPr>
              <a:buNone/>
            </a:pPr>
            <a:r>
              <a:rPr lang="ru-RU" sz="4800" u="sng" dirty="0" smtClean="0">
                <a:hlinkClick r:id="rId4"/>
              </a:rPr>
              <a:t>http://oknaopen.com/images/remont-okon.jpg</a:t>
            </a: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Изображение стула:</a:t>
            </a:r>
          </a:p>
          <a:p>
            <a:pPr>
              <a:buNone/>
            </a:pPr>
            <a:r>
              <a:rPr lang="ru-RU" sz="4800" u="sng" dirty="0" smtClean="0">
                <a:hlinkClick r:id="rId5"/>
              </a:rPr>
              <a:t>http://wiki.iteach.ru/images/3/37/%D0%A1%D1%82%D1%83%D0%BB_%D0%BF%D1%80%D0%BE%D0%B5%D0%BA%D1%82_%D0%BC%D0%B5%D0%B1%D0%B5%D0%BB%D1%8C6500313.gif</a:t>
            </a: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Изображение коня:</a:t>
            </a:r>
          </a:p>
          <a:p>
            <a:pPr>
              <a:buNone/>
            </a:pPr>
            <a:r>
              <a:rPr lang="ru-RU" sz="4800" u="sng" dirty="0" smtClean="0">
                <a:hlinkClick r:id="rId6"/>
              </a:rPr>
              <a:t>http://moole.ru/uploads/posts/2009-03/1237834826_29143922.jpg</a:t>
            </a: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Изображение мыши:</a:t>
            </a:r>
          </a:p>
          <a:p>
            <a:pPr>
              <a:buNone/>
            </a:pPr>
            <a:r>
              <a:rPr lang="ru-RU" sz="4800" u="sng" dirty="0" smtClean="0">
                <a:hlinkClick r:id="rId7"/>
              </a:rPr>
              <a:t>http://www.edu.cap.ru/home/5805/kartinocki/pocemycki/mouse.jpg</a:t>
            </a: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Изображение соли:</a:t>
            </a:r>
          </a:p>
          <a:p>
            <a:pPr>
              <a:buNone/>
            </a:pPr>
            <a:r>
              <a:rPr lang="ru-RU" sz="4800" u="sng" dirty="0" smtClean="0">
                <a:hlinkClick r:id="rId8"/>
              </a:rPr>
              <a:t>http://ua.all.biz/img/ua/catalog/281886.jpeg</a:t>
            </a: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Изображение ночи: </a:t>
            </a:r>
          </a:p>
          <a:p>
            <a:pPr>
              <a:buNone/>
            </a:pPr>
            <a:r>
              <a:rPr lang="ru-RU" sz="4800" u="sng" dirty="0" smtClean="0">
                <a:hlinkClick r:id="rId9"/>
              </a:rPr>
              <a:t>http://www.stihi.ru/pics/2011/04/30/4320.jpg</a:t>
            </a: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Изображение домика:</a:t>
            </a:r>
          </a:p>
          <a:p>
            <a:pPr>
              <a:buNone/>
            </a:pPr>
            <a:r>
              <a:rPr lang="ru-RU" sz="4800" u="sng" dirty="0" smtClean="0">
                <a:hlinkClick r:id="rId10"/>
              </a:rPr>
              <a:t>http://www.llama.ru/other/domik.png</a:t>
            </a:r>
            <a:endParaRPr lang="ru-RU" sz="4800" dirty="0" smtClean="0"/>
          </a:p>
          <a:p>
            <a:pPr>
              <a:buNone/>
            </a:pPr>
            <a:r>
              <a:rPr lang="ru-RU" sz="4800" u="sng" dirty="0" smtClean="0">
                <a:hlinkClick r:id="rId11"/>
              </a:rPr>
              <a:t>http://www.microstocker.com.ua/upload/image/fotos/big/b820531ae8e15ef0423d4123650acb7f.jpg</a:t>
            </a:r>
            <a:endParaRPr lang="ru-RU" sz="4800" dirty="0" smtClean="0"/>
          </a:p>
          <a:p>
            <a:pPr>
              <a:buNone/>
            </a:pPr>
            <a:r>
              <a:rPr lang="ru-RU" sz="4800" u="sng" dirty="0" smtClean="0">
                <a:hlinkClick r:id="rId12"/>
              </a:rPr>
              <a:t>http://landofart.ru/wp-content/uploads/2012/img/full_domik-20121122004314.jpg</a:t>
            </a: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Изображение свечи:</a:t>
            </a:r>
          </a:p>
          <a:p>
            <a:pPr>
              <a:buNone/>
            </a:pPr>
            <a:r>
              <a:rPr lang="ru-RU" sz="4800" u="sng" dirty="0" smtClean="0">
                <a:hlinkClick r:id="rId13"/>
              </a:rPr>
              <a:t>https://encrypted-tbn2.gstatic.com/images?q=tbn:ANd9GcRlpia3qkw76O1z9SH3rdXm4Z6m7Hm-0I3b4-fbztBzaN6YuVtvTYA0zMK2</a:t>
            </a: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Изображение лампы:</a:t>
            </a:r>
          </a:p>
          <a:p>
            <a:pPr>
              <a:buNone/>
            </a:pPr>
            <a:r>
              <a:rPr lang="ru-RU" sz="4800" u="sng" dirty="0" smtClean="0">
                <a:hlinkClick r:id="rId14"/>
              </a:rPr>
              <a:t>http://svetila.ru/userfiles/image/361px-Gluehlampe_01_KMJ(1).jpg</a:t>
            </a: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Изображение шариковой ручки:</a:t>
            </a:r>
          </a:p>
          <a:p>
            <a:pPr>
              <a:buNone/>
            </a:pPr>
            <a:r>
              <a:rPr lang="ru-RU" sz="4800" u="sng" dirty="0" smtClean="0">
                <a:hlinkClick r:id="rId15"/>
              </a:rPr>
              <a:t>http://www.protraffik.ru/wp-content/uploads/2012/06/pen.jpg</a:t>
            </a: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Изображение карандаша:</a:t>
            </a:r>
          </a:p>
          <a:p>
            <a:pPr>
              <a:buNone/>
            </a:pPr>
            <a:r>
              <a:rPr lang="ru-RU" sz="4800" u="sng" dirty="0" smtClean="0">
                <a:hlinkClick r:id="rId16"/>
              </a:rPr>
              <a:t>https://encrypted-tbn2.gstatic.com/images?q=tbn:ANd9GcSnzpSRgk-dORhBqYKKYVkEQDoX4bTnXLz_0HCBHP5bk3JsnJ_ByyCLG_cJ</a:t>
            </a: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Изображение тетради:</a:t>
            </a:r>
          </a:p>
          <a:p>
            <a:pPr>
              <a:buNone/>
            </a:pPr>
            <a:r>
              <a:rPr lang="ru-RU" sz="4800" u="sng" dirty="0" smtClean="0">
                <a:hlinkClick r:id="rId17"/>
              </a:rPr>
              <a:t>http://www.globalmarket.am/main/getIcon.asp?id=45</a:t>
            </a:r>
            <a:endParaRPr lang="ru-RU" sz="4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36912"/>
            <a:ext cx="2504016" cy="4221088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39984" y="0"/>
            <a:ext cx="2504016" cy="422108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/>
              <a:t>Изображение двери:</a:t>
            </a:r>
          </a:p>
          <a:p>
            <a:pPr>
              <a:buNone/>
            </a:pPr>
            <a:r>
              <a:rPr lang="ru-RU" sz="1200" u="sng" dirty="0" smtClean="0">
                <a:hlinkClick r:id="rId3"/>
              </a:rPr>
              <a:t>http://upload.wikimedia.org/wikipedia/commons/thumb/3/36/L-doorVector.svg/220px-L-doorVector.svg.png</a:t>
            </a: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Изображение платья:</a:t>
            </a:r>
          </a:p>
          <a:p>
            <a:pPr>
              <a:buNone/>
            </a:pPr>
            <a:r>
              <a:rPr lang="ru-RU" sz="1200" u="sng" dirty="0" smtClean="0">
                <a:hlinkClick r:id="rId4"/>
              </a:rPr>
              <a:t>http://www.fromcouture.com/4787-large/vintagnoe-platie-krasnoe-v-goroshek-chez-sheu.jpg</a:t>
            </a: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Изображение юбки:</a:t>
            </a:r>
          </a:p>
          <a:p>
            <a:pPr>
              <a:buNone/>
            </a:pPr>
            <a:r>
              <a:rPr lang="ru-RU" sz="1200" u="sng" dirty="0" smtClean="0">
                <a:hlinkClick r:id="rId5"/>
              </a:rPr>
              <a:t>http://www.endea.ru/media/images/catalog/product_photo/532.jpg</a:t>
            </a: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Изображение пальто:</a:t>
            </a:r>
          </a:p>
          <a:p>
            <a:pPr>
              <a:buNone/>
            </a:pPr>
            <a:r>
              <a:rPr lang="ru-RU" sz="1200" u="sng" dirty="0" smtClean="0">
                <a:hlinkClick r:id="rId6"/>
              </a:rPr>
              <a:t>http://www.geofin.biz/wp-content/uploads/2011/09/1-herno-donna-a-i-091.jpg</a:t>
            </a: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Изображение мяча:</a:t>
            </a:r>
          </a:p>
          <a:p>
            <a:pPr>
              <a:buNone/>
            </a:pPr>
            <a:r>
              <a:rPr lang="ru-RU" sz="1200" u="sng" dirty="0" smtClean="0">
                <a:hlinkClick r:id="rId7"/>
              </a:rPr>
              <a:t>http://forums.drom.ru/attachment.php?attachmentid=2151956&amp;d=1323544426&amp;thumb=1</a:t>
            </a: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Изображение рыси:</a:t>
            </a:r>
          </a:p>
          <a:p>
            <a:pPr>
              <a:buNone/>
            </a:pPr>
            <a:r>
              <a:rPr lang="ru-RU" sz="1200" u="sng" dirty="0" smtClean="0">
                <a:hlinkClick r:id="rId8"/>
              </a:rPr>
              <a:t>http://bse.sci-lib.com/a_pictures/23/01/222957904.jpg</a:t>
            </a: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Изображение моли:</a:t>
            </a:r>
          </a:p>
          <a:p>
            <a:pPr>
              <a:buNone/>
            </a:pPr>
            <a:r>
              <a:rPr lang="ru-RU" sz="1200" u="sng" dirty="0" smtClean="0">
                <a:hlinkClick r:id="rId9"/>
              </a:rPr>
              <a:t>http://img1.liveinternet.ru/images/attach/c/8/100/955/100955375_3293001_molfc1d1121.jpg</a:t>
            </a: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Изображение облака:</a:t>
            </a:r>
          </a:p>
          <a:p>
            <a:pPr>
              <a:buNone/>
            </a:pPr>
            <a:r>
              <a:rPr lang="ru-RU" sz="1200" u="sng" dirty="0" smtClean="0">
                <a:hlinkClick r:id="rId10"/>
              </a:rPr>
              <a:t>http://www.razgonka.ru/pix/stat/015-oblako.jpg</a:t>
            </a:r>
            <a:endParaRPr lang="ru-RU" sz="12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764704"/>
            <a:ext cx="4914935" cy="4420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b="1" dirty="0" smtClean="0">
                <a:ea typeface="Arial Unicode MS" pitchFamily="34" charset="-128"/>
                <a:cs typeface="Arial Unicode MS" pitchFamily="34" charset="-128"/>
              </a:rPr>
              <a:t>Друг придёт первым на помощь.</a:t>
            </a:r>
          </a:p>
          <a:p>
            <a:pPr>
              <a:lnSpc>
                <a:spcPct val="200000"/>
              </a:lnSpc>
            </a:pPr>
            <a:r>
              <a:rPr lang="ru-RU" sz="2400" b="1" dirty="0" smtClean="0">
                <a:ea typeface="Arial Unicode MS" pitchFamily="34" charset="-128"/>
                <a:cs typeface="Arial Unicode MS" pitchFamily="34" charset="-128"/>
              </a:rPr>
              <a:t>Друга нет дома.</a:t>
            </a:r>
          </a:p>
          <a:p>
            <a:pPr>
              <a:lnSpc>
                <a:spcPct val="200000"/>
              </a:lnSpc>
            </a:pPr>
            <a:r>
              <a:rPr lang="ru-RU" sz="2400" b="1" dirty="0" smtClean="0">
                <a:ea typeface="Arial Unicode MS" pitchFamily="34" charset="-128"/>
                <a:cs typeface="Arial Unicode MS" pitchFamily="34" charset="-128"/>
              </a:rPr>
              <a:t>Другу доверяешь самое дорогое.</a:t>
            </a:r>
          </a:p>
          <a:p>
            <a:pPr>
              <a:lnSpc>
                <a:spcPct val="200000"/>
              </a:lnSpc>
            </a:pPr>
            <a:r>
              <a:rPr lang="ru-RU" sz="2400" b="1" dirty="0" smtClean="0">
                <a:ea typeface="Arial Unicode MS" pitchFamily="34" charset="-128"/>
                <a:cs typeface="Arial Unicode MS" pitchFamily="34" charset="-128"/>
              </a:rPr>
              <a:t>Я не предам своего друга.</a:t>
            </a:r>
          </a:p>
          <a:p>
            <a:pPr>
              <a:lnSpc>
                <a:spcPct val="200000"/>
              </a:lnSpc>
            </a:pPr>
            <a:r>
              <a:rPr lang="ru-RU" sz="2400" b="1" dirty="0" smtClean="0">
                <a:ea typeface="Arial Unicode MS" pitchFamily="34" charset="-128"/>
                <a:cs typeface="Arial Unicode MS" pitchFamily="34" charset="-128"/>
              </a:rPr>
              <a:t>Я горжусь своим другом.</a:t>
            </a:r>
          </a:p>
          <a:p>
            <a:pPr>
              <a:lnSpc>
                <a:spcPct val="200000"/>
              </a:lnSpc>
            </a:pPr>
            <a:r>
              <a:rPr lang="ru-RU" sz="2400" b="1" dirty="0" smtClean="0">
                <a:ea typeface="Arial Unicode MS" pitchFamily="34" charset="-128"/>
                <a:cs typeface="Arial Unicode MS" pitchFamily="34" charset="-128"/>
              </a:rPr>
              <a:t>Я расскажу историю о своём друге.</a:t>
            </a:r>
            <a:endParaRPr lang="ru-RU" sz="2400" b="1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Проверь себя!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896" y="1484784"/>
            <a:ext cx="1883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a typeface="Arial Unicode MS" pitchFamily="34" charset="-128"/>
                <a:cs typeface="Arial Unicode MS" pitchFamily="34" charset="-128"/>
              </a:rPr>
              <a:t>Кто?      Друг </a:t>
            </a:r>
            <a:endParaRPr lang="ru-RU" sz="2400" b="1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2204864"/>
            <a:ext cx="2051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a typeface="Arial Unicode MS" pitchFamily="34" charset="-128"/>
                <a:cs typeface="Arial Unicode MS" pitchFamily="34" charset="-128"/>
              </a:rPr>
              <a:t>Кого?    Друга </a:t>
            </a:r>
            <a:endParaRPr lang="ru-RU" sz="2400" b="1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2924944"/>
            <a:ext cx="2069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a typeface="Arial Unicode MS" pitchFamily="34" charset="-128"/>
                <a:cs typeface="Arial Unicode MS" pitchFamily="34" charset="-128"/>
              </a:rPr>
              <a:t>Кому?   Другу </a:t>
            </a:r>
            <a:endParaRPr lang="ru-RU" sz="2400" b="1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896" y="3645024"/>
            <a:ext cx="2051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a typeface="Arial Unicode MS" pitchFamily="34" charset="-128"/>
                <a:cs typeface="Arial Unicode MS" pitchFamily="34" charset="-128"/>
              </a:rPr>
              <a:t>Кого?    Друга </a:t>
            </a:r>
            <a:endParaRPr lang="ru-RU" sz="2400" b="1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4365104"/>
            <a:ext cx="2288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a typeface="Arial Unicode MS" pitchFamily="34" charset="-128"/>
                <a:cs typeface="Arial Unicode MS" pitchFamily="34" charset="-128"/>
              </a:rPr>
              <a:t>Кем?     Другом </a:t>
            </a:r>
            <a:endParaRPr lang="ru-RU" sz="2400" b="1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5085184"/>
            <a:ext cx="2300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a typeface="Arial Unicode MS" pitchFamily="34" charset="-128"/>
                <a:cs typeface="Arial Unicode MS" pitchFamily="34" charset="-128"/>
              </a:rPr>
              <a:t>О ком?  О друге</a:t>
            </a:r>
            <a:endParaRPr lang="ru-RU" sz="2400" b="1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404664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+mj-lt"/>
              </a:rPr>
              <a:t>Падежи</a:t>
            </a:r>
            <a:endParaRPr lang="ru-RU" sz="4000" b="1" i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131840" y="1340768"/>
            <a:ext cx="3312368" cy="4392488"/>
          </a:xfrm>
          <a:prstGeom prst="round2DiagRect">
            <a:avLst>
              <a:gd name="adj1" fmla="val 5886"/>
              <a:gd name="adj2" fmla="val 0"/>
            </a:avLst>
          </a:prstGeom>
          <a:solidFill>
            <a:schemeClr val="lt1">
              <a:alpha val="6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Именительный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Родительный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Дательный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Винительный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Творительный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Предложный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667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39984" y="0"/>
            <a:ext cx="2504016" cy="4221088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36912"/>
            <a:ext cx="2504016" cy="42210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Падеж имён существительных</a:t>
            </a:r>
            <a:r>
              <a:rPr lang="ru-RU" b="1" i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Verdana" pitchFamily="34" charset="0"/>
                <a:cs typeface="Verdana" pitchFamily="34" charset="0"/>
              </a:rPr>
              <a:t/>
            </a:r>
            <a:br>
              <a:rPr lang="ru-RU" b="1" i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Verdana" pitchFamily="34" charset="0"/>
                <a:cs typeface="Verdana" pitchFamily="34" charset="0"/>
              </a:rPr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3528" y="1052736"/>
            <a:ext cx="856895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Склонение имён существительных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2132856"/>
            <a:ext cx="1835759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cs typeface="Arial" pitchFamily="34" charset="0"/>
              </a:rPr>
              <a:t>1 склонение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cs typeface="Arial" pitchFamily="34" charset="0"/>
              </a:rPr>
              <a:t>(1 </a:t>
            </a:r>
            <a:r>
              <a:rPr lang="ru-RU" sz="2400" b="1" dirty="0" err="1" smtClean="0">
                <a:solidFill>
                  <a:srgbClr val="FF0000"/>
                </a:solidFill>
                <a:cs typeface="Arial" pitchFamily="34" charset="0"/>
              </a:rPr>
              <a:t>скл</a:t>
            </a:r>
            <a:r>
              <a:rPr lang="ru-RU" sz="2400" b="1" dirty="0" smtClean="0">
                <a:solidFill>
                  <a:srgbClr val="FF0000"/>
                </a:solidFill>
                <a:cs typeface="Arial" pitchFamily="34" charset="0"/>
              </a:rPr>
              <a:t>.)</a:t>
            </a:r>
            <a:endParaRPr lang="ru-RU" sz="24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2132856"/>
            <a:ext cx="1835759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cs typeface="Arial" pitchFamily="34" charset="0"/>
              </a:rPr>
              <a:t>2 склонение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cs typeface="Arial" pitchFamily="34" charset="0"/>
              </a:rPr>
              <a:t>(2 </a:t>
            </a:r>
            <a:r>
              <a:rPr lang="ru-RU" sz="2400" b="1" dirty="0" err="1" smtClean="0">
                <a:solidFill>
                  <a:srgbClr val="FF0000"/>
                </a:solidFill>
                <a:cs typeface="Arial" pitchFamily="34" charset="0"/>
              </a:rPr>
              <a:t>скл</a:t>
            </a:r>
            <a:r>
              <a:rPr lang="ru-RU" sz="2400" b="1" dirty="0" smtClean="0">
                <a:solidFill>
                  <a:srgbClr val="FF0000"/>
                </a:solidFill>
                <a:cs typeface="Arial" pitchFamily="34" charset="0"/>
              </a:rPr>
              <a:t>.)</a:t>
            </a:r>
            <a:endParaRPr lang="ru-RU" sz="24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2132856"/>
            <a:ext cx="1835759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cs typeface="Arial" pitchFamily="34" charset="0"/>
              </a:rPr>
              <a:t>3 склонение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cs typeface="Arial" pitchFamily="34" charset="0"/>
              </a:rPr>
              <a:t>(3 </a:t>
            </a:r>
            <a:r>
              <a:rPr lang="ru-RU" sz="2400" b="1" dirty="0" err="1" smtClean="0">
                <a:solidFill>
                  <a:srgbClr val="FF0000"/>
                </a:solidFill>
                <a:cs typeface="Arial" pitchFamily="34" charset="0"/>
              </a:rPr>
              <a:t>скл</a:t>
            </a:r>
            <a:r>
              <a:rPr lang="ru-RU" sz="2400" b="1" smtClean="0">
                <a:solidFill>
                  <a:srgbClr val="FF0000"/>
                </a:solidFill>
                <a:cs typeface="Arial" pitchFamily="34" charset="0"/>
              </a:rPr>
              <a:t>.)</a:t>
            </a:r>
            <a:endParaRPr lang="ru-RU" sz="2400" b="1" dirty="0">
              <a:solidFill>
                <a:srgbClr val="FF0000"/>
              </a:solidFill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555776" y="1124744"/>
            <a:ext cx="1656184" cy="9361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716016" y="1124744"/>
            <a:ext cx="0" cy="9361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292080" y="1052736"/>
            <a:ext cx="1746836" cy="1008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47664" y="3284984"/>
            <a:ext cx="6624736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cs typeface="Arial" pitchFamily="34" charset="0"/>
              </a:rPr>
              <a:t>род</a:t>
            </a:r>
            <a:endParaRPr lang="ru-RU" sz="2400" b="1" dirty="0"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19672" y="4365104"/>
            <a:ext cx="1944216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cs typeface="Arial" pitchFamily="34" charset="0"/>
              </a:rPr>
              <a:t>мужской,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cs typeface="Arial" pitchFamily="34" charset="0"/>
              </a:rPr>
              <a:t>женский</a:t>
            </a:r>
            <a:endParaRPr lang="ru-RU" sz="24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51920" y="4365104"/>
            <a:ext cx="2088232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cs typeface="Arial" pitchFamily="34" charset="0"/>
              </a:rPr>
              <a:t>мужской,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cs typeface="Arial" pitchFamily="34" charset="0"/>
              </a:rPr>
              <a:t>средний</a:t>
            </a:r>
            <a:endParaRPr lang="ru-RU" sz="24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56176" y="4365104"/>
            <a:ext cx="2088232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cs typeface="Arial" pitchFamily="34" charset="0"/>
              </a:rPr>
              <a:t>женский</a:t>
            </a:r>
            <a:endParaRPr lang="ru-RU" sz="2400" b="1" dirty="0">
              <a:solidFill>
                <a:srgbClr val="FF0000"/>
              </a:solidFill>
              <a:cs typeface="Arial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2555776" y="2636912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555776" y="3861048"/>
            <a:ext cx="0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716016" y="2708920"/>
            <a:ext cx="0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716016" y="3861048"/>
            <a:ext cx="0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092280" y="2636912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7164288" y="3861048"/>
            <a:ext cx="0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9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3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3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40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7000"/>
                            </p:stCondLst>
                            <p:childTnLst>
                              <p:par>
                                <p:cTn id="7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Краткая запись падежей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1600200"/>
            <a:ext cx="6707088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ea typeface="Arial Unicode MS" pitchFamily="34" charset="-128"/>
                <a:cs typeface="Arial Unicode MS" pitchFamily="34" charset="-128"/>
              </a:rPr>
              <a:t>Именительный падеж – </a:t>
            </a:r>
            <a:r>
              <a:rPr lang="ru-RU" sz="2400" b="1" i="1" dirty="0" smtClean="0">
                <a:ea typeface="Verdana" pitchFamily="34" charset="0"/>
                <a:cs typeface="Verdana" pitchFamily="34" charset="0"/>
              </a:rPr>
              <a:t>И.п.</a:t>
            </a:r>
            <a:endParaRPr lang="ru-RU" sz="2400" b="1" i="1" dirty="0" smtClean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ea typeface="Arial Unicode MS" pitchFamily="34" charset="-128"/>
                <a:cs typeface="Arial Unicode MS" pitchFamily="34" charset="-128"/>
              </a:rPr>
              <a:t>Родительный падеж – </a:t>
            </a:r>
            <a:r>
              <a:rPr lang="ru-RU" sz="2400" b="1" i="1" dirty="0" smtClean="0">
                <a:ea typeface="Verdana" pitchFamily="34" charset="0"/>
                <a:cs typeface="Verdana" pitchFamily="34" charset="0"/>
              </a:rPr>
              <a:t>Р.п.</a:t>
            </a:r>
            <a:endParaRPr lang="ru-RU" sz="2400" b="1" dirty="0" smtClean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ea typeface="Arial Unicode MS" pitchFamily="34" charset="-128"/>
                <a:cs typeface="Arial Unicode MS" pitchFamily="34" charset="-128"/>
              </a:rPr>
              <a:t>Дательный падеж – </a:t>
            </a:r>
            <a:r>
              <a:rPr lang="ru-RU" sz="2400" b="1" i="1" dirty="0" smtClean="0">
                <a:ea typeface="Verdana" pitchFamily="34" charset="0"/>
                <a:cs typeface="Verdana" pitchFamily="34" charset="0"/>
              </a:rPr>
              <a:t>Д.п.</a:t>
            </a:r>
            <a:endParaRPr lang="ru-RU" sz="2400" b="1" dirty="0" smtClean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ea typeface="Arial Unicode MS" pitchFamily="34" charset="-128"/>
                <a:cs typeface="Arial Unicode MS" pitchFamily="34" charset="-128"/>
              </a:rPr>
              <a:t>Винительный падеж – </a:t>
            </a:r>
            <a:r>
              <a:rPr lang="ru-RU" sz="2400" b="1" i="1" dirty="0" smtClean="0">
                <a:ea typeface="Verdana" pitchFamily="34" charset="0"/>
                <a:cs typeface="Verdana" pitchFamily="34" charset="0"/>
              </a:rPr>
              <a:t>В.п.</a:t>
            </a:r>
            <a:endParaRPr lang="ru-RU" sz="2400" b="1" dirty="0" smtClean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ea typeface="Arial Unicode MS" pitchFamily="34" charset="-128"/>
                <a:cs typeface="Arial Unicode MS" pitchFamily="34" charset="-128"/>
              </a:rPr>
              <a:t>Творительный падеж – </a:t>
            </a:r>
            <a:r>
              <a:rPr lang="ru-RU" sz="2400" b="1" i="1" dirty="0" smtClean="0">
                <a:ea typeface="Verdana" pitchFamily="34" charset="0"/>
                <a:cs typeface="Verdana" pitchFamily="34" charset="0"/>
              </a:rPr>
              <a:t>Т.п.</a:t>
            </a:r>
            <a:endParaRPr lang="ru-RU" sz="2400" b="1" dirty="0" smtClean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ea typeface="Arial Unicode MS" pitchFamily="34" charset="-128"/>
                <a:cs typeface="Arial Unicode MS" pitchFamily="34" charset="-128"/>
              </a:rPr>
              <a:t>Предложный падеж – </a:t>
            </a:r>
            <a:r>
              <a:rPr lang="ru-RU" sz="2400" b="1" i="1" dirty="0" smtClean="0">
                <a:ea typeface="Verdana" pitchFamily="34" charset="0"/>
                <a:cs typeface="Verdana" pitchFamily="34" charset="0"/>
              </a:rPr>
              <a:t>П.п.</a:t>
            </a:r>
            <a:endParaRPr lang="ru-RU" sz="2400" b="1" dirty="0" smtClean="0">
              <a:ea typeface="Arial Unicode MS" pitchFamily="34" charset="-128"/>
              <a:cs typeface="Arial Unicode MS" pitchFamily="34" charset="-128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8264" y="0"/>
            <a:ext cx="2195736" cy="4221088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36912"/>
            <a:ext cx="2339752" cy="42210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Проверь себя!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3568" y="1772816"/>
          <a:ext cx="7848872" cy="4092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2218"/>
                <a:gridCol w="1962218"/>
                <a:gridCol w="2390748"/>
                <a:gridCol w="1533688"/>
              </a:tblGrid>
              <a:tr h="483995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Слова-помощники</a:t>
                      </a:r>
                    </a:p>
                    <a:p>
                      <a:pPr algn="l"/>
                      <a:endParaRPr lang="ru-RU" sz="2400" b="1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Падежный вопрос</a:t>
                      </a:r>
                      <a:endParaRPr lang="ru-RU" sz="2400" b="1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spc="-100" baseline="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Существительное</a:t>
                      </a:r>
                      <a:r>
                        <a:rPr lang="ru-RU" sz="2400" b="1" baseline="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ru-RU" sz="2400" b="1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Падеж</a:t>
                      </a:r>
                      <a:endParaRPr lang="ru-RU" sz="2400" b="1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48399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Есть </a:t>
                      </a:r>
                      <a:endParaRPr lang="ru-RU" sz="2400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Кто?</a:t>
                      </a:r>
                      <a:endParaRPr lang="ru-RU" sz="2400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друг</a:t>
                      </a:r>
                      <a:endParaRPr lang="ru-RU" sz="2400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1" dirty="0" smtClean="0">
                          <a:latin typeface="Bookman Old Style" pitchFamily="18" charset="0"/>
                          <a:ea typeface="Verdana" pitchFamily="34" charset="0"/>
                          <a:cs typeface="Verdana" pitchFamily="34" charset="0"/>
                        </a:rPr>
                        <a:t>И.п.</a:t>
                      </a:r>
                      <a:endParaRPr lang="ru-RU" sz="2400" b="0" i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48399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Нет</a:t>
                      </a:r>
                      <a:endParaRPr lang="ru-RU" sz="2400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Кого?</a:t>
                      </a:r>
                      <a:endParaRPr lang="ru-RU" sz="2400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друга</a:t>
                      </a:r>
                      <a:endParaRPr lang="ru-RU" sz="2400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1" dirty="0" smtClean="0">
                          <a:latin typeface="Bookman Old Style" pitchFamily="18" charset="0"/>
                          <a:ea typeface="Verdana" pitchFamily="34" charset="0"/>
                          <a:cs typeface="Verdana" pitchFamily="34" charset="0"/>
                        </a:rPr>
                        <a:t>Р.п.</a:t>
                      </a:r>
                      <a:endParaRPr lang="ru-RU" sz="2400" b="0" i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48399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Рад </a:t>
                      </a:r>
                      <a:endParaRPr lang="ru-RU" sz="2400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Кому?</a:t>
                      </a:r>
                      <a:endParaRPr lang="ru-RU" sz="2400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другу</a:t>
                      </a:r>
                      <a:endParaRPr lang="ru-RU" sz="2400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1" dirty="0" smtClean="0">
                          <a:latin typeface="Bookman Old Style" pitchFamily="18" charset="0"/>
                          <a:ea typeface="Verdana" pitchFamily="34" charset="0"/>
                          <a:cs typeface="Verdana" pitchFamily="34" charset="0"/>
                        </a:rPr>
                        <a:t>Д.п.</a:t>
                      </a:r>
                      <a:endParaRPr lang="ru-RU" sz="2400" b="0" i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48399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Вижу </a:t>
                      </a:r>
                      <a:endParaRPr lang="ru-RU" sz="2400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Кого?</a:t>
                      </a:r>
                      <a:endParaRPr lang="ru-RU" sz="2400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друга</a:t>
                      </a:r>
                      <a:endParaRPr lang="ru-RU" sz="2400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1" dirty="0" smtClean="0">
                          <a:latin typeface="Bookman Old Style" pitchFamily="18" charset="0"/>
                          <a:ea typeface="Verdana" pitchFamily="34" charset="0"/>
                          <a:cs typeface="Verdana" pitchFamily="34" charset="0"/>
                        </a:rPr>
                        <a:t>В.п.</a:t>
                      </a:r>
                      <a:endParaRPr lang="ru-RU" sz="2400" b="0" i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48399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Горжусь </a:t>
                      </a:r>
                      <a:endParaRPr lang="ru-RU" sz="2400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Кем?</a:t>
                      </a:r>
                      <a:endParaRPr lang="ru-RU" sz="2400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другом</a:t>
                      </a:r>
                      <a:endParaRPr lang="ru-RU" sz="2400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1" dirty="0" smtClean="0">
                          <a:latin typeface="Bookman Old Style" pitchFamily="18" charset="0"/>
                          <a:ea typeface="Verdana" pitchFamily="34" charset="0"/>
                          <a:cs typeface="Verdana" pitchFamily="34" charset="0"/>
                        </a:rPr>
                        <a:t>Т.п.</a:t>
                      </a:r>
                      <a:endParaRPr lang="ru-RU" sz="2400" b="0" i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48399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Думаю </a:t>
                      </a:r>
                      <a:endParaRPr lang="ru-RU" sz="2400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О ком?</a:t>
                      </a:r>
                      <a:endParaRPr lang="ru-RU" sz="2400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о друге</a:t>
                      </a:r>
                      <a:endParaRPr lang="ru-RU" sz="2400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1" dirty="0" smtClean="0">
                          <a:latin typeface="Bookman Old Style" pitchFamily="18" charset="0"/>
                          <a:ea typeface="Verdana" pitchFamily="34" charset="0"/>
                          <a:cs typeface="Verdana" pitchFamily="34" charset="0"/>
                        </a:rPr>
                        <a:t>П.п.</a:t>
                      </a:r>
                      <a:endParaRPr lang="ru-RU" sz="2400" b="0" i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1029</Words>
  <Application>Microsoft Office PowerPoint</Application>
  <PresentationFormat>Экран (4:3)</PresentationFormat>
  <Paragraphs>316</Paragraphs>
  <Slides>28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Проверь себя!</vt:lpstr>
      <vt:lpstr>Слайд 5</vt:lpstr>
      <vt:lpstr>Падеж имён существительных </vt:lpstr>
      <vt:lpstr>Склонение имён существительных</vt:lpstr>
      <vt:lpstr>Краткая запись падежей</vt:lpstr>
      <vt:lpstr>Проверь себя!</vt:lpstr>
      <vt:lpstr>1-е склонение</vt:lpstr>
      <vt:lpstr>Проверь себя!</vt:lpstr>
      <vt:lpstr>2-е склонение</vt:lpstr>
      <vt:lpstr>Проверь себя!</vt:lpstr>
      <vt:lpstr>3-е склонение</vt:lpstr>
      <vt:lpstr>Проверь себя!</vt:lpstr>
      <vt:lpstr>Слайд 16</vt:lpstr>
      <vt:lpstr>Слайд 17</vt:lpstr>
      <vt:lpstr>Проверь себя!</vt:lpstr>
      <vt:lpstr>Проверь себя!</vt:lpstr>
      <vt:lpstr>Проверь себя!</vt:lpstr>
      <vt:lpstr>             Предложения:</vt:lpstr>
      <vt:lpstr>Слайд 22</vt:lpstr>
      <vt:lpstr>Слайд 23</vt:lpstr>
      <vt:lpstr>Слайд 24</vt:lpstr>
      <vt:lpstr>МОЛОДЦЫ!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Олег</cp:lastModifiedBy>
  <cp:revision>127</cp:revision>
  <dcterms:created xsi:type="dcterms:W3CDTF">2012-08-01T10:59:38Z</dcterms:created>
  <dcterms:modified xsi:type="dcterms:W3CDTF">2013-06-19T09:20:04Z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601040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