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F12"/>
    <a:srgbClr val="2DC8FF"/>
    <a:srgbClr val="FF3300"/>
    <a:srgbClr val="F74A2D"/>
    <a:srgbClr val="996633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0"/>
  </p:normalViewPr>
  <p:slideViewPr>
    <p:cSldViewPr>
      <p:cViewPr varScale="1">
        <p:scale>
          <a:sx n="95" d="100"/>
          <a:sy n="95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tekar.ru/encW/100/71.htm" TargetMode="External"/><Relationship Id="rId2" Type="http://schemas.openxmlformats.org/officeDocument/2006/relationships/hyperlink" Target="http://grandwar.kulichki.net/crimean/index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smonarch.narod.ru/" TargetMode="External"/><Relationship Id="rId3" Type="http://schemas.openxmlformats.org/officeDocument/2006/relationships/hyperlink" Target="http://www.history.ru/content/view/1177/87/" TargetMode="External"/><Relationship Id="rId7" Type="http://schemas.openxmlformats.org/officeDocument/2006/relationships/hyperlink" Target="http://gallerix.ru/album/aivazovsky" TargetMode="External"/><Relationship Id="rId2" Type="http://schemas.openxmlformats.org/officeDocument/2006/relationships/hyperlink" Target="http://historydoc.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s.1september.ru/articlef.php?ID=200800702" TargetMode="External"/><Relationship Id="rId5" Type="http://schemas.openxmlformats.org/officeDocument/2006/relationships/hyperlink" Target="http://bibliotekar.ru/encW/100/71.htm" TargetMode="External"/><Relationship Id="rId4" Type="http://schemas.openxmlformats.org/officeDocument/2006/relationships/hyperlink" Target="http://grandwar.kulichki.net/crimean/index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1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ход в севастопольскую бухт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2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8305800" cy="12192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8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по истории России. 8 класс</a:t>
            </a:r>
          </a:p>
          <a:p>
            <a:r>
              <a:rPr lang="ru-RU" sz="18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Рыбченко Надежда Николаевна, </a:t>
            </a:r>
          </a:p>
          <a:p>
            <a:r>
              <a:rPr lang="ru-RU" sz="18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истории МОУ СОШ №3 с. Гражданское</a:t>
            </a:r>
          </a:p>
          <a:p>
            <a:endParaRPr lang="ru-RU" sz="1800" b="1" spc="0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sz="1800" b="1" spc="0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sz="1800" b="1" spc="0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sz="1800" b="1" spc="0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sz="1800" b="1" spc="0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sz="1800" b="1" spc="0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sz="1800" b="1" spc="0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sz="1800" b="1" spc="0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2800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2011</a:t>
            </a:r>
            <a:endParaRPr lang="ru-RU" sz="2800" b="1" spc="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305800" cy="1524000"/>
          </a:xfrm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600" b="1" spc="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Крымская война 1853 – 1856.</a:t>
            </a:r>
            <a:r>
              <a:rPr lang="ru-RU" b="1" spc="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spc="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600" b="1" spc="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Оборона Севастополя</a:t>
            </a:r>
            <a:endParaRPr lang="ru-RU" sz="4600" b="1" spc="0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6400" y="1524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И. Айвазовский. «Вход в Севастопольскую бухту»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сентября 1854 г. 62-тысячная армия союзников высадилась в Крыму и начала наступление на Севастополь. После неудачи русских войск в сражении на р. </a:t>
            </a:r>
            <a:r>
              <a:rPr lang="ru-RU" sz="1800" b="1" dirty="0" err="1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Альме</a:t>
            </a:r>
            <a:r>
              <a:rPr lang="ru-RU" sz="1800" b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главнокомандующий кн. Меншиков принял решение отступать в глубь Крыма. Севастополь был брошен на произвол судьбы.</a:t>
            </a:r>
            <a:endParaRPr lang="ru-RU" sz="1800" b="1" dirty="0">
              <a:solidFill>
                <a:srgbClr val="D8CF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Героическая оборона Севастополя</a:t>
            </a:r>
            <a:endParaRPr lang="ru-RU" sz="4400" b="1" dirty="0">
              <a:ln w="12700">
                <a:solidFill>
                  <a:schemeClr val="bg1">
                    <a:alpha val="25000"/>
                  </a:schemeClr>
                </a:solidFill>
                <a:prstDash val="solid"/>
                <a:rou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корнилов.jpg"/>
          <p:cNvPicPr>
            <a:picLocks noChangeAspect="1"/>
          </p:cNvPicPr>
          <p:nvPr/>
        </p:nvPicPr>
        <p:blipFill>
          <a:blip r:embed="rId2"/>
          <a:srcRect t="4218"/>
          <a:stretch>
            <a:fillRect/>
          </a:stretch>
        </p:blipFill>
        <p:spPr>
          <a:xfrm>
            <a:off x="152400" y="2743200"/>
            <a:ext cx="2787198" cy="3612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71800" y="2514600"/>
            <a:ext cx="3276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Оборону  города-крепости возглавил адмирал </a:t>
            </a:r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В.А. Корнилов</a:t>
            </a: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Оборонительные сооружения возводились под руководством талантливого инженера </a:t>
            </a:r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Э.И. </a:t>
            </a:r>
            <a:r>
              <a:rPr lang="ru-RU" sz="17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Тотлебена</a:t>
            </a:r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защиты подступов с моря у входа в Севастопольскую бухту было затоплено несколько старых кораблей, команды и орудия с которых были направлены на укрепления. Началась </a:t>
            </a:r>
            <a:r>
              <a:rPr lang="ru-RU" sz="20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349-дневная</a:t>
            </a: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героическая Севастопольская оборона. 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Тотлебен гравюра Бореля П..jpg"/>
          <p:cNvPicPr>
            <a:picLocks noChangeAspect="1"/>
          </p:cNvPicPr>
          <p:nvPr/>
        </p:nvPicPr>
        <p:blipFill>
          <a:blip r:embed="rId3"/>
          <a:srcRect l="5071" r="3645"/>
          <a:stretch>
            <a:fillRect/>
          </a:stretch>
        </p:blipFill>
        <p:spPr>
          <a:xfrm>
            <a:off x="6248400" y="2743200"/>
            <a:ext cx="2740708" cy="35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1000" y="63246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А. Корнилов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63246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Э. И.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Тотлебен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малахов курган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52400" y="3048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И. Айвазовский. «Малахов курган»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Картина изображает панораму Севастополя, открывающуюся с высоты Малахова кургана. На первом плане виден своеобразный памятник - крест, выложенный из ядер на месте смертельного ранения В.А. Корнилова. А в дали верхушки мачт многих кораблей Черноморского флота.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09800" y="2286000"/>
            <a:ext cx="6781800" cy="2286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Героическая оборона Севастополя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09800" y="1371600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Защитники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крепости стойко держали оборону, совершали дерзкие вылазки в стан врага, время от времени переходили в контратаки. В этих налетах особенно прославился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матрос Петр Кошка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Героиней обороны стала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Даша Севастопольская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простая девушка, ставшая первой в русской армии сестрой милосердия.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петр кошка.jpg"/>
          <p:cNvPicPr>
            <a:picLocks noChangeAspect="1"/>
          </p:cNvPicPr>
          <p:nvPr/>
        </p:nvPicPr>
        <p:blipFill>
          <a:blip r:embed="rId2">
            <a:lum contrast="20000"/>
          </a:blip>
          <a:srcRect l="6389" r="4167"/>
          <a:stretch>
            <a:fillRect/>
          </a:stretch>
        </p:blipFill>
        <p:spPr>
          <a:xfrm>
            <a:off x="6858000" y="914400"/>
            <a:ext cx="1981200" cy="2547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даша севастопольская.jpg"/>
          <p:cNvPicPr>
            <a:picLocks noChangeAspect="1"/>
          </p:cNvPicPr>
          <p:nvPr/>
        </p:nvPicPr>
        <p:blipFill>
          <a:blip r:embed="rId3">
            <a:lum contrast="20000"/>
          </a:blip>
          <a:srcRect l="10472" r="8368"/>
          <a:stretch>
            <a:fillRect/>
          </a:stretch>
        </p:blipFill>
        <p:spPr>
          <a:xfrm>
            <a:off x="152400" y="990600"/>
            <a:ext cx="2057400" cy="2389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Мортира Коли Пищенко.jpg"/>
          <p:cNvPicPr>
            <a:picLocks noChangeAspect="1"/>
          </p:cNvPicPr>
          <p:nvPr/>
        </p:nvPicPr>
        <p:blipFill>
          <a:blip r:embed="rId4"/>
          <a:srcRect l="6897" t="3448" r="3448" b="3448"/>
          <a:stretch>
            <a:fillRect/>
          </a:stretch>
        </p:blipFill>
        <p:spPr>
          <a:xfrm>
            <a:off x="6858000" y="3657599"/>
            <a:ext cx="2057400" cy="2136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505200" y="4267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2400" y="3352800"/>
            <a:ext cx="6705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одном из редутов сражался 10-летний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Коля </a:t>
            </a:r>
            <a:r>
              <a:rPr lang="ru-RU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Пищенко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Его отец - матрос  Тимофей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Пищенко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погиб 27 марта на батарее, а Николай, остался при небольших мортирах. Подвергаясь постоянным опасностям, он никак не хотел расставаться с ними, говоря: «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Маркелами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(мортирами. - Авт.) заведую, при них и умру». Узнав о юном бомбардире исключительной меткости, главнокомандующий русской армией князь М.Д. Горчаков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наградил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Николая </a:t>
            </a:r>
            <a:r>
              <a:rPr lang="ru-RU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Пищенко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серебряной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медалью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храбрость»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приказал отправить его в Петербург в военную  школу.  </a:t>
            </a:r>
            <a:r>
              <a:rPr lang="ru-RU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Позже  медаль  заменили  на  знак  отличия  Военного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2400" y="5791200"/>
            <a:ext cx="8991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ордена. Когда мальчик уезжал в столицу, ему еще не исполнилось одиннадцати лет, но он имел за плечами 11-летний стаж военной службы. Указ </a:t>
            </a:r>
            <a:r>
              <a:rPr lang="ru-RU" sz="1600" b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Александра II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том, что </a:t>
            </a:r>
            <a:r>
              <a:rPr lang="ru-RU" sz="1600" b="1" dirty="0" smtClean="0">
                <a:effectLst>
                  <a:glow rad="101600">
                    <a:srgbClr val="D8CF1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месяц сражений во время обороны засчитывать за год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распространялся и на Колю.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Героическая оборона Севастополя</a:t>
            </a:r>
            <a:endParaRPr lang="ru-RU" sz="4400" dirty="0"/>
          </a:p>
        </p:txBody>
      </p:sp>
      <p:pic>
        <p:nvPicPr>
          <p:cNvPr id="5" name="Рисунок 4" descr="pirogov2.jpg"/>
          <p:cNvPicPr>
            <a:picLocks noChangeAspect="1"/>
          </p:cNvPicPr>
          <p:nvPr/>
        </p:nvPicPr>
        <p:blipFill>
          <a:blip r:embed="rId2">
            <a:lum contrast="20000"/>
          </a:blip>
          <a:srcRect r="8148"/>
          <a:stretch>
            <a:fillRect/>
          </a:stretch>
        </p:blipFill>
        <p:spPr>
          <a:xfrm>
            <a:off x="228599" y="838200"/>
            <a:ext cx="2514601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оручик Лев Толстой.bmp"/>
          <p:cNvPicPr>
            <a:picLocks noChangeAspect="1"/>
          </p:cNvPicPr>
          <p:nvPr/>
        </p:nvPicPr>
        <p:blipFill>
          <a:blip r:embed="rId3">
            <a:lum contrast="20000"/>
          </a:blip>
          <a:srcRect t="11111"/>
          <a:stretch>
            <a:fillRect/>
          </a:stretch>
        </p:blipFill>
        <p:spPr>
          <a:xfrm>
            <a:off x="6339008" y="838200"/>
            <a:ext cx="2595276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28600" y="40386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Иванович Пирогов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43200" y="1295400"/>
            <a:ext cx="3657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Н. И. Пирогов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главным хирургом осаждённого Севастополя. Оперируя раненых,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впервые в истории мировой медицины применил гипсовую повязку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дав начало сберегательной тактике лечения ранений конечностей и избавив многих солдат и офицеров от ампутации. А за шесть лет до войны Пирогов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впервые начал оперировать 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3962400"/>
            <a:ext cx="1559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Поручик 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 Толстой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57200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раненых с эфирным обезболиванием в полевых условиях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Всего великий хирург провёл около 10 000 операций под эфирным наркозом. Для ухода за ранеными, Пирогов руководил обучением и работой сестёр милосердия. Это тоже было нововведение по тем временам.</a:t>
            </a:r>
          </a:p>
          <a:p>
            <a:pPr algn="just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Участником героической эпопеи Севастополя был писатель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 Толстой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/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оборону Севастополя он был 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награждён орденом св. Анны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надписью «За храбрость», медалями «За защиту Севастополя» и «В память войны 1853—1856 гг.».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Героическая оборона Севастополя</a:t>
            </a:r>
            <a:endParaRPr lang="ru-RU" sz="4400" dirty="0"/>
          </a:p>
        </p:txBody>
      </p:sp>
      <p:pic>
        <p:nvPicPr>
          <p:cNvPr id="12" name="Рисунок 11" descr="Владимирский соб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2224401" cy="29718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90800" y="1295400"/>
            <a:ext cx="6324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Севастополь держался. Помимо </a:t>
            </a:r>
            <a:r>
              <a:rPr lang="ru-RU" sz="1600" b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первого общего штурма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войска противника провели еще три крупных штурма крепости. </a:t>
            </a:r>
            <a:r>
              <a:rPr lang="ru-RU" sz="1600" b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 проведен противником </a:t>
            </a:r>
            <a:r>
              <a:rPr lang="ru-RU" sz="1600" b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марта 1855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1600" b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Бомбардировка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города длилась </a:t>
            </a:r>
            <a:r>
              <a:rPr lang="ru-RU" sz="1600" b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дней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она была сильнее чем во время первого штурма. Севастополь устоял.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Противник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сосредоточил под крепостью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армию в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 тыс.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b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 штурм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развернулся </a:t>
            </a:r>
            <a:r>
              <a:rPr lang="ru-RU" sz="1600" b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мая 1855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Главные  силы союзники бросили на Малахов курган и редуты, расположенные перед ним: Волынский, Камчатский,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Селенгинский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второй день в атаку пошли 40 тыс. солдат противника. Однако и этот натиск </a:t>
            </a:r>
            <a:r>
              <a:rPr lang="ru-RU" sz="1600" b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отбит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Малахов курган устоял, а пока стоял Малахов курган, стоял и Севастополь. Защитники Севастополя несли ежедневные потери. </a:t>
            </a:r>
            <a:r>
              <a:rPr lang="ru-RU" sz="16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Тяжелой потерей была гибель в марте 1855 г. Истомина.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июня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развернулся </a:t>
            </a:r>
            <a:r>
              <a:rPr lang="ru-RU" sz="1600" b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четвертый штурм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Севастополя, но он был отбит под руководством Нахимова. </a:t>
            </a:r>
            <a:r>
              <a:rPr lang="ru-RU" sz="16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июня 1855 г. был смертельно ранен Нахимов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b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августа (5 сентября) начался последний штурм Севастополя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27 августа (8 сентября) войска противника взяли Малахов курган, сражение перешло на северную сторону и вскоре </a:t>
            </a:r>
            <a:r>
              <a:rPr lang="ru-RU" sz="1600" b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Севастополь был оставлен его защитниками.</a:t>
            </a:r>
            <a:endParaRPr lang="ru-RU" sz="1600" b="1" dirty="0">
              <a:solidFill>
                <a:srgbClr val="D8CF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886200"/>
            <a:ext cx="2437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Владимирский собор.</a:t>
            </a:r>
          </a:p>
          <a:p>
            <a:pPr algn="just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строительство </a:t>
            </a:r>
          </a:p>
          <a:p>
            <a:pPr algn="just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началось в 1848 г. К</a:t>
            </a:r>
          </a:p>
          <a:p>
            <a:pPr algn="just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1854 году был</a:t>
            </a:r>
          </a:p>
          <a:p>
            <a:pPr algn="just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возведен только </a:t>
            </a:r>
          </a:p>
          <a:p>
            <a:pPr algn="just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фундамент. С склепе</a:t>
            </a:r>
          </a:p>
          <a:p>
            <a:pPr algn="just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будущего храма были </a:t>
            </a:r>
          </a:p>
          <a:p>
            <a:pPr algn="just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похоронены  М. П. Лазарев, В. А. Корни- лов, В.И. Истомин,</a:t>
            </a:r>
          </a:p>
          <a:p>
            <a:pPr algn="just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П.С. Нахимов.</a:t>
            </a:r>
          </a:p>
          <a:p>
            <a:endParaRPr lang="ru-RU" sz="1600" b="1" i="1" dirty="0"/>
          </a:p>
        </p:txBody>
      </p:sp>
      <p:pic>
        <p:nvPicPr>
          <p:cNvPr id="8" name="Рисунок 7" descr="взятие севастополя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2438400" y="457200"/>
            <a:ext cx="4725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И. Айвазовский. «Взятие Севастополя»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Умножение 8">
            <a:hlinkClick r:id="rId4" action="ppaction://hlinksldjump"/>
          </p:cNvPr>
          <p:cNvSpPr/>
          <p:nvPr/>
        </p:nvSpPr>
        <p:spPr>
          <a:xfrm>
            <a:off x="8534400" y="6477000"/>
            <a:ext cx="304800" cy="228600"/>
          </a:xfrm>
          <a:prstGeom prst="mathMultiply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4800" y="533400"/>
            <a:ext cx="8686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Arno Pro Smbd" pitchFamily="18" charset="0"/>
              </a:rPr>
              <a:t>?</a:t>
            </a:r>
            <a:r>
              <a:rPr lang="ru-RU" dirty="0" smtClean="0">
                <a:solidFill>
                  <a:schemeClr val="bg1"/>
                </a:solidFill>
                <a:latin typeface="Arno Pro Smbd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 обороны крепости изобразил художник? Какую информацию 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противнике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можно извлечь из представленного сюжета?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"/>
          </a:xfrm>
        </p:spPr>
        <p:txBody>
          <a:bodyPr>
            <a:normAutofit lnSpcReduction="10000"/>
          </a:bodyPr>
          <a:lstStyle/>
          <a:p>
            <a:pPr>
              <a:buClr>
                <a:srgbClr val="D8CF12"/>
              </a:buClr>
              <a:buSzPct val="110000"/>
            </a:pPr>
            <a:r>
              <a:rPr lang="ru-RU" b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Успехи России в Закавказье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События </a:t>
            </a:r>
            <a:r>
              <a:rPr lang="ru-RU" sz="4400" b="1" dirty="0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4400" b="1" dirty="0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Закавказье. Парижский мир</a:t>
            </a:r>
            <a:endParaRPr lang="ru-RU" sz="4400" b="1" dirty="0">
              <a:ln w="12700">
                <a:solidFill>
                  <a:schemeClr val="bg1">
                    <a:alpha val="25000"/>
                  </a:schemeClr>
                </a:solidFill>
                <a:prstDash val="solid"/>
                <a:round/>
              </a:ln>
            </a:endParaRPr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152400" y="1828800"/>
            <a:ext cx="883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Корпус генерала 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 Н. Муравьева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весной 1855 и </a:t>
            </a:r>
            <a:r>
              <a:rPr lang="ru-RU" i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блокировал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33-тыс. гарнизон </a:t>
            </a:r>
            <a:r>
              <a:rPr lang="ru-RU" i="1" dirty="0" err="1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Карса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Чтобы спасти Карс, </a:t>
            </a:r>
            <a:r>
              <a:rPr lang="ru-RU" i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союзники высадил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Сухуме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45-тыс. </a:t>
            </a:r>
            <a:r>
              <a:rPr lang="ru-RU" i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корпус </a:t>
            </a:r>
            <a:r>
              <a:rPr lang="ru-RU" i="1" dirty="0" err="1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Омер-паши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но </a:t>
            </a:r>
            <a:r>
              <a:rPr lang="ru-RU" i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встретил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р. Ингури упорное </a:t>
            </a:r>
            <a:r>
              <a:rPr lang="ru-RU" i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сопротивление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русского отряда генерала 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 К. </a:t>
            </a:r>
            <a:r>
              <a:rPr lang="ru-RU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Багратиона-Мухранского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затем </a:t>
            </a:r>
            <a:r>
              <a:rPr lang="ru-RU" i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остановил противника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Цхенисцкали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турецком тылу развернулось партизанское движение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грузинского и абхазского населения. В ноябре </a:t>
            </a:r>
            <a:r>
              <a:rPr lang="ru-RU" i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гарнизон </a:t>
            </a:r>
            <a:r>
              <a:rPr lang="ru-RU" i="1" dirty="0" err="1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Карса</a:t>
            </a:r>
            <a:r>
              <a:rPr lang="ru-RU" i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капитулировал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Омер-паша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феврале 1856 </a:t>
            </a:r>
            <a:r>
              <a:rPr lang="ru-RU" i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эвакуировался в Турцию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D8CF12"/>
                  </a:solidFill>
                </a:uFill>
              </a:rPr>
              <a:t>     </a:t>
            </a:r>
            <a:r>
              <a:rPr lang="ru-RU" b="1" i="1" dirty="0" smtClean="0">
                <a:effectLst>
                  <a:glow rad="101600">
                    <a:srgbClr val="D8CF1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D8CF12"/>
                  </a:solidFill>
                </a:uFill>
              </a:rPr>
              <a:t>Эта победа смягчила условия будущего мира и ослабила в русском обществе  горечь  от  поражения  в  Крыму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533400" y="4343400"/>
            <a:ext cx="8229600" cy="4572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8CF12"/>
              </a:buClr>
              <a:buSzPct val="110000"/>
              <a:buFont typeface="Wingdings 2"/>
              <a:buChar char=""/>
              <a:tabLst/>
              <a:defRPr/>
            </a:pPr>
            <a:r>
              <a:rPr lang="ru-RU" sz="2600" b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Парижский мир 1856 г.</a:t>
            </a:r>
            <a:r>
              <a:rPr lang="ru-RU" sz="2600" dirty="0" smtClean="0">
                <a:solidFill>
                  <a:srgbClr val="D8CF12"/>
                </a:solidFill>
              </a:rPr>
              <a:t> </a:t>
            </a:r>
            <a:r>
              <a:rPr lang="ru-RU" sz="2600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(основные положения)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D8CF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4648200"/>
            <a:ext cx="883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завоеванные в ходе войны области и города возвращались России и Турции;</a:t>
            </a:r>
          </a:p>
          <a:p>
            <a:pPr marL="342900" indent="-342900">
              <a:buAutoNum type="arabicPeriod"/>
            </a:pPr>
            <a:r>
              <a:rPr lang="ru-RU" b="1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Османской империи гарантировалась целостность и независимость;</a:t>
            </a:r>
          </a:p>
          <a:p>
            <a:pPr marL="342900" indent="-342900">
              <a:buAutoNum type="arabicPeriod"/>
            </a:pPr>
            <a:r>
              <a:rPr lang="ru-RU" b="1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Черное море объявлялось нейтральным, Россия лишалась права иметь здесь военный флот и базы;</a:t>
            </a:r>
          </a:p>
          <a:p>
            <a:pPr marL="342900" indent="-342900">
              <a:buAutoNum type="arabicPeriod"/>
            </a:pPr>
            <a:r>
              <a:rPr lang="ru-RU" b="1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Княжества Валахское и Молдавское переходили под верховную власть султана с поручительством договаривающихся держав.</a:t>
            </a:r>
            <a:endParaRPr lang="ru-RU" b="1" i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Умножение 6">
            <a:hlinkClick r:id="rId2" action="ppaction://hlinksldjump"/>
          </p:cNvPr>
          <p:cNvSpPr/>
          <p:nvPr/>
        </p:nvSpPr>
        <p:spPr>
          <a:xfrm>
            <a:off x="8458200" y="6477000"/>
            <a:ext cx="381000" cy="228600"/>
          </a:xfrm>
          <a:prstGeom prst="mathMultiply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181600" y="1752600"/>
            <a:ext cx="3962400" cy="4953000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D8CF12"/>
              </a:buClr>
              <a:buSzPct val="110000"/>
              <a:buNone/>
            </a:pPr>
            <a:r>
              <a:rPr lang="ru-RU" b="1" dirty="0" smtClean="0">
                <a:solidFill>
                  <a:srgbClr val="D8CF12"/>
                </a:solidFill>
              </a:rPr>
              <a:t>                 </a:t>
            </a:r>
            <a:r>
              <a:rPr lang="ru-RU" b="1" dirty="0" smtClean="0">
                <a:solidFill>
                  <a:srgbClr val="D8CF1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УРОКИ ВОЙНЫ</a:t>
            </a:r>
          </a:p>
          <a:p>
            <a:pPr>
              <a:buClr>
                <a:srgbClr val="D8CF12"/>
              </a:buClr>
              <a:buSzPct val="110000"/>
            </a:pPr>
            <a:r>
              <a:rPr lang="ru-RU" b="1" dirty="0" smtClean="0">
                <a:solidFill>
                  <a:srgbClr val="D8CF1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показала необходимость немедленного реформирования всех сторон жизни российского общества.</a:t>
            </a:r>
          </a:p>
          <a:p>
            <a:pPr>
              <a:buClr>
                <a:srgbClr val="D8CF12"/>
              </a:buClr>
              <a:buSzPct val="110000"/>
            </a:pPr>
            <a:r>
              <a:rPr lang="ru-RU" b="1" dirty="0" smtClean="0">
                <a:solidFill>
                  <a:srgbClr val="D8CF1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войны</a:t>
            </a:r>
            <a:r>
              <a:rPr lang="ru-RU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D8CF1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произошло перевооружение всех армий нарезным оружием и замена парусного флота паровым.</a:t>
            </a:r>
          </a:p>
          <a:p>
            <a:pPr>
              <a:buClr>
                <a:srgbClr val="D8CF12"/>
              </a:buClr>
              <a:buSzPct val="110000"/>
            </a:pPr>
            <a:r>
              <a:rPr lang="ru-RU" b="1" dirty="0" smtClean="0">
                <a:solidFill>
                  <a:srgbClr val="D8CF1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ходе войны обнаружилась несостоятельность тактики колонн, получили развитие тактика стрелковых цепей и элементы позиционной войны.</a:t>
            </a:r>
          </a:p>
          <a:p>
            <a:pPr>
              <a:buClr>
                <a:srgbClr val="D8CF12"/>
              </a:buClr>
              <a:buSzPct val="110000"/>
            </a:pPr>
            <a:r>
              <a:rPr lang="ru-RU" b="1" dirty="0" smtClean="0">
                <a:solidFill>
                  <a:srgbClr val="D8CF1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Крымской войны был использован при проведении военных реформ 1860—70-х гг. в России и широко применен в войнах 2-й половины </a:t>
            </a:r>
            <a:r>
              <a:rPr lang="en-US" b="1" dirty="0" smtClean="0">
                <a:solidFill>
                  <a:srgbClr val="D8CF1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XIX</a:t>
            </a:r>
            <a:r>
              <a:rPr lang="ru-RU" b="1" dirty="0" smtClean="0">
                <a:solidFill>
                  <a:srgbClr val="D8CF1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</a:t>
            </a:r>
          </a:p>
          <a:p>
            <a:pPr>
              <a:buClr>
                <a:srgbClr val="D8CF12"/>
              </a:buClr>
              <a:buSzPct val="110000"/>
            </a:pPr>
            <a:endParaRPr lang="ru-RU" b="1" dirty="0" smtClean="0">
              <a:solidFill>
                <a:srgbClr val="D8CF12"/>
              </a:solidFill>
            </a:endParaRPr>
          </a:p>
          <a:p>
            <a:pPr>
              <a:buClr>
                <a:srgbClr val="D8CF12"/>
              </a:buClr>
              <a:buSzPct val="110000"/>
            </a:pPr>
            <a:endParaRPr lang="ru-RU" b="1" dirty="0" smtClean="0">
              <a:solidFill>
                <a:srgbClr val="D8CF12"/>
              </a:solidFill>
            </a:endParaRPr>
          </a:p>
          <a:p>
            <a:pPr>
              <a:buClr>
                <a:srgbClr val="D8CF12"/>
              </a:buClr>
              <a:buSzPct val="110000"/>
            </a:pPr>
            <a:endParaRPr lang="ru-RU" b="1" dirty="0" smtClean="0">
              <a:solidFill>
                <a:srgbClr val="D8CF1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4000" b="1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новой темы.</a:t>
            </a:r>
            <a:r>
              <a:rPr lang="ru-RU" sz="4400" b="1" dirty="0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Уроки Крымской войны</a:t>
            </a:r>
            <a:endParaRPr lang="ru-RU" sz="4400" b="1" dirty="0">
              <a:ln w="12700">
                <a:solidFill>
                  <a:schemeClr val="bg1">
                    <a:alpha val="25000"/>
                  </a:schemeClr>
                </a:solidFill>
                <a:prstDash val="solid"/>
                <a:rou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76400"/>
            <a:ext cx="2438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rgbClr val="D8CF1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назовите главные причины поражения России в Крымской войне. Какие выводы заставила сделать эта война: а) о внутренней политике России; </a:t>
            </a:r>
          </a:p>
          <a:p>
            <a:pPr algn="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о внешней политике?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nikolay1.jpg"/>
          <p:cNvPicPr>
            <a:picLocks noChangeAspect="1"/>
          </p:cNvPicPr>
          <p:nvPr/>
        </p:nvPicPr>
        <p:blipFill>
          <a:blip r:embed="rId2"/>
          <a:srcRect b="9507"/>
          <a:stretch>
            <a:fillRect/>
          </a:stretch>
        </p:blipFill>
        <p:spPr>
          <a:xfrm>
            <a:off x="2667000" y="1828800"/>
            <a:ext cx="2561303" cy="2835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90800" y="4648200"/>
            <a:ext cx="2671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февраля 1855 года </a:t>
            </a:r>
          </a:p>
          <a:p>
            <a:pPr algn="ctr"/>
            <a:r>
              <a:rPr lang="ru-RU" b="1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внезапно скончался </a:t>
            </a:r>
          </a:p>
          <a:p>
            <a:pPr algn="ctr"/>
            <a:r>
              <a:rPr lang="ru-RU" b="1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император Николай</a:t>
            </a:r>
            <a:r>
              <a:rPr lang="ru-RU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I</a:t>
            </a:r>
            <a:endParaRPr lang="ru-RU" dirty="0">
              <a:effectLst>
                <a:glow rad="101600">
                  <a:schemeClr val="bg2">
                    <a:alpha val="60000"/>
                  </a:schemeClr>
                </a:glow>
              </a:effectLst>
            </a:endParaRPr>
          </a:p>
        </p:txBody>
      </p:sp>
      <p:pic>
        <p:nvPicPr>
          <p:cNvPr id="8" name="Рисунок 7" descr="Александр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828800"/>
            <a:ext cx="2552701" cy="3048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2200" y="48768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февраля 1855 г. на</a:t>
            </a:r>
          </a:p>
          <a:p>
            <a:pPr algn="ctr"/>
            <a:r>
              <a:rPr lang="ru-RU" b="1" dirty="0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российский престол </a:t>
            </a:r>
          </a:p>
          <a:p>
            <a:pPr algn="ctr"/>
            <a:r>
              <a:rPr lang="ru-RU" b="1" dirty="0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вступил новый </a:t>
            </a:r>
          </a:p>
          <a:p>
            <a:pPr algn="ctr"/>
            <a:r>
              <a:rPr lang="ru-RU" b="1" dirty="0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император – </a:t>
            </a:r>
          </a:p>
          <a:p>
            <a:pPr algn="ctr"/>
            <a:r>
              <a:rPr lang="ru-RU" b="1" dirty="0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</a:t>
            </a:r>
            <a:r>
              <a:rPr lang="en-US" b="1" dirty="0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ru-RU" b="1" dirty="0">
              <a:effectLst>
                <a:glow rad="101600">
                  <a:srgbClr val="0070C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Подготовить устное сообщение на тему «Оборона Севастополя – центральное событие Крымской войны» по развернутому плану. План написать в тетради (не менее 2-х пунктов плана должны иметь подпункты).</a:t>
            </a:r>
          </a:p>
          <a:p>
            <a:r>
              <a:rPr lang="ru-RU" dirty="0" smtClean="0"/>
              <a:t>В качестве опорного материала использовать §14 учебника «История России. </a:t>
            </a:r>
            <a:r>
              <a:rPr lang="en-US" dirty="0" smtClean="0"/>
              <a:t>XIX</a:t>
            </a:r>
            <a:r>
              <a:rPr lang="ru-RU" dirty="0" smtClean="0"/>
              <a:t> век. 8 класс», авторов А.А. Данилова, Л.Г. Косулина, а также дополнительную литературу и сайты Интернета: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/>
              </a:rPr>
              <a:t>http://grandwar.kulichki.net/crimean/index.html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http://bibliotekar.ru/encW/100/71.htm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 smtClean="0"/>
              <a:t>и др.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 ЗАДАНИЕ</a:t>
            </a:r>
            <a:endParaRPr lang="ru-RU" sz="4400" b="1" dirty="0">
              <a:ln w="12700">
                <a:solidFill>
                  <a:schemeClr val="bg1">
                    <a:lumMod val="95000"/>
                    <a:lumOff val="5000"/>
                    <a:alpha val="25000"/>
                  </a:schemeClr>
                </a:solidFill>
                <a:prstDash val="solid"/>
                <a:rou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Данилова А.А., Косулина Л.Г. История России.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век. 8 класс. М. «Просвещение», 2010.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Золотарев В.А., Козлов И.А.,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Шломин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В.С. История флота государства Российского. Т.1. 1696 – 1941. М.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1996.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Энциклопедия для детей. История России. От дворцовых переворотов до эпохи Великих реформ. М.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Аванта+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1997.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http://historydoc.edu.ru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http://www.history.ru/content/view/1177/87/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http://grandwar.kulichki.net/crimean/index.html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http://bibliotekar.ru/encW/100/71.htm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http://his.1september.ru/articlef.php?ID=200800702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http://gallerix.ru/album/aivazovsky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http://rusmonarch.narod.ru/</a:t>
            </a: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</a:rPr>
              <a:t>ЛИТЕРАТУРА И ИСТОЧНИКИ</a:t>
            </a:r>
            <a:endParaRPr lang="ru-RU" sz="4400" b="1" dirty="0">
              <a:ln w="19050">
                <a:solidFill>
                  <a:schemeClr val="bg1">
                    <a:alpha val="25000"/>
                  </a:schemeClr>
                </a:solidFill>
                <a:prstDash val="solid"/>
                <a:round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72000"/>
          </a:xfrm>
        </p:spPr>
        <p:txBody>
          <a:bodyPr/>
          <a:lstStyle/>
          <a:p>
            <a:r>
              <a:rPr lang="ru-RU" dirty="0" smtClean="0"/>
              <a:t>Актуализация знаний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На карте изображены </a:t>
            </a:r>
            <a:r>
              <a:rPr lang="ru-RU" sz="1600" dirty="0" smtClean="0">
                <a:ln>
                  <a:solidFill>
                    <a:schemeClr val="bg2"/>
                  </a:solidFill>
                </a:ln>
              </a:rPr>
              <a:t>Пруссия</a:t>
            </a:r>
            <a:r>
              <a:rPr lang="ru-RU" sz="1600" dirty="0" smtClean="0"/>
              <a:t>, </a:t>
            </a:r>
            <a:r>
              <a:rPr lang="ru-RU" sz="1600" dirty="0" smtClean="0">
                <a:ln>
                  <a:solidFill>
                    <a:srgbClr val="D8CF12"/>
                  </a:solidFill>
                </a:ln>
              </a:rPr>
              <a:t>Австро-Венгрия</a:t>
            </a:r>
            <a:r>
              <a:rPr lang="ru-RU" sz="1600" dirty="0" smtClean="0"/>
              <a:t> и </a:t>
            </a:r>
            <a:r>
              <a:rPr lang="ru-RU" sz="1600" dirty="0" smtClean="0">
                <a:ln>
                  <a:solidFill>
                    <a:srgbClr val="00B0F0"/>
                  </a:solidFill>
                </a:ln>
              </a:rPr>
              <a:t>Россия. </a:t>
            </a:r>
            <a:r>
              <a:rPr lang="ru-RU" sz="1600" dirty="0" smtClean="0"/>
              <a:t>Эти государства были объединены в Священный союз.  Доминировать пыталась Россия. Это выражалось в ее стремлении подавлять революционное движение в других странах, нарушая их суверенитет.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На портретах изображены генерал Ермолов и Шамиль. Они были противниками в Кавказской войне. Эта война имела такие последствия для России: 1) присоединение территории Северного Кавказа; 2) столкновение интересов России на Кавказе с интересами Турцией; 3) война носила затяжной характер и требовала затрат.  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к заданиям</a:t>
            </a:r>
            <a:endParaRPr lang="ru-RU" dirty="0"/>
          </a:p>
        </p:txBody>
      </p:sp>
      <p:cxnSp>
        <p:nvCxnSpPr>
          <p:cNvPr id="5" name="Скругленная соединительная линия 4">
            <a:hlinkClick r:id="rId2" action="ppaction://hlinksldjump"/>
          </p:cNvPr>
          <p:cNvCxnSpPr/>
          <p:nvPr/>
        </p:nvCxnSpPr>
        <p:spPr>
          <a:xfrm flipV="1">
            <a:off x="8153400" y="3810000"/>
            <a:ext cx="457200" cy="228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1143000"/>
            <a:ext cx="8153400" cy="54864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1"/>
              </a:buClr>
            </a:pPr>
            <a:r>
              <a:rPr lang="ru-RU" b="1" dirty="0" smtClean="0">
                <a:ln>
                  <a:solidFill>
                    <a:schemeClr val="accent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РАССМОТРЕТЬ ГЛАВНЫЕ СОБЫТИЯ КРЫМСКОЙ ВОЙНЫ;</a:t>
            </a:r>
          </a:p>
          <a:p>
            <a:pPr>
              <a:buClr>
                <a:schemeClr val="tx1"/>
              </a:buClr>
            </a:pPr>
            <a:r>
              <a:rPr lang="ru-RU" b="1" dirty="0" smtClean="0">
                <a:ln>
                  <a:solidFill>
                    <a:schemeClr val="accent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ОПРЕДЕЛИТЬ УРОКИ ВОЙНЫ И ЗНАЧЕНИЕ;</a:t>
            </a:r>
          </a:p>
          <a:p>
            <a:pPr>
              <a:buClr>
                <a:srgbClr val="00B0F0"/>
              </a:buClr>
            </a:pP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2DC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ПРОДОЛЖИТЬ ФОРМИРОВАНИЕ УМЕНИЙ ВЫДЕЛЯТЬ КЛЮЧЕВЫЕ  СЛОВА  В  ТЕКСТЕ, РАБОТАТЬ  С  ИСТОРИЧЕСКИМИ ИСТОЧНИКАМИ (ФОТОГРАФИИ, КАРТИНЫ), ДЕЛАТЬ ВЫВОДЫ ИЗ ПОЛУЧЕННОЙ ИНФОРМАЦИИ;</a:t>
            </a:r>
          </a:p>
          <a:p>
            <a:pPr>
              <a:buClr>
                <a:srgbClr val="00B0F0"/>
              </a:buClr>
            </a:pP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2DC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ЗАКРЕПЛЯТЬ УМЕНИЯ СОСТАВЛЯТЬ РАЗВЕРНУТЫЙ ПЛАН ПО ТЕМЕ, ИСКАТЬ ИНФОРМАЦИЮ ИЗ ДОПОЛНИТЕЛЬНЫХ ИСТОЧНИКОВ;</a:t>
            </a:r>
          </a:p>
          <a:p>
            <a:pPr>
              <a:buClr>
                <a:srgbClr val="FF3300"/>
              </a:buClr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74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ДАТЬ ПРЕДСТАВЛЕНИЕ  ОБ ИСТИННОМ ПАТРИОТИЗМЕ НА ПРИМЕРЕ ЗАЩИТНИКОВ СЕВАСТОПОЛЯ;</a:t>
            </a:r>
            <a:endParaRPr lang="ru-RU" dirty="0" smtClean="0">
              <a:ln>
                <a:solidFill>
                  <a:srgbClr val="FF0000"/>
                </a:solidFill>
              </a:ln>
              <a:solidFill>
                <a:srgbClr val="F74A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3300"/>
              </a:buClr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74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ОСНОВЕ ПРОИЗВЕДЕНИЙ  И.К. АЙВАЗОВСКОГО ПРОДОЛЖИТЬ  РАБОТУ  ПО  ВОСПИТАНИЮ  ПАТРИОТИЗМА  И ЭСТЕТИЧЕСКИХ  ЧУВСТВ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74A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УРОКА:</a:t>
            </a:r>
            <a:endParaRPr lang="ru-RU" sz="4400" b="1" dirty="0">
              <a:ln w="19050">
                <a:solidFill>
                  <a:schemeClr val="bg1">
                    <a:lumMod val="95000"/>
                    <a:lumOff val="5000"/>
                    <a:alpha val="25000"/>
                  </a:schemeClr>
                </a:solidFill>
                <a:prstDash val="solid"/>
                <a:rou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ages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924800" y="5562600"/>
            <a:ext cx="990600" cy="1160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Clr>
                <a:schemeClr val="tx1"/>
              </a:buClr>
              <a:buSzPct val="110000"/>
              <a:buFont typeface="+mj-lt"/>
              <a:buAutoNum type="romanUcPeriod"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учащихся.</a:t>
            </a:r>
          </a:p>
          <a:p>
            <a:pPr marL="571500" indent="-571500">
              <a:buClr>
                <a:schemeClr val="tx1"/>
              </a:buClr>
              <a:buSzPct val="110000"/>
              <a:buFont typeface="+mj-lt"/>
              <a:buAutoNum type="romanUcPeriod"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Актуализация знаний по теме «Внешняя политика Николая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1826 – 1849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marL="571500" indent="-571500">
              <a:buClr>
                <a:schemeClr val="tx1"/>
              </a:buClr>
              <a:buSzPct val="110000"/>
              <a:buFont typeface="+mj-lt"/>
              <a:buAutoNum type="romanUcPeriod"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новой темы. </a:t>
            </a:r>
            <a:r>
              <a:rPr lang="ru-RU" sz="36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  <a:hlinkClick r:id="rId2" action="ppaction://hlinksldjump"/>
              </a:rPr>
              <a:t></a:t>
            </a:r>
            <a:endParaRPr lang="ru-RU" sz="3600" b="1" dirty="0" smtClean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Clr>
                <a:schemeClr val="tx1"/>
              </a:buClr>
              <a:buSzPct val="110000"/>
              <a:buFont typeface="+mj-lt"/>
              <a:buAutoNum type="romanUcPeriod"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нового материала.</a:t>
            </a:r>
          </a:p>
          <a:p>
            <a:pPr marL="571500" indent="-571500">
              <a:buClr>
                <a:schemeClr val="tx1"/>
              </a:buClr>
              <a:buSzPct val="110000"/>
              <a:buFont typeface="+mj-lt"/>
              <a:buAutoNum type="romanUcPeriod"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УРОКА:</a:t>
            </a:r>
            <a:endParaRPr lang="ru-RU" b="1" dirty="0">
              <a:ln w="12700">
                <a:solidFill>
                  <a:schemeClr val="bg1">
                    <a:alpha val="25000"/>
                  </a:schemeClr>
                </a:solidFill>
                <a:prstDash val="solid"/>
                <a:rou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ages.jp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620000" y="5181600"/>
            <a:ext cx="104078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495800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SzPct val="11000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3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вами карта, на которой отсутствует </a:t>
            </a:r>
          </a:p>
          <a:p>
            <a:pPr marL="514350" indent="-514350">
              <a:buClr>
                <a:schemeClr val="tx1"/>
              </a:buClr>
              <a:buSzPct val="110000"/>
              <a:buNone/>
            </a:pPr>
            <a:r>
              <a:rPr lang="ru-RU" sz="23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легенда. Какие государства обозначены </a:t>
            </a:r>
            <a:r>
              <a:rPr lang="ru-RU" sz="23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черным</a:t>
            </a:r>
            <a:r>
              <a:rPr lang="ru-RU" sz="23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514350" indent="-514350">
              <a:buClr>
                <a:schemeClr val="tx1"/>
              </a:buClr>
              <a:buSzPct val="110000"/>
              <a:buNone/>
            </a:pPr>
            <a:r>
              <a:rPr lang="ru-RU" sz="2350" b="1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золотым</a:t>
            </a:r>
            <a:r>
              <a:rPr lang="ru-RU" sz="23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35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синим</a:t>
            </a:r>
            <a:r>
              <a:rPr lang="ru-RU" sz="23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цветом? Что их  связывало? </a:t>
            </a:r>
          </a:p>
          <a:p>
            <a:pPr marL="514350" indent="-514350">
              <a:buClr>
                <a:schemeClr val="tx1"/>
              </a:buClr>
              <a:buSzPct val="110000"/>
              <a:buNone/>
            </a:pPr>
            <a:r>
              <a:rPr lang="ru-RU" sz="23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государство пыталось доминировать над</a:t>
            </a:r>
          </a:p>
          <a:p>
            <a:pPr marL="514350" indent="-514350">
              <a:buClr>
                <a:schemeClr val="tx1"/>
              </a:buClr>
              <a:buSzPct val="110000"/>
              <a:buNone/>
            </a:pPr>
            <a:r>
              <a:rPr lang="ru-RU" sz="23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другими? В чем это выражалось?</a:t>
            </a:r>
          </a:p>
          <a:p>
            <a:pPr marL="514350" indent="-514350">
              <a:buClr>
                <a:schemeClr val="tx1"/>
              </a:buClr>
              <a:buSzPct val="110000"/>
              <a:buNone/>
            </a:pPr>
            <a:r>
              <a:rPr lang="ru-RU" sz="23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Кто изображен на портретах? С каким историческим</a:t>
            </a:r>
          </a:p>
          <a:p>
            <a:pPr marL="514350" indent="-514350">
              <a:buClr>
                <a:schemeClr val="tx1"/>
              </a:buClr>
              <a:buSzPct val="110000"/>
              <a:buNone/>
            </a:pPr>
            <a:r>
              <a:rPr lang="ru-RU" sz="23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событием связаны эти люди? Какие последствия для</a:t>
            </a:r>
          </a:p>
          <a:p>
            <a:pPr marL="514350" indent="-514350">
              <a:buClr>
                <a:schemeClr val="tx1"/>
              </a:buClr>
              <a:buSzPct val="110000"/>
              <a:buNone/>
            </a:pPr>
            <a:r>
              <a:rPr lang="ru-RU" sz="23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 имело это событие (назовите</a:t>
            </a:r>
          </a:p>
          <a:p>
            <a:pPr marL="514350" indent="-514350">
              <a:buClr>
                <a:schemeClr val="tx1"/>
              </a:buClr>
              <a:buSzPct val="110000"/>
              <a:buNone/>
            </a:pPr>
            <a:r>
              <a:rPr lang="ru-RU" sz="23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менее двух последствий)?   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</a:p>
          <a:p>
            <a:pPr marL="514350" indent="-514350">
              <a:buClr>
                <a:schemeClr val="tx1"/>
              </a:buClr>
              <a:buSzPct val="110000"/>
              <a:buNone/>
            </a:pPr>
            <a:endParaRPr lang="ru-RU" sz="1800" dirty="0" smtClean="0"/>
          </a:p>
          <a:p>
            <a:pPr marL="514350" indent="-514350">
              <a:buClr>
                <a:schemeClr val="tx1"/>
              </a:buClr>
              <a:buSzPct val="110000"/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АКТУАЛИЗАЦИЯ ЗНАНИЙ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теме «Внешняя политика Николая 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1826 – 1849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4876800"/>
            <a:ext cx="76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/>
              <a:t>?</a:t>
            </a:r>
            <a:endParaRPr lang="ru-RU" sz="10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24800" y="4800600"/>
            <a:ext cx="72006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/>
              <a:t>?</a:t>
            </a:r>
            <a:endParaRPr lang="ru-RU" sz="9600" dirty="0"/>
          </a:p>
        </p:txBody>
      </p:sp>
      <p:pic>
        <p:nvPicPr>
          <p:cNvPr id="6" name="Рисунок 5" descr="Рисунок-108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5486400" y="4572000"/>
            <a:ext cx="1411224" cy="2096593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священный союз.png"/>
          <p:cNvPicPr>
            <a:picLocks noChangeAspect="1"/>
          </p:cNvPicPr>
          <p:nvPr/>
        </p:nvPicPr>
        <p:blipFill>
          <a:blip r:embed="rId3">
            <a:lum bright="-10000" contrast="30000"/>
          </a:blip>
          <a:stretch>
            <a:fillRect/>
          </a:stretch>
        </p:blipFill>
        <p:spPr>
          <a:xfrm>
            <a:off x="6858000" y="1524000"/>
            <a:ext cx="2114550" cy="1590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шамил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4572000"/>
            <a:ext cx="1392174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Documents and Settings\Администратор\Local Settings\Temporary Internet Files\Content.IE5\K0ECIRVP\MP900289759[1]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5105400"/>
            <a:ext cx="228600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440"/>
                            </p:stCondLst>
                            <p:childTnLst>
                              <p:par>
                                <p:cTn id="3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440"/>
                            </p:stCondLst>
                            <p:childTnLst>
                              <p:par>
                                <p:cTn id="3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440"/>
                            </p:stCondLst>
                            <p:childTnLst>
                              <p:par>
                                <p:cTn id="3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440"/>
                            </p:stCondLst>
                            <p:childTnLst>
                              <p:par>
                                <p:cTn id="3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440"/>
                            </p:stCondLst>
                            <p:childTnLst>
                              <p:par>
                                <p:cTn id="4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440"/>
                            </p:stCondLst>
                            <p:childTnLst>
                              <p:par>
                                <p:cTn id="4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0292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 marL="514350" indent="-514350">
              <a:buClr>
                <a:schemeClr val="tx1"/>
              </a:buClr>
              <a:buSzPct val="106000"/>
              <a:buFont typeface="+mj-lt"/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«Николаевская» Россия в европейском сообществе.</a:t>
            </a:r>
          </a:p>
          <a:p>
            <a:pPr marL="514350" indent="-514350">
              <a:buClr>
                <a:schemeClr val="tx1"/>
              </a:buClr>
              <a:buSzPct val="106000"/>
              <a:buFont typeface="+mj-lt"/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и повод к войне. </a:t>
            </a:r>
            <a:r>
              <a:rPr lang="ru-RU" sz="2800" dirty="0" smtClean="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  <a:hlinkClick r:id="rId2" action="ppaction://hlinksldjump"/>
              </a:rPr>
              <a:t></a:t>
            </a:r>
            <a:endParaRPr lang="ru-RU" sz="2800" dirty="0" smtClean="0">
              <a:ln>
                <a:solidFill>
                  <a:srgbClr val="00B0F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1-й этап войны: Россия против Турции. </a:t>
            </a:r>
            <a:r>
              <a:rPr lang="ru-RU" sz="28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  <a:hlinkClick r:id="rId3" action="ppaction://hlinksldjump"/>
              </a:rPr>
              <a:t></a:t>
            </a:r>
            <a:endParaRPr lang="ru-RU" sz="2800" dirty="0" smtClean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2-й этап войны: Россия против сил коалиции.</a:t>
            </a:r>
            <a:r>
              <a:rPr lang="ru-RU" sz="2800" dirty="0" smtClean="0">
                <a:ln>
                  <a:solidFill>
                    <a:schemeClr val="accent5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  <a:hlinkClick r:id="rId4" action="ppaction://hlinksldjump"/>
              </a:rPr>
              <a:t></a:t>
            </a:r>
            <a:endParaRPr lang="ru-RU" sz="2800" dirty="0" smtClean="0">
              <a:ln>
                <a:solidFill>
                  <a:schemeClr val="accent5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Героическая оборона Севастополя. </a:t>
            </a:r>
            <a:r>
              <a:rPr lang="ru-RU" sz="2800" dirty="0" smtClean="0">
                <a:ln w="635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  <a:hlinkClick r:id="rId5" action="ppaction://hlinksldjump"/>
              </a:rPr>
              <a:t></a:t>
            </a:r>
            <a:endParaRPr lang="ru-RU" sz="2800" dirty="0" smtClean="0">
              <a:ln w="635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События в Закавказье. Парижский мир. </a:t>
            </a:r>
            <a:r>
              <a:rPr lang="ru-RU" sz="2800" dirty="0" smtClean="0">
                <a:ln w="952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  <a:hlinkClick r:id="rId6" action="ppaction://hlinksldjump"/>
              </a:rPr>
              <a:t></a:t>
            </a:r>
            <a:endParaRPr lang="ru-RU" sz="2800" dirty="0" smtClean="0">
              <a:ln w="9525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новой темы. Уроки Крымской войны.</a:t>
            </a:r>
          </a:p>
          <a:p>
            <a:pPr marL="514350" indent="-514350">
              <a:buClr>
                <a:schemeClr val="tx1"/>
              </a:buClr>
              <a:buSzPct val="100000"/>
              <a:buNone/>
            </a:pP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70C0"/>
                  </a:solidFill>
                </a:uFill>
              </a:rPr>
              <a:t>Ключевые понятия темы: </a:t>
            </a:r>
            <a:r>
              <a:rPr lang="ru-RU" b="1" spc="50" dirty="0" smtClean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«жандарм Европы»,</a:t>
            </a:r>
          </a:p>
          <a:p>
            <a:pPr marL="514350" indent="-514350">
              <a:buClr>
                <a:schemeClr val="tx1"/>
              </a:buClr>
              <a:buSzPct val="100000"/>
              <a:buNone/>
            </a:pPr>
            <a:r>
              <a:rPr lang="ru-RU" b="1" spc="50" dirty="0" smtClean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сферы влияния, реванш, изоляция, патриотизм.</a:t>
            </a:r>
          </a:p>
          <a:p>
            <a:pPr marL="514350" indent="-514350">
              <a:buAutoNum type="arabicPeriod" startAt="4"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 НОВОЙ  ТЕМЫ:</a:t>
            </a:r>
            <a:endParaRPr lang="ru-RU" b="1" dirty="0">
              <a:ln w="12700">
                <a:solidFill>
                  <a:schemeClr val="bg1">
                    <a:alpha val="25000"/>
                  </a:schemeClr>
                </a:solidFill>
                <a:prstDash val="solid"/>
                <a:rou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ages.jpg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7848600" y="4572000"/>
            <a:ext cx="104078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«Николаевская» Россия в европейском сообществе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524000"/>
            <a:ext cx="87630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/>
              <a:t> 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Николае I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начала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совершенно иную политику на Балканах –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политику защиты православного населения,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вплоть до политической независимости. У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Англии,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Франции и др. появилось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опасение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может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сверхдержавой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которая на западной границе будет окружена зависимыми от неё славянскими государствами.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2895600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Когда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1848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Европе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разгорелось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пламя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страхи эти начали подтверждаться, ведь именно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русского корпуса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решающим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подавлении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венгерского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восстания.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Даже консерваторы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усмотрели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действиях Николая I стремление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 новым Наполеоном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диктующим Европе свою волю. Именно тогда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</a:t>
            </a:r>
            <a:r>
              <a:rPr lang="en-US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 прозвище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«жандарм Европы».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dirty="0">
              <a:ln>
                <a:solidFill>
                  <a:srgbClr val="00B0F0"/>
                </a:solidFill>
              </a:ln>
            </a:endParaRPr>
          </a:p>
        </p:txBody>
      </p:sp>
      <p:pic>
        <p:nvPicPr>
          <p:cNvPr id="9" name="Рисунок 8" descr="босфор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228600" y="4343400"/>
            <a:ext cx="2138209" cy="2095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362200" y="4267200"/>
            <a:ext cx="259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больше всего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недоволен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тем, что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добилась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фактического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контроля над Босфором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во многом и контроля над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Турцией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Содержимое 11" descr="Вступление в Вену императорских войск под командой Елачича.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3000" y="4419600"/>
            <a:ext cx="2730666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620000" y="5257800"/>
            <a:ext cx="152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Вступление</a:t>
            </a:r>
          </a:p>
          <a:p>
            <a:r>
              <a:rPr lang="ru-RU" sz="1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в Вену </a:t>
            </a:r>
          </a:p>
          <a:p>
            <a:r>
              <a:rPr lang="ru-RU" sz="1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Императорских</a:t>
            </a:r>
          </a:p>
          <a:p>
            <a:r>
              <a:rPr lang="ru-RU" sz="1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войск под </a:t>
            </a:r>
          </a:p>
          <a:p>
            <a:r>
              <a:rPr lang="ru-RU" sz="1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командой </a:t>
            </a:r>
            <a:r>
              <a:rPr lang="ru-RU" sz="13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Елачича</a:t>
            </a:r>
            <a:r>
              <a:rPr lang="ru-RU" sz="1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. 1848 </a:t>
            </a:r>
            <a:r>
              <a:rPr lang="ru-RU" sz="1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г</a:t>
            </a:r>
            <a:r>
              <a:rPr lang="ru-RU" sz="1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7171973">
            <a:off x="1251402" y="5487064"/>
            <a:ext cx="145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 у </a:t>
            </a:r>
            <a:r>
              <a:rPr lang="ru-RU" dirty="0" err="1" smtClean="0">
                <a:solidFill>
                  <a:schemeClr val="bg1"/>
                </a:solidFill>
              </a:rPr>
              <a:t>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</a:t>
            </a:r>
            <a:r>
              <a:rPr lang="ru-RU" dirty="0" smtClean="0">
                <a:solidFill>
                  <a:schemeClr val="bg1"/>
                </a:solidFill>
              </a:rPr>
              <a:t> и 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/>
            <a:r>
              <a:rPr lang="ru-RU" sz="4400" b="1" dirty="0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и повод к войн</a:t>
            </a:r>
            <a:r>
              <a:rPr lang="ru-RU" sz="4400" b="1" dirty="0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</a:rPr>
              <a:t>е</a:t>
            </a:r>
            <a:endParaRPr lang="ru-RU" b="1" dirty="0">
              <a:ln w="12700">
                <a:solidFill>
                  <a:schemeClr val="bg1">
                    <a:alpha val="25000"/>
                  </a:schemeClr>
                </a:solidFill>
                <a:prstDash val="solid"/>
                <a:round/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3800" y="4191000"/>
            <a:ext cx="518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ПОВОД</a:t>
            </a:r>
            <a:r>
              <a:rPr lang="ru-RU" sz="2000" dirty="0" smtClean="0">
                <a:effectLst>
                  <a:glow rad="101600">
                    <a:schemeClr val="tx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политический конфликт между Россией и Францией из-за спора между православной и католической церковью этих государств за право опеки над христианскими святыми местами в Вифлееме и Иерусалиме, которые находились на турецких землях.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4114800"/>
            <a:ext cx="3505200" cy="21698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15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Карикатура неизвестного автора на глав союзных государств времени Восточной войны</a:t>
            </a:r>
            <a:br>
              <a:rPr lang="ru-RU" sz="15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Император Франции Наполеон III. 2. Глава правительства Сардинского королевства </a:t>
            </a:r>
            <a:r>
              <a:rPr lang="ru-RU" sz="1500" b="1" i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Кавур</a:t>
            </a:r>
            <a:r>
              <a:rPr lang="ru-RU" sz="15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3. Королева Великобритании Виктория. 4. Турецкий султан Абдул </a:t>
            </a:r>
            <a:r>
              <a:rPr lang="ru-RU" sz="1500" b="1" i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Меджид</a:t>
            </a:r>
            <a:r>
              <a:rPr lang="ru-RU" sz="15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500" b="1" i="1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карикату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3385102" cy="2479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43200" y="18288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1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1600200"/>
            <a:ext cx="26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2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667000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3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2438400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4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33800" y="1371600"/>
            <a:ext cx="518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интересы России на Востоке вступили в противоречие с  политическими интересами главных европейских держав. Франция и Великобритания стремились расширить границы своего влияния в Восточном Средиземноморье, а Австрия ставила своей целью установить свое господство на Балканах. </a:t>
            </a:r>
          </a:p>
        </p:txBody>
      </p:sp>
      <p:sp>
        <p:nvSpPr>
          <p:cNvPr id="14" name="Умножение 13">
            <a:hlinkClick r:id="rId3" action="ppaction://hlinksldjump"/>
          </p:cNvPr>
          <p:cNvSpPr/>
          <p:nvPr/>
        </p:nvSpPr>
        <p:spPr>
          <a:xfrm>
            <a:off x="8458200" y="6477000"/>
            <a:ext cx="381000" cy="228600"/>
          </a:xfrm>
          <a:prstGeom prst="mathMultiply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5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175"/>
                            </p:stCondLst>
                            <p:childTnLst>
                              <p:par>
                                <p:cTn id="18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(16) октября 1853 г. Турция объявила войну России.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ctr"/>
            <a:r>
              <a:rPr sz="4400" b="1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4400" b="1" dirty="0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400" b="1" dirty="0" err="1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4400" b="1" dirty="0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 войны: </a:t>
            </a:r>
            <a:br>
              <a:rPr lang="ru-RU" sz="4400" b="1" dirty="0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против Турции</a:t>
            </a:r>
            <a:endParaRPr lang="ru-RU" b="1" dirty="0">
              <a:ln w="12700">
                <a:solidFill>
                  <a:schemeClr val="bg1">
                    <a:alpha val="25000"/>
                  </a:schemeClr>
                </a:solidFill>
                <a:prstDash val="solid"/>
                <a:rou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2057400"/>
            <a:ext cx="5257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силы турок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(около 40 тыс.) двинулись 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Александрополь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отрядов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 тыс.) пытался через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Боржомское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ущелье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прорваться к Тифлису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но был остановлен, а </a:t>
            </a:r>
            <a:r>
              <a:rPr lang="ru-RU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14(26) ноября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разбит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Ахалцихом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7-тыячным отрядом генерала И. М.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Андронникова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ноября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декабря) войска русского генерала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Бебутова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 тыс.)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разгромили главные турецкие силы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Башкадыкларе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Черноморский флот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блокировал турецкие корабли в портах. </a:t>
            </a:r>
            <a:r>
              <a:rPr lang="ru-RU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18(30) ноября 1853 г.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эскадра под командованием вице-адмирала      </a:t>
            </a:r>
            <a:r>
              <a:rPr lang="ru-RU" dirty="0" smtClean="0">
                <a:ln>
                  <a:solidFill>
                    <a:srgbClr val="2DC8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Нахимова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Синопском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сражении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уничтожила турецкий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Черноморский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Это ускорило вступление в войну Англии и Франции.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нахим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981200"/>
            <a:ext cx="3019985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5715000"/>
            <a:ext cx="1785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Вице – адмирал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С. Нахимов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синоп ночью.jpg"/>
          <p:cNvPicPr>
            <a:picLocks noChangeAspect="1"/>
          </p:cNvPicPr>
          <p:nvPr/>
        </p:nvPicPr>
        <p:blipFill>
          <a:blip r:embed="rId3"/>
          <a:srcRect l="7540" r="38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743200" y="609600"/>
            <a:ext cx="4786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И. Айвазовский. «Синопское сражение»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7620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no Pro Smbd" pitchFamily="18" charset="0"/>
              </a:rPr>
              <a:t>?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</a:t>
            </a:r>
            <a:r>
              <a:rPr lang="ru-RU" dirty="0" smtClean="0">
                <a:solidFill>
                  <a:schemeClr val="bg1"/>
                </a:solidFill>
              </a:rPr>
              <a:t>акую </a:t>
            </a:r>
            <a:r>
              <a:rPr lang="ru-RU" dirty="0" smtClean="0">
                <a:solidFill>
                  <a:schemeClr val="bg1"/>
                </a:solidFill>
              </a:rPr>
              <a:t>дополнительную информацию о сражении дает картина?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Умножение 9">
            <a:hlinkClick r:id="rId4" action="ppaction://hlinksldjump"/>
          </p:cNvPr>
          <p:cNvSpPr/>
          <p:nvPr/>
        </p:nvSpPr>
        <p:spPr>
          <a:xfrm>
            <a:off x="8763000" y="6629400"/>
            <a:ext cx="381000" cy="228600"/>
          </a:xfrm>
          <a:prstGeom prst="mathMultiply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876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предположите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как изменится ход боевых действий во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 этапе войны? Почему?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 §14 «Крымская война 1853 – 1856. Оборона Севастополя» на стр.87 (абз.2).  Рассмотрите рисунки №1 –  рядовые русской армии и №2 – рядовые английской армии . Сравните вооружение и обмундирование солдат.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СДЕЛАЙТЕ ВЫВОДЫ ИЗ ПОЛУЧЕННОЙ ИНФОРМАЦИИ.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ПОДТВЕРДИЛАСЬ ЛИ ВАША ГИПОТЕЗА?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 войны: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против сил коалиции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36576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№1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37338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№2</a:t>
            </a:r>
            <a:endParaRPr lang="ru-RU" sz="6000" b="1" dirty="0"/>
          </a:p>
        </p:txBody>
      </p:sp>
      <p:pic>
        <p:nvPicPr>
          <p:cNvPr id="7" name="Рисунок 6" descr="английские солдаты 50-х гг 19 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581400"/>
            <a:ext cx="2001672" cy="2001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солдаты.jpg"/>
          <p:cNvPicPr>
            <a:picLocks noChangeAspect="1"/>
          </p:cNvPicPr>
          <p:nvPr/>
        </p:nvPicPr>
        <p:blipFill>
          <a:blip r:embed="rId3"/>
          <a:srcRect t="3876"/>
          <a:stretch>
            <a:fillRect/>
          </a:stretch>
        </p:blipFill>
        <p:spPr>
          <a:xfrm>
            <a:off x="1981200" y="3505200"/>
            <a:ext cx="1676400" cy="2309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Умножение 8">
            <a:hlinkClick r:id="rId4" action="ppaction://hlinksldjump"/>
          </p:cNvPr>
          <p:cNvSpPr/>
          <p:nvPr/>
        </p:nvSpPr>
        <p:spPr>
          <a:xfrm>
            <a:off x="8458200" y="6477000"/>
            <a:ext cx="381000" cy="228600"/>
          </a:xfrm>
          <a:prstGeom prst="mathMultiply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1876</TotalTime>
  <Words>2061</Words>
  <PresentationFormat>Экран (4:3)</PresentationFormat>
  <Paragraphs>164</Paragraphs>
  <Slides>18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Крымская война 1853 – 1856. Оборона Севастополя</vt:lpstr>
      <vt:lpstr>ЦЕЛИ УРОКА:</vt:lpstr>
      <vt:lpstr>ПЛАН УРОКА:</vt:lpstr>
      <vt:lpstr> АКТУАЛИЗАЦИЯ ЗНАНИЙ  по теме «Внешняя политика Николая I в 1826 – 1849 гг»</vt:lpstr>
      <vt:lpstr>ПЛАН  НОВОЙ  ТЕМЫ:</vt:lpstr>
      <vt:lpstr>«Николаевская» Россия в европейском сообществе</vt:lpstr>
      <vt:lpstr>Причины и повод к войне</vt:lpstr>
      <vt:lpstr>I-й этап войны:  Россия против Турции</vt:lpstr>
      <vt:lpstr>II-й этап войны:  Россия против сил коалиции</vt:lpstr>
      <vt:lpstr>Героическая оборона Севастополя</vt:lpstr>
      <vt:lpstr>Героическая оборона Севастополя</vt:lpstr>
      <vt:lpstr>Героическая оборона Севастополя</vt:lpstr>
      <vt:lpstr>Героическая оборона Севастополя</vt:lpstr>
      <vt:lpstr>События  в Закавказье. Парижский мир</vt:lpstr>
      <vt:lpstr>Закрепление новой темы. Уроки Крымской войны</vt:lpstr>
      <vt:lpstr>ДОМАШНЕЕ  ЗАДАНИЕ</vt:lpstr>
      <vt:lpstr>ЛИТЕРАТУРА И ИСТОЧНИКИ</vt:lpstr>
      <vt:lpstr>Ответы к заданиям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Крымская война 1853 - 1856</dc:title>
  <dc:subject>ИКТ на уроках</dc:subject>
  <dc:creator>Рыбченко Н.Н.</dc:creator>
  <cp:lastModifiedBy>Programmer</cp:lastModifiedBy>
  <cp:revision>201</cp:revision>
  <dcterms:modified xsi:type="dcterms:W3CDTF">2012-01-11T20:37:09Z</dcterms:modified>
</cp:coreProperties>
</file>