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1" r:id="rId4"/>
    <p:sldId id="301" r:id="rId5"/>
    <p:sldId id="299" r:id="rId6"/>
    <p:sldId id="300" r:id="rId7"/>
    <p:sldId id="282" r:id="rId8"/>
    <p:sldId id="283" r:id="rId9"/>
    <p:sldId id="302" r:id="rId10"/>
    <p:sldId id="304" r:id="rId11"/>
    <p:sldId id="286" r:id="rId12"/>
    <p:sldId id="287" r:id="rId13"/>
    <p:sldId id="288" r:id="rId14"/>
    <p:sldId id="305" r:id="rId15"/>
    <p:sldId id="290" r:id="rId16"/>
    <p:sldId id="291" r:id="rId17"/>
    <p:sldId id="293" r:id="rId18"/>
    <p:sldId id="292" r:id="rId19"/>
    <p:sldId id="294" r:id="rId20"/>
    <p:sldId id="279" r:id="rId21"/>
    <p:sldId id="275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7F4"/>
    <a:srgbClr val="CCFFCC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F13C5-BAA0-4428-8375-A0C24B838C0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2CE5F-AD99-420D-87D2-37F76DA21D3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B60BE-A69E-461D-A007-F7E55FA013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1D58-A7D3-476D-9A85-4558F04B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971D-FACF-4CAB-BFE9-07CBAA84E13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E6573-509F-449C-A6B3-E1CCECA114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B59AD-9C3B-46F0-A9DB-0E19121CCF7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B44E-2E92-47D0-912B-4A4E671A3B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DDFA-4762-4B86-AB8E-C86870B4CF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BD0A-6CA1-4765-A7B1-AE8033BC67E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C91A-75F0-4B50-8D2C-E63A2FA45D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96B2-1311-4339-BB5A-846EDF713E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4FF4F5-A6AF-483D-AAAF-FF8CCB66614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-xc-nika.ru/texts/2009/sep/jraslav_vsevol_350.jpg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www.artosks.ru/prod_img/video/sv/100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xvatit.com/images/4/47/Knjaz_dol.jpg" TargetMode="External"/><Relationship Id="rId5" Type="http://schemas.openxmlformats.org/officeDocument/2006/relationships/hyperlink" Target="http://www.vladimironline.ru/images/gde_kupit.jpg" TargetMode="External"/><Relationship Id="rId4" Type="http://schemas.openxmlformats.org/officeDocument/2006/relationships/hyperlink" Target="http://dlm4.meta.ua/pic/0/63/203/Fl11hyAkId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rt-rus.info/gal7/25-4.jp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websib.ru/~gardarika/galer/rerix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sib.ru/~gardarika/galer/rerix1.gif" TargetMode="External"/><Relationship Id="rId5" Type="http://schemas.openxmlformats.org/officeDocument/2006/relationships/hyperlink" Target="http://art-rus.info/gal7/25-1.jpg" TargetMode="External"/><Relationship Id="rId10" Type="http://schemas.openxmlformats.org/officeDocument/2006/relationships/hyperlink" Target="http://mylove.ru/m/39a78052d1601519c8dab9c5189fa676_965d71d700acb4d0adfa43665bde1a39" TargetMode="External"/><Relationship Id="rId4" Type="http://schemas.openxmlformats.org/officeDocument/2006/relationships/hyperlink" Target="http://art-rus.info/gal2/z6-15.jpg" TargetMode="External"/><Relationship Id="rId9" Type="http://schemas.openxmlformats.org/officeDocument/2006/relationships/hyperlink" Target="http://www.websib.ru/~gardarika/galer/ivanov.gi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t-rus.info/gal1/z3-6.jp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s56.radikal.ru/i151/1003/2c/dbc0aa11b52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sib.ru/~gardarika/galer/vasnes.gif" TargetMode="External"/><Relationship Id="rId11" Type="http://schemas.openxmlformats.org/officeDocument/2006/relationships/hyperlink" Target="http://history-lim.narod.ru/77-7.jpg" TargetMode="External"/><Relationship Id="rId5" Type="http://schemas.openxmlformats.org/officeDocument/2006/relationships/hyperlink" Target="http://dreamworlds.ru/uploads/posts/2009-06/1246349375_0109-052.jpg" TargetMode="External"/><Relationship Id="rId10" Type="http://schemas.openxmlformats.org/officeDocument/2006/relationships/hyperlink" Target="http://swordmaster.org/uploads/2008/goldenorde1/mon66oaqw9.jpg" TargetMode="External"/><Relationship Id="rId4" Type="http://schemas.openxmlformats.org/officeDocument/2006/relationships/hyperlink" Target="http://www.perunica.ru/uploads/posts/2009-11/1257545100_knyaz-igor-sobiraet-dan-s-drevlyan-v-945-godu.jpg" TargetMode="External"/><Relationship Id="rId9" Type="http://schemas.openxmlformats.org/officeDocument/2006/relationships/hyperlink" Target="http://data.photo.sibnet.ru/upload/imggreat/12107625865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313"/>
            <a:ext cx="8496944" cy="2088703"/>
          </a:xfrm>
          <a:solidFill>
            <a:srgbClr val="CCFFCC"/>
          </a:solidFill>
          <a:ln w="127000" cmpd="tri">
            <a:solidFill>
              <a:srgbClr val="008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317500"/>
          </a:effectLst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Главные политические центры </a:t>
            </a: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Р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уси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3717032"/>
            <a:ext cx="6400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Автор: Семкова Н.В. – учитель истории </a:t>
            </a:r>
            <a:r>
              <a:rPr lang="en-US" sz="2800" dirty="0" smtClean="0">
                <a:latin typeface="Monotype Corsiva" pitchFamily="66" charset="0"/>
              </a:rPr>
              <a:t>I </a:t>
            </a:r>
            <a:r>
              <a:rPr lang="ru-RU" sz="2800" dirty="0" smtClean="0">
                <a:latin typeface="Monotype Corsiva" pitchFamily="66" charset="0"/>
              </a:rPr>
              <a:t>категории МБОУ «СОШ №10», г. Нижняя Салда, Свердловской области</a:t>
            </a:r>
          </a:p>
          <a:p>
            <a:r>
              <a:rPr lang="ru-RU" sz="2800" b="1" dirty="0" smtClean="0">
                <a:latin typeface="Monotype Corsiva" pitchFamily="66" charset="0"/>
              </a:rPr>
              <a:t>2014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Исторические пути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792089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 п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ойдешь – заключишь ряд о служении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vladimironline.ru/images/gde_ku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2400300" cy="2400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2204864"/>
            <a:ext cx="2736304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 право </a:t>
            </a:r>
            <a:r>
              <a:rPr lang="ru-RU" sz="2800" dirty="0" smtClean="0"/>
              <a:t>пойдешь – будешь полным хозяином в своем уделе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2592288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Налево </a:t>
            </a:r>
            <a:r>
              <a:rPr lang="ru-RU" sz="2800" dirty="0" smtClean="0"/>
              <a:t>пойдешь – будешь считаться со своеволием бояр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355976" y="2276872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3249564" y="3527300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452223" y="3439079"/>
            <a:ext cx="484632" cy="63524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85184"/>
            <a:ext cx="8712968" cy="95410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 какой дороге в своем развитии пойдут русские земли 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71888" y="188913"/>
            <a:ext cx="5472112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Русские князья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092575" y="1341438"/>
            <a:ext cx="4727897" cy="489585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Основатель  княжеской династии;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Прозвище получил за стремление « протягивать руки», т.е. захватывать земли;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Основал многие города – Москву, Дмитров, Звенигород;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Совершал походы на Киев;</a:t>
            </a:r>
            <a:endParaRPr lang="ru-RU" sz="2800" dirty="0"/>
          </a:p>
        </p:txBody>
      </p:sp>
      <p:pic>
        <p:nvPicPr>
          <p:cNvPr id="16386" name="Picture 2" descr="http://school.xvatit.com/images/4/47/Knjaz_do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5" y="764704"/>
            <a:ext cx="2701347" cy="440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301208"/>
            <a:ext cx="375731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ЮРИЙ ДОЛГОРУКИЙ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995936" y="620688"/>
            <a:ext cx="4906962" cy="573246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Построил резиденцию Боголюбово;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В 116</a:t>
            </a:r>
            <a:r>
              <a:rPr lang="en-US" sz="2800" dirty="0" smtClean="0">
                <a:latin typeface="Times New Roman" pitchFamily="18" charset="0"/>
              </a:rPr>
              <a:t>9</a:t>
            </a:r>
            <a:r>
              <a:rPr lang="ru-RU" sz="2800" dirty="0" smtClean="0">
                <a:latin typeface="Times New Roman" pitchFamily="18" charset="0"/>
              </a:rPr>
              <a:t> году организовал поход на Киев;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Подчинил гордых Новгородцев;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Построил во Владимире новую крепость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Построил Золотые ворота по образцу киевских;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Был убит боярами во главе с кичковичами;</a:t>
            </a:r>
          </a:p>
          <a:p>
            <a:endParaRPr lang="ru-RU" sz="2800" dirty="0"/>
          </a:p>
        </p:txBody>
      </p:sp>
      <p:pic>
        <p:nvPicPr>
          <p:cNvPr id="15362" name="Picture 2" descr="http://www.artos-ks.ru/prod_img/video/sv/10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08720"/>
            <a:ext cx="3491880" cy="483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83968" y="1241425"/>
            <a:ext cx="4618037" cy="56165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Первым присвоил титул Великого князя Владимирского;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Продолжить делить земли и раздавать их сыновьям;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Расширил границы  на восток;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В 1221 году совершил успешный поход на Волжскую Булгарию и основал Нижний Новгород;</a:t>
            </a:r>
            <a:endParaRPr lang="ru-RU" sz="2800" dirty="0"/>
          </a:p>
        </p:txBody>
      </p:sp>
      <p:pic>
        <p:nvPicPr>
          <p:cNvPr id="14338" name="Picture 2" descr="http://www.ic-xc-nika.ru/texts/2009/sep/jraslav_vsevol_3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12776"/>
            <a:ext cx="2952328" cy="403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39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600" b="1" dirty="0" smtClean="0">
                <a:latin typeface="Monotype Corsiva" pitchFamily="66" charset="0"/>
              </a:rPr>
              <a:t>Система управления Новгородской республики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1857375" y="1285875"/>
            <a:ext cx="5500688" cy="5715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     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Вече – Народное собрание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539750" y="2781300"/>
            <a:ext cx="2303463" cy="18002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Посадник 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Высшее должностное 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лицо. Ведал судом.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Назначал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должностных лиц.</a:t>
            </a:r>
          </a:p>
          <a:p>
            <a:pPr>
              <a:defRPr/>
            </a:pPr>
            <a:endParaRPr lang="ru-RU" sz="1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3348038" y="2781300"/>
            <a:ext cx="2303462" cy="18002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Владыка</a:t>
            </a:r>
            <a:r>
              <a:rPr lang="ru-RU" sz="1800" dirty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(архиепископ)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Ведал церковными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делами, казной,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руководил внешней 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политикой.</a:t>
            </a:r>
            <a:endParaRPr lang="ru-RU" sz="1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ru-RU" sz="1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6156325" y="2781300"/>
            <a:ext cx="2303463" cy="18002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Князь </a:t>
            </a:r>
            <a:endParaRPr lang="ru-RU" sz="1800" dirty="0">
              <a:solidFill>
                <a:srgbClr val="663300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На основе договора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руководил войском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в военное время. Не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имел права </a:t>
            </a:r>
            <a:r>
              <a:rPr lang="ru-RU" sz="1800" dirty="0" err="1">
                <a:latin typeface="Arial" pitchFamily="34" charset="0"/>
              </a:rPr>
              <a:t>вмеши</a:t>
            </a:r>
            <a:r>
              <a:rPr lang="ru-RU" sz="1800" dirty="0">
                <a:latin typeface="Arial" pitchFamily="34" charset="0"/>
              </a:rPr>
              <a:t>-</a:t>
            </a:r>
          </a:p>
          <a:p>
            <a:pPr>
              <a:defRPr/>
            </a:pPr>
            <a:r>
              <a:rPr lang="ru-RU" sz="1800" dirty="0" err="1">
                <a:latin typeface="Arial" pitchFamily="34" charset="0"/>
              </a:rPr>
              <a:t>ваться</a:t>
            </a:r>
            <a:r>
              <a:rPr lang="ru-RU" sz="1800" dirty="0">
                <a:latin typeface="Arial" pitchFamily="34" charset="0"/>
              </a:rPr>
              <a:t> в управление.</a:t>
            </a:r>
            <a:endParaRPr lang="ru-RU" sz="1800" u="sng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468313" y="5084763"/>
            <a:ext cx="2449512" cy="143986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Тысяцкий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Помощник посадника.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Следил за сбором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налогов, руководил </a:t>
            </a:r>
          </a:p>
          <a:p>
            <a:pPr>
              <a:defRPr/>
            </a:pPr>
            <a:r>
              <a:rPr lang="ru-RU" sz="1800" dirty="0">
                <a:latin typeface="Arial" pitchFamily="34" charset="0"/>
              </a:rPr>
              <a:t>ополчением.</a:t>
            </a:r>
          </a:p>
        </p:txBody>
      </p:sp>
      <p:sp>
        <p:nvSpPr>
          <p:cNvPr id="15368" name="Line 55"/>
          <p:cNvSpPr>
            <a:spLocks noChangeShapeType="1"/>
          </p:cNvSpPr>
          <p:nvPr/>
        </p:nvSpPr>
        <p:spPr bwMode="auto">
          <a:xfrm>
            <a:off x="1692275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57"/>
          <p:cNvSpPr>
            <a:spLocks noChangeShapeType="1"/>
          </p:cNvSpPr>
          <p:nvPr/>
        </p:nvSpPr>
        <p:spPr bwMode="auto">
          <a:xfrm>
            <a:off x="4572000" y="19891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58"/>
          <p:cNvSpPr>
            <a:spLocks noChangeShapeType="1"/>
          </p:cNvSpPr>
          <p:nvPr/>
        </p:nvSpPr>
        <p:spPr bwMode="auto">
          <a:xfrm>
            <a:off x="1619250" y="23495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59"/>
          <p:cNvSpPr>
            <a:spLocks noChangeShapeType="1"/>
          </p:cNvSpPr>
          <p:nvPr/>
        </p:nvSpPr>
        <p:spPr bwMode="auto">
          <a:xfrm>
            <a:off x="1619250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60"/>
          <p:cNvSpPr>
            <a:spLocks noChangeShapeType="1"/>
          </p:cNvSpPr>
          <p:nvPr/>
        </p:nvSpPr>
        <p:spPr bwMode="auto">
          <a:xfrm>
            <a:off x="7451725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61"/>
          <p:cNvSpPr>
            <a:spLocks noChangeShapeType="1"/>
          </p:cNvSpPr>
          <p:nvPr/>
        </p:nvSpPr>
        <p:spPr bwMode="auto">
          <a:xfrm>
            <a:off x="457200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408712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Проверим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36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 начале </a:t>
            </a:r>
            <a:r>
              <a:rPr lang="en-US" b="1" dirty="0" smtClean="0"/>
              <a:t>XII</a:t>
            </a:r>
            <a:r>
              <a:rPr lang="ru-RU" b="1" dirty="0" smtClean="0"/>
              <a:t> в. в Новгороде установилась:</a:t>
            </a:r>
          </a:p>
          <a:p>
            <a:pPr>
              <a:buNone/>
            </a:pPr>
            <a:r>
              <a:rPr lang="ru-RU" dirty="0" smtClean="0"/>
              <a:t>	а) республика</a:t>
            </a:r>
          </a:p>
          <a:p>
            <a:pPr>
              <a:buNone/>
            </a:pPr>
            <a:r>
              <a:rPr lang="ru-RU" dirty="0" smtClean="0"/>
              <a:t>	б) монархия</a:t>
            </a:r>
          </a:p>
          <a:p>
            <a:pPr>
              <a:buNone/>
            </a:pPr>
            <a:r>
              <a:rPr lang="ru-RU" dirty="0" smtClean="0"/>
              <a:t>	в) власть аристократии</a:t>
            </a:r>
          </a:p>
          <a:p>
            <a:pPr>
              <a:buNone/>
            </a:pPr>
            <a:r>
              <a:rPr lang="ru-RU" dirty="0" smtClean="0"/>
              <a:t>	г) деспотия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Во Владимиро-Суздальском княжестве формировалась:</a:t>
            </a:r>
          </a:p>
          <a:p>
            <a:pPr>
              <a:buNone/>
            </a:pPr>
            <a:r>
              <a:rPr lang="ru-RU" dirty="0" smtClean="0"/>
              <a:t>	а) княжеская власть, ограниченная боярской знатью</a:t>
            </a:r>
          </a:p>
          <a:p>
            <a:pPr>
              <a:buNone/>
            </a:pPr>
            <a:r>
              <a:rPr lang="ru-RU" dirty="0" smtClean="0"/>
              <a:t>	б) наследственная монархия</a:t>
            </a:r>
          </a:p>
          <a:p>
            <a:pPr>
              <a:buNone/>
            </a:pPr>
            <a:r>
              <a:rPr lang="ru-RU" dirty="0" smtClean="0"/>
              <a:t>	в) республиканское правление</a:t>
            </a:r>
          </a:p>
          <a:p>
            <a:pPr>
              <a:buNone/>
            </a:pPr>
            <a:r>
              <a:rPr lang="ru-RU" dirty="0" smtClean="0"/>
              <a:t>	г) княжеская власть, ограниченная представительным органом власти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568952" cy="4349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Одной из особенностей развития Галицко-Волынского княжества являлось наличие:</a:t>
            </a:r>
          </a:p>
          <a:p>
            <a:pPr>
              <a:buNone/>
            </a:pPr>
            <a:r>
              <a:rPr lang="ru-RU" dirty="0" smtClean="0"/>
              <a:t>	а) вече</a:t>
            </a:r>
          </a:p>
          <a:p>
            <a:pPr>
              <a:buNone/>
            </a:pPr>
            <a:r>
              <a:rPr lang="ru-RU" dirty="0" smtClean="0"/>
              <a:t>	б) богатого и независимого боярства</a:t>
            </a:r>
          </a:p>
          <a:p>
            <a:pPr>
              <a:buNone/>
            </a:pPr>
            <a:r>
              <a:rPr lang="ru-RU" dirty="0" smtClean="0"/>
              <a:t>	в) сильной княжеской власти, передаваемой по наследству</a:t>
            </a:r>
          </a:p>
          <a:p>
            <a:pPr>
              <a:buNone/>
            </a:pPr>
            <a:r>
              <a:rPr lang="ru-RU" dirty="0" smtClean="0"/>
              <a:t>	г) выборных должностных лиц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1628801"/>
            <a:ext cx="7272808" cy="3384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Что является лишним в ряду?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посадник, </a:t>
            </a:r>
          </a:p>
          <a:p>
            <a:pPr algn="ctr">
              <a:buNone/>
            </a:pPr>
            <a:r>
              <a:rPr lang="ru-RU" dirty="0" smtClean="0"/>
              <a:t>князь, </a:t>
            </a:r>
          </a:p>
          <a:p>
            <a:pPr algn="ctr">
              <a:buNone/>
            </a:pPr>
            <a:r>
              <a:rPr lang="ru-RU" dirty="0" smtClean="0"/>
              <a:t>архиепископ, </a:t>
            </a:r>
          </a:p>
          <a:p>
            <a:pPr algn="ctr">
              <a:buNone/>
            </a:pPr>
            <a:r>
              <a:rPr lang="ru-RU" dirty="0" smtClean="0"/>
              <a:t>тысяцкий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29813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ДЗ параграф  10-11 </a:t>
            </a:r>
          </a:p>
          <a:p>
            <a:r>
              <a:rPr lang="ru-RU" dirty="0" smtClean="0"/>
              <a:t>Подготовить сообщения о русских князьях, презентацию – экскурсию по торговой или Софийской стороне Новгорода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7" name="Picture 27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CCFFCC"/>
          </a:solidFill>
          <a:ln w="101600" cmpd="tri">
            <a:solidFill>
              <a:srgbClr val="00800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  <a:softEdge rad="317500"/>
          </a:effectLst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ЦЕЛИ УРОКА: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340768"/>
            <a:ext cx="6275388" cy="417646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ru-RU" sz="2800" dirty="0" smtClean="0"/>
              <a:t>Познакомиться с главными политическими центрами Руси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ru-RU" sz="2800" dirty="0" smtClean="0"/>
              <a:t>Выявить особенности в их развитии</a:t>
            </a:r>
          </a:p>
          <a:p>
            <a:pPr>
              <a:buBlip>
                <a:blip r:embed="rId3"/>
              </a:buBlip>
            </a:pPr>
            <a:r>
              <a:rPr lang="ru-RU" sz="2800" dirty="0" smtClean="0"/>
              <a:t>Познакомиться с князьями и их политикой;</a:t>
            </a:r>
          </a:p>
          <a:p>
            <a:pPr>
              <a:buBlip>
                <a:blip r:embed="rId3"/>
              </a:buBlip>
            </a:pPr>
            <a:r>
              <a:rPr lang="ru-RU" sz="2800" dirty="0" smtClean="0"/>
              <a:t>Развивать умение анализировать. сравнивать, обобщать и делать выводы.</a:t>
            </a:r>
          </a:p>
          <a:p>
            <a:pPr>
              <a:buBlip>
                <a:blip r:embed="rId3"/>
              </a:buBlip>
            </a:pPr>
            <a:endParaRPr lang="ru-RU" dirty="0" smtClean="0"/>
          </a:p>
          <a:p>
            <a:pPr>
              <a:buFont typeface="Wingdings" pitchFamily="2" charset="2"/>
              <a:buBlip>
                <a:blip r:embed="rId3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Picture 26" descr="Слайд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575518"/>
          </a:xfrm>
          <a:solidFill>
            <a:srgbClr val="CCFFCC"/>
          </a:solidFill>
          <a:ln w="76200" cmpd="tri">
            <a:solidFill>
              <a:srgbClr val="008000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Monotype Corsiva" pitchFamily="66" charset="0"/>
              </a:rPr>
              <a:t>Источники: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29600" cy="424847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/>
              <a:t>Шаблон Зинина </a:t>
            </a:r>
            <a:r>
              <a:rPr lang="ru-RU" sz="2000" b="1" dirty="0"/>
              <a:t>Светлана Александровна</a:t>
            </a:r>
            <a:r>
              <a:rPr lang="ru-RU" sz="2000" dirty="0"/>
              <a:t>, </a:t>
            </a:r>
          </a:p>
          <a:p>
            <a:pPr>
              <a:buFontTx/>
              <a:buNone/>
            </a:pPr>
            <a:r>
              <a:rPr lang="ru-RU" sz="2000" dirty="0" smtClean="0"/>
              <a:t>Сайт</a:t>
            </a:r>
            <a:r>
              <a:rPr lang="ru-RU" sz="2000" dirty="0"/>
              <a:t>: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http://pedsovet.su/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Слайд 4 Карта </a:t>
            </a:r>
            <a:r>
              <a:rPr lang="en-US" sz="2000" dirty="0" smtClean="0">
                <a:hlinkClick r:id="rId4"/>
              </a:rPr>
              <a:t>http://dlm4.meta.ua/pic/0/63/203/Fl11hyAkId.jpg</a:t>
            </a:r>
            <a:r>
              <a:rPr lang="ru-RU" sz="2000" dirty="0" smtClean="0"/>
              <a:t> </a:t>
            </a:r>
          </a:p>
          <a:p>
            <a:pPr>
              <a:buFontTx/>
              <a:buNone/>
            </a:pPr>
            <a:r>
              <a:rPr lang="ru-RU" sz="2000" dirty="0" smtClean="0"/>
              <a:t>10 слайд Камень </a:t>
            </a:r>
            <a:r>
              <a:rPr lang="en-US" sz="2000" dirty="0" smtClean="0">
                <a:hlinkClick r:id="rId5"/>
              </a:rPr>
              <a:t>http://www.vladimironline.ru/images/gde_kupit.jpg</a:t>
            </a: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Слайд 11 Ю.Долгорукий </a:t>
            </a:r>
            <a:r>
              <a:rPr lang="en-US" sz="2000" dirty="0" smtClean="0">
                <a:hlinkClick r:id="rId6"/>
              </a:rPr>
              <a:t>http://school.xvatit.com/images/4/47/Knjaz_dol.jpg</a:t>
            </a: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Слайд 12 А. </a:t>
            </a:r>
            <a:r>
              <a:rPr lang="ru-RU" sz="2000" dirty="0" err="1" smtClean="0"/>
              <a:t>Боголюбский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http://www.artosks.ru/prod_img/video/sv/10035.jpg</a:t>
            </a: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Слайд 13 Всеволод Большое Гнездо </a:t>
            </a:r>
            <a:r>
              <a:rPr lang="en-US" sz="2000" dirty="0" smtClean="0">
                <a:hlinkClick r:id="rId8"/>
              </a:rPr>
              <a:t>http://www.ic-xc-nika.ru/texts/2009/sep/jraslav_vsevol_350.jpg</a:t>
            </a: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dirty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4" name="Picture 26" descr="История Древней 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7921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Источники иллюстраций шаблона :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229600" cy="29845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4"/>
              </a:rPr>
              <a:t>http://art-rus.info/gal2/z6-15.jpg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5"/>
              </a:rPr>
              <a:t>http://art-rus.info/gal7/25-1.jpg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6"/>
              </a:rPr>
              <a:t>http://www.websib.ru/~gardarika/galer/rerix1.gif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7"/>
              </a:rPr>
              <a:t>http://www.websib.ru/~gardarika/galer/rerix.gif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8"/>
              </a:rPr>
              <a:t>http://art-rus.info/gal7/25-4.jpg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9"/>
              </a:rPr>
              <a:t>http://www.websib.ru/~gardarika/galer/ivanov.gif</a:t>
            </a:r>
            <a:endParaRPr lang="ru-RU" sz="2000" dirty="0"/>
          </a:p>
          <a:p>
            <a:pPr>
              <a:buFontTx/>
              <a:buBlip>
                <a:blip r:embed="rId3"/>
              </a:buBlip>
            </a:pPr>
            <a:r>
              <a:rPr lang="ru-RU" sz="2000" dirty="0">
                <a:hlinkClick r:id="rId10"/>
              </a:rPr>
              <a:t>http://mylove.ru/m/39a78052d1601519c8dab9c5189fa676_965d71d700acb4d0adfa43665bde1a39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 descr="Слайд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8413"/>
            <a:ext cx="8229600" cy="1143000"/>
          </a:xfrm>
        </p:spPr>
        <p:txBody>
          <a:bodyPr/>
          <a:lstStyle/>
          <a:p>
            <a:r>
              <a:rPr lang="ru-RU" sz="4800" dirty="0">
                <a:latin typeface="Monotype Corsiva" pitchFamily="66" charset="0"/>
              </a:rPr>
              <a:t>Источники иллюстраций: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240087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4"/>
              </a:rPr>
              <a:t>http://www.perunica.ru/uploads/posts/2009-11/1257545100_knyaz-igor-sobiraet-dan-s-drevlyan-v-945-godu.jpg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5"/>
              </a:rPr>
              <a:t>http://dreamworlds.ru/uploads/posts/2009-06/1246349375_0109-052.jpg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6"/>
              </a:rPr>
              <a:t>http://www.websib.ru/~gardarika/galer/vasnes.gif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7"/>
              </a:rPr>
              <a:t>http://s56.radikal.ru/i151/1003/2c/dbc0aa11b521.jpg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8"/>
              </a:rPr>
              <a:t>http://art-rus.info/gal1/z3-6.jpg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9"/>
              </a:rPr>
              <a:t>http://data.photo.sibnet.ru/upload/imggreat/121076258650.jpg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10"/>
              </a:rPr>
              <a:t>http://swordmaster.org/uploads/2008/goldenorde1/mon66oaqw9.jpg</a:t>
            </a:r>
            <a:endParaRPr lang="ru-RU" sz="1800" dirty="0"/>
          </a:p>
          <a:p>
            <a:pPr>
              <a:buFontTx/>
              <a:buBlip>
                <a:blip r:embed="rId3"/>
              </a:buBlip>
            </a:pPr>
            <a:r>
              <a:rPr lang="ru-RU" sz="1800" dirty="0">
                <a:hlinkClick r:id="rId11"/>
              </a:rPr>
              <a:t>http://history-lim.narod.ru/77-7.jpg</a:t>
            </a:r>
            <a:r>
              <a:rPr lang="ru-RU" sz="1800" dirty="0"/>
              <a:t>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67828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ПРИЧИНЫ </a:t>
            </a:r>
            <a:br>
              <a:rPr lang="ru-RU" sz="3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ФЕОДАЛЬНОЙ  </a:t>
            </a:r>
            <a:r>
              <a:rPr lang="ru-RU" sz="32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РАЗДРОБЛЕННОСТИ ? </a:t>
            </a:r>
            <a:r>
              <a:rPr lang="ru-RU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16832"/>
            <a:ext cx="6696744" cy="3240360"/>
          </a:xfrm>
          <a:solidFill>
            <a:schemeClr val="accent5">
              <a:lumMod val="2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К середине </a:t>
            </a:r>
            <a:r>
              <a:rPr lang="en-US" b="1" dirty="0" smtClean="0"/>
              <a:t>XII</a:t>
            </a:r>
            <a:r>
              <a:rPr lang="ru-RU" b="1" dirty="0" smtClean="0"/>
              <a:t> века образовалось 15 самостоятельных княжеств, к началу </a:t>
            </a:r>
            <a:r>
              <a:rPr lang="en-US" b="1" dirty="0" smtClean="0"/>
              <a:t>XIII</a:t>
            </a:r>
            <a:r>
              <a:rPr lang="ru-RU" b="1" dirty="0" smtClean="0"/>
              <a:t> века их было уже около 50 княжеств.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ka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5800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55576" y="1700808"/>
            <a:ext cx="742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475656" y="1412776"/>
            <a:ext cx="66294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ПОЛИТИЧЕСКИЕ  ПРИЧИНЫ 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ФЕОДАЛЬНОЙ  РАЗДРОБЛЕННОСТИ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1475656" y="2708920"/>
            <a:ext cx="2376487" cy="360362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19872" y="3645024"/>
            <a:ext cx="2665413" cy="7016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Княжеские междоусобицы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572000" y="2780928"/>
            <a:ext cx="0" cy="360362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79512" y="3429000"/>
            <a:ext cx="3132138" cy="19208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Создание на местах собственной системы управления                          - народное собрание    – выборная власть        - народное ополчение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292080" y="2780928"/>
            <a:ext cx="1943100" cy="287337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372200" y="3645024"/>
            <a:ext cx="2376488" cy="131127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Наследование престола по принципу «старшинства»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971600" y="1484784"/>
            <a:ext cx="66294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ЭКОНОМИЧЕСКИЕ  ПРИЧИНЫ 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ФЕОДАЛЬНОЙ  РАЗДРОБЛЕННОСТИ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691680" y="2780928"/>
            <a:ext cx="2232025" cy="360362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9512" y="3573016"/>
            <a:ext cx="2736850" cy="19208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Ослабление хозяйственных связей между землями (упадок торгового пути «из варяг греки»)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427984" y="2708920"/>
            <a:ext cx="0" cy="8636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347864" y="3861048"/>
            <a:ext cx="2159000" cy="10064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Развитие вотчинного хозяйства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788024" y="2780928"/>
            <a:ext cx="2160587" cy="4318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444208" y="3717032"/>
            <a:ext cx="2303462" cy="10064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Господство натурального хозяйства</a:t>
            </a:r>
          </a:p>
        </p:txBody>
      </p:sp>
      <p:sp>
        <p:nvSpPr>
          <p:cNvPr id="2459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503237" cy="333375"/>
          </a:xfrm>
          <a:prstGeom prst="actionButtonBlank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7956376" y="1556792"/>
            <a:ext cx="742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Исторические пути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792089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 п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ойдешь – заключишь ряд о служении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vladimironline.ru/images/gde_ku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564904"/>
            <a:ext cx="2400300" cy="2400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2204864"/>
            <a:ext cx="2736304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 право </a:t>
            </a:r>
            <a:r>
              <a:rPr lang="ru-RU" sz="2800" dirty="0" smtClean="0"/>
              <a:t>пойдешь – будешь полным хозяином в своем уделе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2592288" cy="26776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Налево </a:t>
            </a:r>
            <a:r>
              <a:rPr lang="ru-RU" sz="2800" dirty="0" smtClean="0"/>
              <a:t>пойдешь – будешь считаться со своеволием бояр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355976" y="2276872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3249564" y="3527300"/>
            <a:ext cx="48463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452223" y="3439079"/>
            <a:ext cx="484632" cy="63524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85184"/>
            <a:ext cx="8712968" cy="95410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 какой дороге в своем развитии пойдут русские земли 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676533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Северо-Восточная</a:t>
                      </a:r>
                      <a:r>
                        <a:rPr lang="ru-RU" sz="2800" b="1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Русь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Новгородская земля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Галицко-Волынское княжество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20636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Территория (географическое положение)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С. 92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С. 97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С. 99</a:t>
                      </a:r>
                      <a:endParaRPr lang="ru-RU" sz="2800" dirty="0"/>
                    </a:p>
                  </a:txBody>
                  <a:tcPr/>
                </a:tc>
              </a:tr>
              <a:tr h="1630416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Занятия населения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1630416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Форма</a:t>
                      </a:r>
                    </a:p>
                    <a:p>
                      <a:r>
                        <a:rPr lang="ru-RU" sz="2800" kern="1200" dirty="0" smtClean="0"/>
                        <a:t>правления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Слай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27007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Владимиро-суздальская</a:t>
                      </a:r>
                      <a:r>
                        <a:rPr lang="ru-RU" sz="2800" b="1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земля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Новгородская земля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Галицко-Волынское княжество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08750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Территория (географическое положение)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Северо –Восток</a:t>
                      </a:r>
                      <a:r>
                        <a:rPr lang="ru-RU" sz="2400" baseline="0" dirty="0" smtClean="0"/>
                        <a:t> Руси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Северные земли государства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Юго-Западная Русь</a:t>
                      </a:r>
                      <a:endParaRPr lang="ru-RU" sz="2400" dirty="0"/>
                    </a:p>
                  </a:txBody>
                  <a:tcPr/>
                </a:tc>
              </a:tr>
              <a:tr h="1611038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Занятия населения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Земледелие, скотоводство, рыбная ловля,</a:t>
                      </a:r>
                      <a:r>
                        <a:rPr lang="ru-RU" sz="2400" baseline="0" dirty="0" smtClean="0"/>
                        <a:t> б</a:t>
                      </a:r>
                      <a:r>
                        <a:rPr lang="ru-RU" sz="2400" dirty="0" smtClean="0"/>
                        <a:t>ортничество, ремесло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Земледелие, скотоводство, рыбная ловля,</a:t>
                      </a:r>
                      <a:r>
                        <a:rPr lang="ru-RU" sz="2400" baseline="0" dirty="0" smtClean="0"/>
                        <a:t> т</a:t>
                      </a:r>
                      <a:r>
                        <a:rPr lang="ru-RU" sz="2400" dirty="0" smtClean="0"/>
                        <a:t>орговля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Земледелие, скотоводство, рыбная ловля,</a:t>
                      </a:r>
                      <a:r>
                        <a:rPr lang="ru-RU" sz="2400" baseline="0" dirty="0" smtClean="0"/>
                        <a:t> ремесло</a:t>
                      </a:r>
                      <a:endParaRPr lang="ru-RU" sz="2400" dirty="0"/>
                    </a:p>
                  </a:txBody>
                  <a:tcPr/>
                </a:tc>
              </a:tr>
              <a:tr h="1917902">
                <a:tc>
                  <a:txBody>
                    <a:bodyPr/>
                    <a:lstStyle/>
                    <a:p>
                      <a:r>
                        <a:rPr lang="ru-RU" sz="2800" kern="1200" dirty="0" smtClean="0"/>
                        <a:t>Форма</a:t>
                      </a:r>
                    </a:p>
                    <a:p>
                      <a:r>
                        <a:rPr lang="ru-RU" sz="2800" kern="1200" dirty="0" smtClean="0"/>
                        <a:t>правления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Княжеская власть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Республика: вече,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посадник, тысяцкий, князь (война)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Сильное боярство ограничивало княжескую</a:t>
                      </a:r>
                      <a:r>
                        <a:rPr lang="ru-RU" sz="2400" baseline="0" dirty="0" smtClean="0"/>
                        <a:t> власть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635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Главные политические центры Руси</vt:lpstr>
      <vt:lpstr>ЦЕЛИ УРОКА:</vt:lpstr>
      <vt:lpstr> ПРИЧИНЫ  ФЕОДАЛЬНОЙ  РАЗДРОБЛЕННОСТИ ?   </vt:lpstr>
      <vt:lpstr>Слайд 4</vt:lpstr>
      <vt:lpstr>Слайд 5</vt:lpstr>
      <vt:lpstr>Слайд 6</vt:lpstr>
      <vt:lpstr>Исторические пути развития</vt:lpstr>
      <vt:lpstr>Слайд 8</vt:lpstr>
      <vt:lpstr>Слайд 9</vt:lpstr>
      <vt:lpstr>Исторические пути развития</vt:lpstr>
      <vt:lpstr>Русские князья</vt:lpstr>
      <vt:lpstr>Слайд 12</vt:lpstr>
      <vt:lpstr>Слайд 13</vt:lpstr>
      <vt:lpstr>Система управления Новгородской республики</vt:lpstr>
      <vt:lpstr>Проверим знания</vt:lpstr>
      <vt:lpstr>Слайд 16</vt:lpstr>
      <vt:lpstr>Слайд 17</vt:lpstr>
      <vt:lpstr>Слайд 18</vt:lpstr>
      <vt:lpstr>Слайд 19</vt:lpstr>
      <vt:lpstr>Источники: </vt:lpstr>
      <vt:lpstr> Источники иллюстраций шаблона :</vt:lpstr>
      <vt:lpstr>Источники иллюстраций:</vt:lpstr>
    </vt:vector>
  </TitlesOfParts>
  <Company>Филиал ЗАО "ЛУКОЙЛ-Информ" в г. Волгограде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</cp:lastModifiedBy>
  <cp:revision>19</cp:revision>
  <dcterms:created xsi:type="dcterms:W3CDTF">2011-07-03T16:01:45Z</dcterms:created>
  <dcterms:modified xsi:type="dcterms:W3CDTF">2014-02-16T13:48:33Z</dcterms:modified>
</cp:coreProperties>
</file>