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B32FF7-9B7C-4141-BD24-D193B8AB3D85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9FF18C-DA85-46EE-ABF5-EA9F18657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469B-68A3-42C8-A281-FC417E62251A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E7343-B2E8-42DD-BA42-18EFB5277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A11F-4AEB-42AF-AF94-E16B2044073B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29ED-372D-459B-A48C-6936E992F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6A59-897B-4801-92F0-B7E7E707F28E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FC49-1C2B-4929-8BD7-A4BBEA010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CBBAD-5803-4260-95F4-F2202EFB8E64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8681-38CC-42C6-930F-929AA35EA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82B6-AC56-4CBE-B401-AAAA90B8DB6D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8A65-75F1-44CC-8BD9-DF1E133CB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F9C6-47FB-4721-8852-C361A61EDA8E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88CC-D1FE-41E2-ADF4-991157AEA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79D0-6E30-403C-BAE0-E04E119158E8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0D1A-865C-4545-9567-949C981E2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2A3D-4D23-4CCE-ACC6-3249BE86615D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574A-3968-42DF-BE5D-54C0D81E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A811-5335-4FC2-BE93-12489C296AAE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4825-4039-45B0-8C76-08462F77A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EC285-2CD7-4C6E-B219-FE874804E96A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C6A-8138-4404-B98D-A87890302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F4B8-2985-4B9B-8DF0-5D6A5A5970FA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75CC-E71F-4FCD-84D5-25EF5A7CE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B6B589-9776-42D0-B058-410AC11C54C9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256E91-35A5-4609-A8B6-A0DB80FF3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75" y="928688"/>
            <a:ext cx="5929313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8000" b="1" i="1">
                <a:solidFill>
                  <a:srgbClr val="DDD9C3"/>
                </a:solidFill>
                <a:latin typeface="Calibri" pitchFamily="34" charset="0"/>
              </a:rPr>
              <a:t>Формула Бернулли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643563" y="4724400"/>
            <a:ext cx="30718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Автор-составитель:</a:t>
            </a:r>
          </a:p>
          <a:p>
            <a:pPr algn="ctr"/>
            <a:r>
              <a:rPr lang="ru-RU" sz="2000">
                <a:solidFill>
                  <a:schemeClr val="bg2"/>
                </a:solidFill>
              </a:rPr>
              <a:t>Каторова О.Г.,</a:t>
            </a:r>
          </a:p>
          <a:p>
            <a:pPr algn="ctr"/>
            <a:r>
              <a:rPr lang="ru-RU" sz="2000">
                <a:solidFill>
                  <a:schemeClr val="bg2"/>
                </a:solidFill>
              </a:rPr>
              <a:t> учитель математики </a:t>
            </a:r>
            <a:r>
              <a:rPr lang="ru-RU" sz="2000">
                <a:solidFill>
                  <a:schemeClr val="bg2"/>
                </a:solidFill>
                <a:latin typeface="Calibri" pitchFamily="34" charset="0"/>
              </a:rPr>
              <a:t>МБОУ «Гимназия № 2»</a:t>
            </a:r>
          </a:p>
          <a:p>
            <a:pPr algn="ctr"/>
            <a:endParaRPr lang="ru-RU" sz="2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549275"/>
            <a:ext cx="6265863" cy="3600450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2627313" y="6308725"/>
            <a:ext cx="307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г. Саров </a:t>
            </a:r>
            <a:endParaRPr lang="ru-RU" sz="2000">
              <a:solidFill>
                <a:schemeClr val="bg2"/>
              </a:solidFill>
              <a:latin typeface="Calibri" pitchFamily="34" charset="0"/>
            </a:endParaRPr>
          </a:p>
          <a:p>
            <a:pPr algn="ctr"/>
            <a:endParaRPr lang="ru-RU" sz="200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8"/>
            <a:ext cx="4929188" cy="7858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2875"/>
            <a:ext cx="4500563" cy="642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РЕШЕНИЕ ЗАДАЧИ 4</a:t>
            </a:r>
          </a:p>
        </p:txBody>
      </p:sp>
      <p:grpSp>
        <p:nvGrpSpPr>
          <p:cNvPr id="11268" name="Группа 3"/>
          <p:cNvGrpSpPr>
            <a:grpSpLocks/>
          </p:cNvGrpSpPr>
          <p:nvPr/>
        </p:nvGrpSpPr>
        <p:grpSpPr bwMode="auto">
          <a:xfrm>
            <a:off x="7500938" y="6000750"/>
            <a:ext cx="1643062" cy="646113"/>
            <a:chOff x="3571868" y="4786322"/>
            <a:chExt cx="1643074" cy="6463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1868" y="4857784"/>
              <a:ext cx="1643074" cy="5002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3571868" y="4786322"/>
              <a:ext cx="157163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НАЗАД</a:t>
              </a:r>
            </a:p>
          </p:txBody>
        </p:sp>
      </p:grp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0" y="1214438"/>
            <a:ext cx="8929688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Искомая вероятность равна сумме вероятностей трех событий, состоящих в том, что герб не выпадет ни разу, либо один раз, либо два раза:</a:t>
            </a:r>
            <a:endParaRPr lang="en-US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3200" b="1" i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P(A)=P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(0)+P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(1)+P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(2)</a:t>
            </a:r>
          </a:p>
          <a:p>
            <a:pPr algn="ctr"/>
            <a:endParaRPr lang="en-US" sz="2800" b="1" i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P(A)= C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0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0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+C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5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+C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(1/2)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=0,344</a:t>
            </a:r>
            <a:endParaRPr lang="ru-RU" sz="2800" b="1" i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b="1" i="1"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141663"/>
            <a:ext cx="8893175" cy="1511300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8"/>
            <a:ext cx="4929188" cy="7858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2875"/>
            <a:ext cx="4500563" cy="642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РЕШЕНИЕ ЗАДАЧИ 5</a:t>
            </a:r>
          </a:p>
        </p:txBody>
      </p:sp>
      <p:grpSp>
        <p:nvGrpSpPr>
          <p:cNvPr id="12292" name="Группа 3"/>
          <p:cNvGrpSpPr>
            <a:grpSpLocks/>
          </p:cNvGrpSpPr>
          <p:nvPr/>
        </p:nvGrpSpPr>
        <p:grpSpPr bwMode="auto">
          <a:xfrm>
            <a:off x="7500938" y="6000750"/>
            <a:ext cx="1643062" cy="646113"/>
            <a:chOff x="3571868" y="4786322"/>
            <a:chExt cx="1643074" cy="6463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1868" y="4857784"/>
              <a:ext cx="1643074" cy="5002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3571868" y="4786322"/>
              <a:ext cx="157163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НАЗАД</a:t>
              </a:r>
            </a:p>
          </p:txBody>
        </p:sp>
      </p:grp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42875" y="1285875"/>
            <a:ext cx="878681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Известно, что </a:t>
            </a: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P=0,9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, по </a:t>
            </a:r>
            <a:r>
              <a:rPr lang="ru-RU" sz="3200" i="1" u="sng">
                <a:solidFill>
                  <a:schemeClr val="bg1"/>
                </a:solidFill>
                <a:latin typeface="Calibri" pitchFamily="34" charset="0"/>
              </a:rPr>
              <a:t>формуле Бернулли 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рассчитаем искомую вероятность:</a:t>
            </a:r>
          </a:p>
          <a:p>
            <a:pPr algn="ctr"/>
            <a:endParaRPr lang="ru-RU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en-US" sz="3200" b="1" i="1" baseline="-25000">
                <a:solidFill>
                  <a:schemeClr val="bg1"/>
                </a:solidFill>
                <a:latin typeface="Calibri" pitchFamily="34" charset="0"/>
              </a:rPr>
              <a:t>7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(5)=C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5</a:t>
            </a:r>
            <a:r>
              <a:rPr lang="en-US" sz="3200" b="1" i="1" baseline="-25000">
                <a:solidFill>
                  <a:schemeClr val="bg1"/>
                </a:solidFill>
                <a:latin typeface="Calibri" pitchFamily="34" charset="0"/>
              </a:rPr>
              <a:t>7 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0,9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5 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(1-0,9)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2 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=21∙0,59049∙0,01=</a:t>
            </a:r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0,124</a:t>
            </a:r>
            <a:endParaRPr lang="ru-RU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50825" y="2708275"/>
            <a:ext cx="8569325" cy="720725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2214563"/>
            <a:ext cx="8501062" cy="2774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8800" b="1" i="1">
                <a:solidFill>
                  <a:srgbClr val="DDD9C3"/>
                </a:solidFill>
                <a:latin typeface="Calibri" pitchFamily="34" charset="0"/>
              </a:rPr>
              <a:t>СПАСИБО ЗА ВНИМАНИЕ!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2133600"/>
            <a:ext cx="8569325" cy="2808288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5572125"/>
            <a:ext cx="4929188" cy="830263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bg1"/>
                </a:solidFill>
                <a:latin typeface="+mn-lt"/>
              </a:rPr>
              <a:t>P</a:t>
            </a:r>
            <a:r>
              <a:rPr lang="en-US" sz="4800" b="1" baseline="-25000" dirty="0" err="1">
                <a:solidFill>
                  <a:schemeClr val="bg1"/>
                </a:solidFill>
                <a:latin typeface="+mn-lt"/>
              </a:rPr>
              <a:t>n</a:t>
            </a:r>
            <a:r>
              <a:rPr lang="en-US" sz="4800" b="1" dirty="0">
                <a:solidFill>
                  <a:schemeClr val="bg1"/>
                </a:solidFill>
                <a:latin typeface="+mn-lt"/>
              </a:rPr>
              <a:t>(k)=</a:t>
            </a:r>
            <a:r>
              <a:rPr lang="en-US" sz="4800" b="1" dirty="0" err="1">
                <a:solidFill>
                  <a:schemeClr val="bg1"/>
                </a:solidFill>
                <a:latin typeface="+mn-lt"/>
              </a:rPr>
              <a:t>C</a:t>
            </a:r>
            <a:r>
              <a:rPr lang="en-US" sz="4800" b="1" baseline="30000" dirty="0" err="1">
                <a:solidFill>
                  <a:schemeClr val="bg1"/>
                </a:solidFill>
                <a:latin typeface="+mn-lt"/>
              </a:rPr>
              <a:t>k</a:t>
            </a:r>
            <a:r>
              <a:rPr lang="en-US" sz="4800" b="1" baseline="-25000" dirty="0" err="1">
                <a:solidFill>
                  <a:schemeClr val="bg1"/>
                </a:solidFill>
                <a:latin typeface="+mn-lt"/>
              </a:rPr>
              <a:t>n</a:t>
            </a:r>
            <a:r>
              <a:rPr lang="en-US" sz="4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+mn-lt"/>
              </a:rPr>
              <a:t>p</a:t>
            </a:r>
            <a:r>
              <a:rPr lang="en-US" sz="4800" b="1" baseline="30000" dirty="0" err="1">
                <a:solidFill>
                  <a:schemeClr val="bg1"/>
                </a:solidFill>
                <a:latin typeface="+mn-lt"/>
              </a:rPr>
              <a:t>k</a:t>
            </a:r>
            <a:r>
              <a:rPr lang="en-US" sz="4800" b="1" dirty="0">
                <a:solidFill>
                  <a:schemeClr val="bg1"/>
                </a:solidFill>
                <a:latin typeface="+mn-lt"/>
              </a:rPr>
              <a:t>(1-p)</a:t>
            </a:r>
            <a:r>
              <a:rPr lang="en-US" sz="4800" b="1" baseline="30000" dirty="0">
                <a:solidFill>
                  <a:schemeClr val="bg1"/>
                </a:solidFill>
                <a:latin typeface="+mn-lt"/>
              </a:rPr>
              <a:t>n-k</a:t>
            </a:r>
            <a:endParaRPr lang="ru-RU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38" y="3786188"/>
            <a:ext cx="6858000" cy="155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Если Вероятность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 наступления события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Α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 в каждом испытании постоянна, то вероятность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400" b="1" i="1" baseline="-2500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en-US" sz="2400">
                <a:solidFill>
                  <a:srgbClr val="DDD9C3"/>
                </a:solidFill>
                <a:latin typeface="Calibri" pitchFamily="34" charset="0"/>
              </a:rPr>
              <a:t>(k) 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того, что событие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 наступит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k</a:t>
            </a:r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раз в </a:t>
            </a:r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2400">
                <a:solidFill>
                  <a:srgbClr val="DDD9C3"/>
                </a:solidFill>
                <a:latin typeface="Calibri" pitchFamily="34" charset="0"/>
              </a:rPr>
              <a:t>независимых испытаниях, равна: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929482" y="4571206"/>
            <a:ext cx="1428750" cy="158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63" y="3786188"/>
            <a:ext cx="92868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142875"/>
            <a:ext cx="5357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Формулировка  теоремы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250825" y="1125538"/>
            <a:ext cx="85725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bg1"/>
                </a:solidFill>
                <a:latin typeface="Calibri" pitchFamily="34" charset="0"/>
              </a:rPr>
              <a:t>Формула Бернулли</a:t>
            </a:r>
            <a:r>
              <a:rPr lang="ru-RU" sz="2400" i="1">
                <a:solidFill>
                  <a:schemeClr val="bg1"/>
                </a:solidFill>
                <a:latin typeface="Calibri" pitchFamily="34" charset="0"/>
              </a:rPr>
              <a:t> — формула в теории вероятностей, позволяющая находить вероятность появления события A при независимых испытаниях. Формула Бернулли позволяет избавиться от большого числа вычислений — сложения и умножения вероятностей — при достаточно большом количестве испытаний. 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50825" y="1052513"/>
            <a:ext cx="8569325" cy="2376487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142875"/>
            <a:ext cx="4357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Историческая справка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5813"/>
            <a:ext cx="8358188" cy="618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DDD9C3"/>
                </a:solidFill>
                <a:latin typeface="Calibri" pitchFamily="34" charset="0"/>
              </a:rPr>
              <a:t>ЯКОБ БЕРНУЛЛИ</a:t>
            </a:r>
          </a:p>
          <a:p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(1654–1705)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Дата рождения: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27 декабря 1654</a:t>
            </a:r>
            <a:r>
              <a:rPr lang="ru-RU" sz="2000">
                <a:solidFill>
                  <a:schemeClr val="bg1"/>
                </a:solidFill>
              </a:rPr>
              <a:t>г.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Место рождения: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Базель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Дата смерти: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16 августа 1705</a:t>
            </a:r>
            <a:r>
              <a:rPr lang="ru-RU" sz="2000">
                <a:solidFill>
                  <a:schemeClr val="bg1"/>
                </a:solidFill>
              </a:rPr>
              <a:t>г.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Место смерти: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Базель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Гражданство: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Швейцария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Научная сфера: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Математик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Место работы: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Базельский университет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 u="sng">
                <a:solidFill>
                  <a:srgbClr val="DDD9C3"/>
                </a:solidFill>
                <a:latin typeface="Calibri" pitchFamily="34" charset="0"/>
              </a:rPr>
              <a:t>Науч. рук.: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Лейбниц</a:t>
            </a:r>
            <a:br>
              <a:rPr lang="ru-RU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b="1" i="1">
                <a:solidFill>
                  <a:srgbClr val="DDD9C3"/>
                </a:solidFill>
                <a:latin typeface="Calibri" pitchFamily="34" charset="0"/>
              </a:rPr>
              <a:t>Якоб Бернулли 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(нем. Jakob Bernoulli, 27 декабря 1654, Базель, — 16 августа 1705, там же) — швейцарский математик, брат Иоганна Бернулли; профессор математики Базельского университета (с 1687).</a:t>
            </a:r>
          </a:p>
          <a:p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Якобу Бернулли принадлежат значительные достижения в теории рядов, дифференциальном исчислении вариационного исчисления, теории вероятностей и теории чисел, где его именем названы числа с некоторыми определенными свойствами.</a:t>
            </a:r>
          </a:p>
          <a:p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Якобу Бернулли принадлежат также работы по физике, арифметике, алгебре и геометрии.</a:t>
            </a:r>
          </a:p>
          <a:p>
            <a:endParaRPr lang="ru-RU" sz="20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100" name="Picture 1" descr="C:\Documents and Settings\Admin\Мои документы\Downloads\jakob_bernoul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214313"/>
            <a:ext cx="2200275" cy="333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142875"/>
            <a:ext cx="8534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DDD9C3"/>
                </a:solidFill>
                <a:latin typeface="Calibri" pitchFamily="34" charset="0"/>
              </a:rPr>
              <a:t>Пример использования</a:t>
            </a:r>
            <a:r>
              <a:rPr lang="ru-RU" sz="3200" b="1" i="1">
                <a:solidFill>
                  <a:srgbClr val="DDD9C3"/>
                </a:solidFill>
              </a:rPr>
              <a:t> формулы Бернулли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642938"/>
            <a:ext cx="8715375" cy="2282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DDD9C3"/>
                </a:solidFill>
                <a:latin typeface="Calibri" pitchFamily="34" charset="0"/>
              </a:rPr>
              <a:t>Каждый день акции корпорации АВС поднимаются в цене или падают в цене на один пункт с вероятностями соответственно 0,75 и 0,25. Найти вероятность того, что акции после шести дней вернутся к своей первоначальной цене. Принять условие, что изменения цены акции вверх и вниз – независимые события.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3068638"/>
            <a:ext cx="8715375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  <a:endParaRPr lang="en-US" sz="2800" b="1" i="1" u="sng" dirty="0">
              <a:solidFill>
                <a:schemeClr val="bg2">
                  <a:lumMod val="9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Для того, чтобы акции вернулись за 6 дней к своей первоначальной цене, нужно, чтобы за это время они 3 раза поднялись в цене и три раза опустились в цене.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Искомая вероятность рассчитывается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по </a:t>
            </a:r>
            <a:r>
              <a:rPr lang="ru-RU" sz="2800" i="1" u="sng" dirty="0">
                <a:solidFill>
                  <a:schemeClr val="bg1"/>
                </a:solidFill>
                <a:latin typeface="+mn-lt"/>
              </a:rPr>
              <a:t>формуле Бернулли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u="sng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sz="2800" b="1" i="1" baseline="-25000" dirty="0">
                <a:solidFill>
                  <a:schemeClr val="bg1"/>
                </a:solidFill>
                <a:latin typeface="+mn-lt"/>
              </a:rPr>
              <a:t>6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(3</a:t>
            </a:r>
            <a:r>
              <a:rPr lang="ru-RU" sz="2800" b="1" i="1" dirty="0">
                <a:solidFill>
                  <a:schemeClr val="bg1"/>
                </a:solidFill>
                <a:latin typeface="+mn-lt"/>
              </a:rPr>
              <a:t>) 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=</a:t>
            </a:r>
            <a:r>
              <a:rPr lang="ru-RU" sz="2800" b="1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800" b="1" i="1" baseline="3000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2800" b="1" i="1" baseline="-25000" dirty="0">
                <a:solidFill>
                  <a:schemeClr val="bg1"/>
                </a:solidFill>
                <a:latin typeface="+mn-lt"/>
              </a:rPr>
              <a:t>6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(3/4)</a:t>
            </a:r>
            <a:r>
              <a:rPr lang="en-US" sz="2800" b="1" i="1" baseline="3000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(1/4)</a:t>
            </a:r>
            <a:r>
              <a:rPr lang="en-US" sz="2800" b="1" i="1" baseline="3000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2800" b="1" i="1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=</a:t>
            </a:r>
            <a:r>
              <a:rPr lang="ru-RU" sz="2800" b="1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+mn-lt"/>
              </a:rPr>
              <a:t>0,13</a:t>
            </a:r>
            <a:r>
              <a:rPr lang="en-US" sz="2800" b="1" i="1" baseline="30000" dirty="0">
                <a:solidFill>
                  <a:schemeClr val="bg1"/>
                </a:solidFill>
                <a:latin typeface="+mn-lt"/>
              </a:rPr>
              <a:t> 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79388" y="692150"/>
            <a:ext cx="8569325" cy="2305050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68538" y="6021388"/>
            <a:ext cx="4464050" cy="720725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715125" y="2071688"/>
            <a:ext cx="1785938" cy="5715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313" y="142875"/>
            <a:ext cx="2714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Проверь себя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928688"/>
            <a:ext cx="83581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В урне 20 белых и 10 черных шаров. Вынули подряд 4 шара, причем каждый вынутый шар возвращают в урну перед извлечением следующего и шары в урне перемешивают. Какова вероятность того, что из четырех вынутых шаров окажется два белых?</a:t>
            </a:r>
            <a:endParaRPr lang="ru-RU" dirty="0"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2071688"/>
            <a:ext cx="1785938" cy="571500"/>
          </a:xfrm>
          <a:prstGeom prst="roundRect">
            <a:avLst/>
          </a:prstGeom>
          <a:solidFill>
            <a:schemeClr val="accent4"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6143625"/>
            <a:ext cx="1785938" cy="571500"/>
          </a:xfrm>
          <a:prstGeom prst="roundRect">
            <a:avLst/>
          </a:prstGeom>
          <a:solidFill>
            <a:schemeClr val="accent4"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6786563" y="6143625"/>
            <a:ext cx="1785937" cy="5715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4214813"/>
            <a:ext cx="1785938" cy="571500"/>
          </a:xfrm>
          <a:prstGeom prst="roundRect">
            <a:avLst/>
          </a:prstGeom>
          <a:solidFill>
            <a:schemeClr val="accent4"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6786563" y="4214813"/>
            <a:ext cx="1785937" cy="5715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50" y="2143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ОТВЕТ:</a:t>
            </a: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786563" y="4286250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50" y="6215063"/>
            <a:ext cx="1857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ОТВЕТ: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50" y="4286250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ОТВЕТ: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6786563" y="6215063"/>
            <a:ext cx="1857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6715125" y="2143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313" y="2857500"/>
            <a:ext cx="8286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Аудитор обнаруживает финансовые нарушения у проверяемой фирмы с вероятностью 0,9. Найти вероятность того, что среди 4 фирм-нарушителей будет выявлено больше половины.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3" y="5000625"/>
            <a:ext cx="8715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Игральный кубик бросается 3 раза. Какова вероятность того, что в этой серии испытаний 6 очков появятся ровно 2 раза?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214438" y="6286500"/>
            <a:ext cx="94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0,01389</a:t>
            </a:r>
            <a:endParaRPr lang="ru-RU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428750" y="2214563"/>
            <a:ext cx="63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8/27</a:t>
            </a:r>
            <a:endParaRPr lang="ru-RU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285875" y="4357688"/>
            <a:ext cx="828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0,9477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715125" y="2071688"/>
            <a:ext cx="1785938" cy="5715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313" y="142875"/>
            <a:ext cx="2714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Проверь себя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1071563"/>
            <a:ext cx="83581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Монета бросается 6 раз. Найти вероятность того, что герб выпадет не более, чем 2 раза.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2071688"/>
            <a:ext cx="1785938" cy="571500"/>
          </a:xfrm>
          <a:prstGeom prst="roundRect">
            <a:avLst/>
          </a:prstGeom>
          <a:solidFill>
            <a:schemeClr val="accent4"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4357688"/>
            <a:ext cx="1785938" cy="571500"/>
          </a:xfrm>
          <a:prstGeom prst="roundRect">
            <a:avLst/>
          </a:prstGeom>
          <a:solidFill>
            <a:schemeClr val="accent4"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6786563" y="4357688"/>
            <a:ext cx="1785937" cy="5715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50" y="2143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ОТВЕТ:</a:t>
            </a: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786563" y="4429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50" y="4429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ОТВЕТ:</a:t>
            </a: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6715125" y="2143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313" y="3214688"/>
            <a:ext cx="8286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Пусть всхожесть семян пшеницы составляет 90%. Чему равна вероятность того, что из 7 посеянных семян взойдут 5?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357313" y="4500563"/>
            <a:ext cx="712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0,124</a:t>
            </a:r>
            <a:endParaRPr lang="ru-RU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357313" y="2214563"/>
            <a:ext cx="712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0,344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428625" y="1428750"/>
            <a:ext cx="828675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Вероятность извлечения белого шара </a:t>
            </a:r>
          </a:p>
          <a:p>
            <a:pPr algn="ctr"/>
            <a:r>
              <a:rPr lang="ru-RU" sz="3200" b="1" i="1">
                <a:solidFill>
                  <a:schemeClr val="bg1"/>
                </a:solidFill>
                <a:latin typeface="Calibri" pitchFamily="34" charset="0"/>
              </a:rPr>
              <a:t>p=20/30=2/3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можно считать одной и той же во всех испытаниях;</a:t>
            </a:r>
          </a:p>
          <a:p>
            <a:pPr algn="ctr"/>
            <a:r>
              <a:rPr lang="ru-RU" sz="3200" b="1" i="1">
                <a:solidFill>
                  <a:schemeClr val="bg1"/>
                </a:solidFill>
                <a:latin typeface="Calibri" pitchFamily="34" charset="0"/>
              </a:rPr>
              <a:t>1-p=1/3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Используя </a:t>
            </a:r>
            <a:r>
              <a:rPr lang="ru-RU" sz="3200" i="1" u="sng">
                <a:solidFill>
                  <a:schemeClr val="bg1"/>
                </a:solidFill>
                <a:latin typeface="Calibri" pitchFamily="34" charset="0"/>
              </a:rPr>
              <a:t>формулу Бернулли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, получаем</a:t>
            </a:r>
          </a:p>
          <a:p>
            <a:pPr algn="ctr"/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28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800" b="1" i="1" baseline="-25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(2) = C</a:t>
            </a:r>
            <a:r>
              <a:rPr lang="ru-RU" sz="2800" b="1" i="1" baseline="30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ru-RU" sz="2800" b="1" i="1" baseline="-25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·p</a:t>
            </a:r>
            <a:r>
              <a:rPr lang="ru-RU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·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(1-p)</a:t>
            </a:r>
            <a:r>
              <a:rPr lang="ru-RU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=(12/2)·(2/3)</a:t>
            </a:r>
            <a:r>
              <a:rPr lang="ru-RU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·(1/3)</a:t>
            </a:r>
            <a:r>
              <a:rPr lang="ru-RU" sz="28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 = 8/27</a:t>
            </a:r>
            <a:endParaRPr lang="ru-RU" sz="2800" b="1" i="1">
              <a:latin typeface="Calibri" pitchFamily="34" charset="0"/>
            </a:endParaRPr>
          </a:p>
        </p:txBody>
      </p:sp>
      <p:grpSp>
        <p:nvGrpSpPr>
          <p:cNvPr id="8195" name="Группа 2"/>
          <p:cNvGrpSpPr>
            <a:grpSpLocks/>
          </p:cNvGrpSpPr>
          <p:nvPr/>
        </p:nvGrpSpPr>
        <p:grpSpPr bwMode="auto">
          <a:xfrm>
            <a:off x="7500938" y="6000750"/>
            <a:ext cx="1643062" cy="646113"/>
            <a:chOff x="3571868" y="4786322"/>
            <a:chExt cx="1643074" cy="64633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571868" y="4857784"/>
              <a:ext cx="1643074" cy="5002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extBox 4">
              <a:hlinkClick r:id="rId2" action="ppaction://hlinksldjump"/>
            </p:cNvPr>
            <p:cNvSpPr txBox="1"/>
            <p:nvPr/>
          </p:nvSpPr>
          <p:spPr>
            <a:xfrm>
              <a:off x="3571868" y="4786322"/>
              <a:ext cx="157163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НАЗАД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71438"/>
            <a:ext cx="4929188" cy="7858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142875"/>
            <a:ext cx="4500563" cy="642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РЕШЕНИЕ ЗАДАЧИ 1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042988" y="4724400"/>
            <a:ext cx="7129462" cy="720725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4"/>
          <p:cNvGrpSpPr>
            <a:grpSpLocks/>
          </p:cNvGrpSpPr>
          <p:nvPr/>
        </p:nvGrpSpPr>
        <p:grpSpPr bwMode="auto">
          <a:xfrm>
            <a:off x="7500938" y="6000750"/>
            <a:ext cx="1643062" cy="646113"/>
            <a:chOff x="3571868" y="4786322"/>
            <a:chExt cx="1643074" cy="64633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71868" y="4857784"/>
              <a:ext cx="1643074" cy="5002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3571868" y="4786322"/>
              <a:ext cx="157163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НАЗАД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71438"/>
            <a:ext cx="4929188" cy="7858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142875"/>
            <a:ext cx="4500563" cy="642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РЕШЕНИЕ ЗАДАЧИ 2</a:t>
            </a:r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214313" y="1357313"/>
            <a:ext cx="8715375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 Событие состоит в том, что из 4 фирм-нарушителей будет выявлено три или четыре, т.е. </a:t>
            </a:r>
            <a:endParaRPr lang="en-US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32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P(A)=P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(3)+P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(4)</a:t>
            </a:r>
          </a:p>
          <a:p>
            <a:pPr algn="ctr"/>
            <a:endParaRPr lang="en-US" sz="2800" b="1" i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P(A)= C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0,9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3∙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0,1+C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2800" b="1" i="1" baseline="-25000">
                <a:solidFill>
                  <a:schemeClr val="bg1"/>
                </a:solidFill>
                <a:latin typeface="Calibri" pitchFamily="34" charset="0"/>
              </a:rPr>
              <a:t>4 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0,9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4 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= 0,9</a:t>
            </a:r>
            <a:r>
              <a:rPr lang="en-US" sz="2800" b="1" i="1" baseline="30000">
                <a:solidFill>
                  <a:schemeClr val="bg1"/>
                </a:solidFill>
                <a:latin typeface="Calibri" pitchFamily="34" charset="0"/>
              </a:rPr>
              <a:t>3 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(0,4+0,9)=0,9477</a:t>
            </a:r>
            <a:endParaRPr lang="ru-RU" sz="2800" b="1" i="1">
              <a:solidFill>
                <a:schemeClr val="bg1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71550" y="3357563"/>
            <a:ext cx="7200900" cy="1512887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"/>
          <p:cNvGrpSpPr>
            <a:grpSpLocks/>
          </p:cNvGrpSpPr>
          <p:nvPr/>
        </p:nvGrpSpPr>
        <p:grpSpPr bwMode="auto">
          <a:xfrm>
            <a:off x="7500938" y="6000750"/>
            <a:ext cx="1643062" cy="646113"/>
            <a:chOff x="3571868" y="4786322"/>
            <a:chExt cx="1643074" cy="64633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571868" y="4857784"/>
              <a:ext cx="1643074" cy="5002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3571868" y="4786322"/>
              <a:ext cx="157163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НАЗАД</a:t>
              </a:r>
            </a:p>
          </p:txBody>
        </p:sp>
      </p:grp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79388" y="1357313"/>
            <a:ext cx="8964612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Пусть А - появление 6 очков в одном испытании. Событие А в каждом из четырех независимых испытаний может произойти,</a:t>
            </a: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а может и не произойти.</a:t>
            </a:r>
            <a:r>
              <a:rPr lang="ru-RU" sz="3200">
                <a:solidFill>
                  <a:schemeClr val="bg1"/>
                </a:solidFill>
              </a:rPr>
              <a:t> </a:t>
            </a:r>
          </a:p>
          <a:p>
            <a:r>
              <a:rPr lang="ru-RU" sz="3200">
                <a:solidFill>
                  <a:schemeClr val="bg1"/>
                </a:solidFill>
              </a:rPr>
              <a:t>	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Известно, что 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3200" b="1" i="1">
                <a:solidFill>
                  <a:schemeClr val="bg1"/>
                </a:solidFill>
                <a:latin typeface="Calibri" pitchFamily="34" charset="0"/>
              </a:rPr>
              <a:t>= Р(А)=1/6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 Тогда</a:t>
            </a:r>
            <a:r>
              <a:rPr lang="ru-RU" sz="3200">
                <a:solidFill>
                  <a:schemeClr val="bg1"/>
                </a:solidFill>
              </a:rPr>
              <a:t>,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 согласно </a:t>
            </a:r>
            <a:r>
              <a:rPr lang="ru-RU" sz="3200" i="1" u="sng">
                <a:solidFill>
                  <a:schemeClr val="bg1"/>
                </a:solidFill>
                <a:latin typeface="Calibri" pitchFamily="34" charset="0"/>
              </a:rPr>
              <a:t>формуле Бернулли 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получим</a:t>
            </a:r>
            <a:endParaRPr lang="ru-RU" sz="3200">
              <a:solidFill>
                <a:schemeClr val="bg1"/>
              </a:solidFill>
            </a:endParaRPr>
          </a:p>
          <a:p>
            <a:pPr algn="ctr"/>
            <a:endParaRPr lang="ru-RU" sz="3200" b="1" i="1">
              <a:solidFill>
                <a:schemeClr val="bg1"/>
              </a:solidFill>
            </a:endParaRPr>
          </a:p>
          <a:p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en-US" sz="3200" b="1" i="1" baseline="-2500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(2)=C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200" b="1" i="1" baseline="-2500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(1/6)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(1-1/6)</a:t>
            </a:r>
            <a:r>
              <a:rPr lang="en-US" sz="3200" b="1" i="1" baseline="30000">
                <a:solidFill>
                  <a:schemeClr val="bg1"/>
                </a:solidFill>
                <a:latin typeface="Calibri" pitchFamily="34" charset="0"/>
              </a:rPr>
              <a:t>3-2</a:t>
            </a:r>
            <a:r>
              <a:rPr lang="en-US" sz="3200" b="1" i="1">
                <a:solidFill>
                  <a:schemeClr val="bg1"/>
                </a:solidFill>
                <a:latin typeface="Calibri" pitchFamily="34" charset="0"/>
              </a:rPr>
              <a:t>=3∙1/36∙5/6=3/216≈0,01389</a:t>
            </a:r>
            <a:endParaRPr lang="ru-RU" sz="3200" b="1" i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1438"/>
            <a:ext cx="4929188" cy="7858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142875"/>
            <a:ext cx="4500563" cy="642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РЕШЕНИЕ ЗАДАЧИ 3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0825" y="4724400"/>
            <a:ext cx="8821738" cy="792163"/>
          </a:xfrm>
          <a:prstGeom prst="rect">
            <a:avLst/>
          </a:prstGeom>
          <a:solidFill>
            <a:schemeClr val="bg2">
              <a:alpha val="25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466</Words>
  <Application>Microsoft Office PowerPoint</Application>
  <PresentationFormat>Экран (4:3)</PresentationFormat>
  <Paragraphs>80</Paragraphs>
  <Slides>12</Slides>
  <Notes>0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Good Devil</cp:lastModifiedBy>
  <cp:revision>21</cp:revision>
  <dcterms:created xsi:type="dcterms:W3CDTF">2012-02-28T14:18:36Z</dcterms:created>
  <dcterms:modified xsi:type="dcterms:W3CDTF">2012-12-13T10:37:40Z</dcterms:modified>
</cp:coreProperties>
</file>