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1A18897-14FA-49BC-8342-301F65F5E1F1}" type="datetimeFigureOut">
              <a:rPr lang="ru-RU"/>
              <a:pPr>
                <a:defRPr/>
              </a:pPr>
              <a:t>13.02.2012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585DBF8-75F1-420A-B958-8B1CB35249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DC87D-255E-4CEA-9341-D96ECFFF1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19A69-EEC6-448D-9D12-DFFA415538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EB3BD-6EC9-4AA4-83AA-68976BE959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A46B9-8080-4696-9C18-B3C2A462E2B6}" type="datetimeFigureOut">
              <a:rPr lang="ru-RU"/>
              <a:pPr>
                <a:defRPr/>
              </a:pPr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ACED9-9ADA-4C1F-B3B7-062C0805F9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C453B-A3EF-4D56-BA93-253AA6CCE4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95B0A-A9BC-4A34-BD44-DA06BFEEFD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DFDF8-82C0-4FCA-A2A3-90D44D8E1C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775B6-6EA7-42C8-A171-7960180AD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17199-A1A0-4EE1-86EF-86273038C7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E6C0C-5E78-4296-A925-B36D68068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81826-19AB-4DC2-B29E-DBA785E2C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0776B-7BC7-4B92-A54E-2581F76436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28625" y="428625"/>
            <a:ext cx="8286750" cy="6000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FokinaLida.75@mail.ru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81FBB4-6F9C-4669-9DDE-7AAA79B6B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2" name="Picture 2" descr="C:\Documents and Settings\Admin\Рабочий стол\новые фоны\ПДД\08122f069db8.jpg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8FFF7"/>
              </a:clrFrom>
              <a:clrTo>
                <a:srgbClr val="F8FF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4973638"/>
            <a:ext cx="142875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468313" y="785813"/>
            <a:ext cx="8207375" cy="1928812"/>
          </a:xfrm>
        </p:spPr>
        <p:txBody>
          <a:bodyPr/>
          <a:lstStyle/>
          <a:p>
            <a:pPr eaLnBrk="1" hangingPunct="1"/>
            <a:r>
              <a:rPr lang="ru-RU" sz="6000" b="1" smtClean="0">
                <a:solidFill>
                  <a:srgbClr val="0070C0"/>
                </a:solidFill>
                <a:latin typeface="Monotype Corsiva" pitchFamily="66" charset="0"/>
              </a:rPr>
              <a:t>Окружающий мир </a:t>
            </a:r>
            <a:br>
              <a:rPr lang="ru-RU" sz="6000" b="1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6000" b="1" smtClean="0">
                <a:solidFill>
                  <a:srgbClr val="0070C0"/>
                </a:solidFill>
                <a:latin typeface="Monotype Corsiva" pitchFamily="66" charset="0"/>
              </a:rPr>
              <a:t>2 класс</a:t>
            </a: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43250"/>
            <a:ext cx="6400800" cy="1071563"/>
          </a:xfrm>
        </p:spPr>
        <p:txBody>
          <a:bodyPr/>
          <a:lstStyle/>
          <a:p>
            <a:pPr eaLnBrk="1" hangingPunct="1"/>
            <a:r>
              <a:rPr lang="ru-RU" smtClean="0"/>
              <a:t>Берегись автомобиля</a:t>
            </a:r>
            <a:endParaRPr lang="ru-RU" i="1" dirty="0" smtClean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5072063" y="5157788"/>
            <a:ext cx="3714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Monotype Corsiva" pitchFamily="66" charset="0"/>
              </a:rPr>
              <a:t>Автор-составитель:</a:t>
            </a:r>
          </a:p>
          <a:p>
            <a:r>
              <a:rPr lang="ru-RU" b="1">
                <a:latin typeface="Monotype Corsiva" pitchFamily="66" charset="0"/>
              </a:rPr>
              <a:t>учитель начальных классов</a:t>
            </a:r>
          </a:p>
          <a:p>
            <a:r>
              <a:rPr lang="ru-RU" b="1">
                <a:latin typeface="Monotype Corsiva" pitchFamily="66" charset="0"/>
              </a:rPr>
              <a:t>МОУ «СОШ ст. Евсино»</a:t>
            </a:r>
          </a:p>
          <a:p>
            <a:r>
              <a:rPr lang="ru-RU" b="1">
                <a:latin typeface="Monotype Corsiva" pitchFamily="66" charset="0"/>
              </a:rPr>
              <a:t>Фокина Лидия Петровна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611188" y="476250"/>
            <a:ext cx="7921625" cy="2016125"/>
          </a:xfrm>
        </p:spPr>
        <p:txBody>
          <a:bodyPr/>
          <a:lstStyle/>
          <a:p>
            <a:pPr algn="l" eaLnBrk="1" hangingPunct="1"/>
            <a:r>
              <a:rPr lang="ru-RU" sz="4000" b="1" smtClean="0">
                <a:solidFill>
                  <a:srgbClr val="0070C0"/>
                </a:solidFill>
              </a:rPr>
              <a:t>7. Что означают знаки треугольной формы в красной рамке?</a:t>
            </a:r>
            <a:r>
              <a:rPr lang="ru-RU" sz="4000" smtClean="0">
                <a:solidFill>
                  <a:srgbClr val="0070C0"/>
                </a:solidFill>
              </a:rPr>
              <a:t/>
            </a:r>
            <a:br>
              <a:rPr lang="ru-RU" sz="4000" smtClean="0">
                <a:solidFill>
                  <a:srgbClr val="0070C0"/>
                </a:solidFill>
              </a:rPr>
            </a:br>
            <a:endParaRPr lang="ru-RU" sz="4000" smtClean="0">
              <a:solidFill>
                <a:srgbClr val="0070C0"/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1476375" y="2349500"/>
            <a:ext cx="7281863" cy="37433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    </a:t>
            </a:r>
            <a:r>
              <a:rPr lang="ru-RU" sz="3600" smtClean="0"/>
              <a:t>разрешают совершать какие-то действия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сообщают о том, что находится впереди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предупреждают о возможной опасности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92275" y="3716338"/>
            <a:ext cx="357188" cy="4286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92275" y="4797425"/>
            <a:ext cx="428625" cy="500063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692275" y="2420938"/>
            <a:ext cx="428625" cy="428625"/>
          </a:xfrm>
          <a:prstGeom prst="triangl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39750" y="549275"/>
            <a:ext cx="8064500" cy="1943100"/>
          </a:xfrm>
        </p:spPr>
        <p:txBody>
          <a:bodyPr/>
          <a:lstStyle/>
          <a:p>
            <a:pPr algn="l" eaLnBrk="1" hangingPunct="1"/>
            <a:r>
              <a:rPr lang="ru-RU" sz="4000" b="1" smtClean="0">
                <a:solidFill>
                  <a:srgbClr val="0070C0"/>
                </a:solidFill>
              </a:rPr>
              <a:t>8. Что означают знаки круглой формы в красной рамке?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1476375" y="2276475"/>
            <a:ext cx="7210425" cy="36734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    </a:t>
            </a:r>
            <a:r>
              <a:rPr lang="ru-RU" sz="3600" smtClean="0"/>
              <a:t>разрешают совершать какие-то действия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запрещают совершать какие-то действия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предупреждают о возможной опасности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3713" y="3644900"/>
            <a:ext cx="357187" cy="4286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92275" y="4797425"/>
            <a:ext cx="428625" cy="500063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692275" y="2349500"/>
            <a:ext cx="428625" cy="428625"/>
          </a:xfrm>
          <a:prstGeom prst="triangl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611188" y="692150"/>
            <a:ext cx="7921625" cy="1296988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4000" b="1" dirty="0" smtClean="0">
                <a:solidFill>
                  <a:srgbClr val="0070C0"/>
                </a:solidFill>
              </a:rPr>
              <a:t>9. Как называется этот знак?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4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476375" y="2565400"/>
            <a:ext cx="7210425" cy="23034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    </a:t>
            </a:r>
            <a:r>
              <a:rPr lang="ru-RU" sz="3600" smtClean="0"/>
              <a:t>пешеходный переход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надземный переход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подземный переход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92275" y="3357563"/>
            <a:ext cx="357188" cy="4286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92275" y="4005263"/>
            <a:ext cx="428625" cy="500062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692275" y="2708275"/>
            <a:ext cx="428625" cy="428625"/>
          </a:xfrm>
          <a:prstGeom prst="triangl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4343" name="Picture 2" descr="C:\Users\Компас\Pictures\62_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1341438"/>
            <a:ext cx="17494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539750" y="692150"/>
            <a:ext cx="8064500" cy="936625"/>
          </a:xfrm>
        </p:spPr>
        <p:txBody>
          <a:bodyPr/>
          <a:lstStyle/>
          <a:p>
            <a:pPr algn="l" eaLnBrk="1" hangingPunct="1"/>
            <a:r>
              <a:rPr lang="ru-RU" sz="4000" b="1" smtClean="0">
                <a:solidFill>
                  <a:srgbClr val="0070C0"/>
                </a:solidFill>
              </a:rPr>
              <a:t>10. Как называется этот знак?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1476375" y="2565400"/>
            <a:ext cx="7210425" cy="32400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    </a:t>
            </a:r>
            <a:r>
              <a:rPr lang="ru-RU" sz="3600" smtClean="0"/>
              <a:t>движение транспорта запрещено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движение на велосипедах запрещено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велосипедная дорожка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3713" y="3933825"/>
            <a:ext cx="357187" cy="4286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63713" y="5084763"/>
            <a:ext cx="428625" cy="500062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692275" y="2708275"/>
            <a:ext cx="428625" cy="428625"/>
          </a:xfrm>
          <a:prstGeom prst="triangl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5367" name="Picture 2" descr="C:\Users\Компас\Pictures\7e792f3e113f5d1c08fd39bc686ed6f7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688" y="1052513"/>
            <a:ext cx="2087562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18488" cy="1714500"/>
          </a:xfrm>
        </p:spPr>
        <p:txBody>
          <a:bodyPr/>
          <a:lstStyle/>
          <a:p>
            <a:pPr eaLnBrk="1" hangingPunct="1"/>
            <a:r>
              <a:rPr lang="ru-RU" sz="6600" smtClean="0">
                <a:solidFill>
                  <a:srgbClr val="0070C0"/>
                </a:solidFill>
              </a:rPr>
              <a:t>Ключ к ответам</a:t>
            </a:r>
            <a:br>
              <a:rPr lang="ru-RU" sz="6600" smtClean="0">
                <a:solidFill>
                  <a:srgbClr val="0070C0"/>
                </a:solidFill>
              </a:rPr>
            </a:br>
            <a:endParaRPr lang="ru-RU" sz="6600" smtClean="0">
              <a:solidFill>
                <a:srgbClr val="0070C0"/>
              </a:solidFill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571500" y="1571625"/>
            <a:ext cx="8229600" cy="28289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    </a:t>
            </a:r>
            <a:endParaRPr lang="ru-RU" sz="360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443663" y="1989138"/>
            <a:ext cx="642937" cy="78581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692275" y="1989138"/>
            <a:ext cx="785813" cy="785812"/>
          </a:xfrm>
          <a:prstGeom prst="triangl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95738" y="1916113"/>
            <a:ext cx="792162" cy="85725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148263" y="1989138"/>
            <a:ext cx="785812" cy="785812"/>
          </a:xfrm>
          <a:prstGeom prst="triangl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2843213" y="1989138"/>
            <a:ext cx="785812" cy="785812"/>
          </a:xfrm>
          <a:prstGeom prst="triangl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763713" y="3213100"/>
            <a:ext cx="642937" cy="78581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843213" y="3213100"/>
            <a:ext cx="792162" cy="85725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219700" y="3213100"/>
            <a:ext cx="792163" cy="85725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140200" y="3213100"/>
            <a:ext cx="642938" cy="78581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443663" y="3213100"/>
            <a:ext cx="642937" cy="78581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21" grpId="0" animBg="1"/>
      <p:bldP spid="22" grpId="0" animBg="1"/>
      <p:bldP spid="23" grpId="0" animBg="1"/>
      <p:bldP spid="15" grpId="0" animBg="1"/>
      <p:bldP spid="17" grpId="0" animBg="1"/>
      <p:bldP spid="16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323850" y="1268413"/>
            <a:ext cx="8424863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>
                <a:solidFill>
                  <a:srgbClr val="0070C0"/>
                </a:solidFill>
              </a:rPr>
              <a:t>Тест по теме</a:t>
            </a:r>
          </a:p>
          <a:p>
            <a:pPr algn="ctr"/>
            <a:r>
              <a:rPr lang="ru-RU" sz="5400" b="1">
                <a:solidFill>
                  <a:srgbClr val="0070C0"/>
                </a:solidFill>
              </a:rPr>
              <a:t>«Берегись автомобиля!»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95288" y="404813"/>
            <a:ext cx="8291512" cy="10128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4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Инструкция: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1403350" y="1341438"/>
            <a:ext cx="7526338" cy="4756150"/>
          </a:xfrm>
          <a:prstGeom prst="rect">
            <a:avLst/>
          </a:prstGeom>
        </p:spPr>
        <p:txBody>
          <a:bodyPr/>
          <a:lstStyle/>
          <a:p>
            <a:pPr marL="514350" indent="-514350">
              <a:spcBef>
                <a:spcPct val="20000"/>
              </a:spcBef>
              <a:buFont typeface="Calibri" pitchFamily="34" charset="0"/>
              <a:buAutoNum type="arabicPeriod"/>
              <a:defRPr/>
            </a:pPr>
            <a:r>
              <a:rPr lang="ru-RU" sz="3200" dirty="0">
                <a:latin typeface="+mn-lt"/>
              </a:rPr>
              <a:t>Прочитай внимательно вопрос.</a:t>
            </a:r>
          </a:p>
          <a:p>
            <a:pPr marL="514350" indent="-514350">
              <a:spcBef>
                <a:spcPct val="20000"/>
              </a:spcBef>
              <a:buFont typeface="Calibri" pitchFamily="34" charset="0"/>
              <a:buAutoNum type="arabicPeriod"/>
              <a:defRPr/>
            </a:pPr>
            <a:r>
              <a:rPr lang="ru-RU" sz="3200" dirty="0">
                <a:latin typeface="+mn-lt"/>
              </a:rPr>
              <a:t>Прочитай внимательно все ответы. Помни, что ответов может быть несколько.</a:t>
            </a:r>
          </a:p>
          <a:p>
            <a:pPr marL="514350" indent="-514350">
              <a:spcBef>
                <a:spcPct val="20000"/>
              </a:spcBef>
              <a:buFont typeface="Calibri" pitchFamily="34" charset="0"/>
              <a:buAutoNum type="arabicPeriod"/>
              <a:defRPr/>
            </a:pPr>
            <a:r>
              <a:rPr lang="ru-RU" sz="3200" dirty="0">
                <a:latin typeface="+mn-lt"/>
              </a:rPr>
              <a:t>Выбери геометрическую фигуру (или фигуры)      ,       ,      , соответствующую вашему ответу.</a:t>
            </a:r>
          </a:p>
          <a:p>
            <a:pPr marL="514350" indent="-514350">
              <a:spcBef>
                <a:spcPct val="20000"/>
              </a:spcBef>
              <a:buFont typeface="Calibri" pitchFamily="34" charset="0"/>
              <a:buAutoNum type="arabicPeriod"/>
              <a:defRPr/>
            </a:pPr>
            <a:r>
              <a:rPr lang="ru-RU" sz="3200" dirty="0">
                <a:latin typeface="+mn-lt"/>
              </a:rPr>
              <a:t>Нарисуй на своём контрольном листе.</a:t>
            </a:r>
          </a:p>
          <a:p>
            <a:pPr marL="514350" indent="-51435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dirty="0">
                <a:latin typeface="+mn-lt"/>
              </a:rPr>
              <a:t>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92500" y="4005263"/>
            <a:ext cx="357188" cy="4286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140200" y="4005263"/>
            <a:ext cx="428625" cy="43180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859338" y="4005263"/>
            <a:ext cx="428625" cy="428625"/>
          </a:xfrm>
          <a:prstGeom prst="triangl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11188" y="765175"/>
            <a:ext cx="7993062" cy="14493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40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1.Какой сигнал светофора запрещает движение?</a:t>
            </a:r>
            <a:r>
              <a:rPr lang="ru-RU" sz="4000" dirty="0">
                <a:latin typeface="+mj-lt"/>
                <a:ea typeface="+mj-ea"/>
                <a:cs typeface="+mj-cs"/>
              </a:rPr>
              <a:t/>
            </a:r>
            <a:br>
              <a:rPr lang="ru-RU" sz="4000" dirty="0">
                <a:latin typeface="+mj-lt"/>
                <a:ea typeface="+mj-ea"/>
                <a:cs typeface="+mj-cs"/>
              </a:rPr>
            </a:br>
            <a:endParaRPr lang="ru-RU" sz="40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1476375" y="2420938"/>
            <a:ext cx="7343775" cy="3484562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dirty="0">
                <a:latin typeface="+mn-lt"/>
              </a:rPr>
              <a:t>        </a:t>
            </a:r>
            <a:r>
              <a:rPr lang="ru-RU" sz="3600" dirty="0">
                <a:latin typeface="+mn-lt"/>
              </a:rPr>
              <a:t>красный сигнал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600" dirty="0">
                <a:latin typeface="+mn-lt"/>
              </a:rPr>
              <a:t>       жёлтый сигнал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600" dirty="0">
                <a:latin typeface="+mn-lt"/>
              </a:rPr>
              <a:t>       зелёный сигнал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600" dirty="0">
                <a:latin typeface="+mn-lt"/>
              </a:rPr>
              <a:t>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19250" y="3213100"/>
            <a:ext cx="357188" cy="4286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19250" y="3860800"/>
            <a:ext cx="428625" cy="500063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619250" y="2565400"/>
            <a:ext cx="428625" cy="428625"/>
          </a:xfrm>
          <a:prstGeom prst="triangl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39750" y="1196975"/>
            <a:ext cx="7993063" cy="15113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4000" b="1" dirty="0" smtClean="0">
                <a:solidFill>
                  <a:srgbClr val="0070C0"/>
                </a:solidFill>
              </a:rPr>
              <a:t>2. Что должен делать пешеход при зелёном сигнале светофора для автотранспорта?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4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1547813" y="2924175"/>
            <a:ext cx="7210425" cy="20383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    </a:t>
            </a:r>
            <a:r>
              <a:rPr lang="ru-RU" sz="3600" smtClean="0"/>
              <a:t>стоять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готовиться к движению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переходить улицу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3713" y="3716338"/>
            <a:ext cx="357187" cy="4286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92275" y="4365625"/>
            <a:ext cx="428625" cy="500063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763713" y="2997200"/>
            <a:ext cx="428625" cy="428625"/>
          </a:xfrm>
          <a:prstGeom prst="triangl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39750" y="765175"/>
            <a:ext cx="7993063" cy="152082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4000" b="1" dirty="0" smtClean="0">
                <a:solidFill>
                  <a:srgbClr val="0070C0"/>
                </a:solidFill>
              </a:rPr>
              <a:t>3. Какой переход является самым безопасным?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4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1403350" y="2492375"/>
            <a:ext cx="7283450" cy="25415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    </a:t>
            </a:r>
            <a:r>
              <a:rPr lang="ru-RU" sz="3600" smtClean="0"/>
              <a:t>на светофоре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по «зебре»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подземный переход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92275" y="3284538"/>
            <a:ext cx="357188" cy="4286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92275" y="3860800"/>
            <a:ext cx="428625" cy="500063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692275" y="2565400"/>
            <a:ext cx="428625" cy="428625"/>
          </a:xfrm>
          <a:prstGeom prst="triangl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39750" y="692150"/>
            <a:ext cx="8064500" cy="159385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4000" b="1" dirty="0" smtClean="0">
                <a:solidFill>
                  <a:srgbClr val="0070C0"/>
                </a:solidFill>
              </a:rPr>
              <a:t>4. Куда надо посмотреть сначала при переходе улицы?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4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1547813" y="2565400"/>
            <a:ext cx="7210425" cy="28289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    </a:t>
            </a:r>
            <a:r>
              <a:rPr lang="ru-RU" sz="3600" smtClean="0"/>
              <a:t>налево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направо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вперёд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3713" y="3357563"/>
            <a:ext cx="357187" cy="4286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92275" y="3933825"/>
            <a:ext cx="428625" cy="500063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692275" y="2708275"/>
            <a:ext cx="428625" cy="428625"/>
          </a:xfrm>
          <a:prstGeom prst="triangl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39750" y="692150"/>
            <a:ext cx="7993063" cy="159385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4000" b="1" dirty="0" smtClean="0">
                <a:solidFill>
                  <a:srgbClr val="0070C0"/>
                </a:solidFill>
              </a:rPr>
              <a:t>5. Какое транспортное средство надо обходить спереди?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4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1547813" y="2565400"/>
            <a:ext cx="7210425" cy="28289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    </a:t>
            </a:r>
            <a:r>
              <a:rPr lang="ru-RU" sz="3600" smtClean="0"/>
              <a:t>троллейбус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трамвай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автобус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35150" y="3284538"/>
            <a:ext cx="357188" cy="4286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63713" y="3933825"/>
            <a:ext cx="428625" cy="500063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763713" y="2636838"/>
            <a:ext cx="428625" cy="428625"/>
          </a:xfrm>
          <a:prstGeom prst="triangl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39750" y="908050"/>
            <a:ext cx="8064500" cy="2089150"/>
          </a:xfrm>
        </p:spPr>
        <p:txBody>
          <a:bodyPr/>
          <a:lstStyle/>
          <a:p>
            <a:pPr algn="l" eaLnBrk="1" hangingPunct="1"/>
            <a:r>
              <a:rPr lang="ru-RU" sz="4000" b="1" smtClean="0">
                <a:solidFill>
                  <a:srgbClr val="0070C0"/>
                </a:solidFill>
              </a:rPr>
              <a:t>6. Закончи определение: «Вымощенная или покрытая асфальтом проезжая часть улицы – это …»</a:t>
            </a:r>
            <a:r>
              <a:rPr lang="ru-RU" sz="3600" smtClean="0">
                <a:solidFill>
                  <a:srgbClr val="0070C0"/>
                </a:solidFill>
              </a:rPr>
              <a:t/>
            </a:r>
            <a:br>
              <a:rPr lang="ru-RU" sz="3600" smtClean="0">
                <a:solidFill>
                  <a:srgbClr val="0070C0"/>
                </a:solidFill>
              </a:rPr>
            </a:br>
            <a:endParaRPr lang="ru-RU" sz="3600" smtClean="0">
              <a:solidFill>
                <a:srgbClr val="0070C0"/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1476375" y="2420938"/>
            <a:ext cx="7210425" cy="32321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    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тротуар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мостовая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обочина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/>
              <a:t>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3713" y="3860800"/>
            <a:ext cx="357187" cy="4286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63713" y="4437063"/>
            <a:ext cx="428625" cy="500062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692275" y="3141663"/>
            <a:ext cx="428625" cy="428625"/>
          </a:xfrm>
          <a:prstGeom prst="triangl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</Template>
  <TotalTime>44</TotalTime>
  <Words>277</Words>
  <Application>Microsoft Office PowerPoint</Application>
  <PresentationFormat>Экран (4:3)</PresentationFormat>
  <Paragraphs>64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Monotype Corsiva</vt:lpstr>
      <vt:lpstr>Шаблон</vt:lpstr>
      <vt:lpstr>Окружающий мир  2 класс</vt:lpstr>
      <vt:lpstr>Слайд 2</vt:lpstr>
      <vt:lpstr>Слайд 3</vt:lpstr>
      <vt:lpstr>Слайд 4</vt:lpstr>
      <vt:lpstr>2. Что должен делать пешеход при зелёном сигнале светофора для автотранспорта? </vt:lpstr>
      <vt:lpstr>3. Какой переход является самым безопасным? </vt:lpstr>
      <vt:lpstr>4. Куда надо посмотреть сначала при переходе улицы? </vt:lpstr>
      <vt:lpstr>5. Какое транспортное средство надо обходить спереди? </vt:lpstr>
      <vt:lpstr>6. Закончи определение: «Вымощенная или покрытая асфальтом проезжая часть улицы – это …» </vt:lpstr>
      <vt:lpstr>7. Что означают знаки треугольной формы в красной рамке? </vt:lpstr>
      <vt:lpstr>8. Что означают знаки круглой формы в красной рамке? </vt:lpstr>
      <vt:lpstr>9. Как называется этот знак? </vt:lpstr>
      <vt:lpstr>10. Как называется этот знак? </vt:lpstr>
      <vt:lpstr>Ключ к ответам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Окружающий мир  2 класс</dc:title>
  <dc:creator>Компас</dc:creator>
  <cp:lastModifiedBy>Admin</cp:lastModifiedBy>
  <cp:revision>10</cp:revision>
  <dcterms:created xsi:type="dcterms:W3CDTF">2011-01-27T14:06:12Z</dcterms:created>
  <dcterms:modified xsi:type="dcterms:W3CDTF">2012-02-13T13:30:59Z</dcterms:modified>
</cp:coreProperties>
</file>