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8.xml" ContentType="application/vnd.openxmlformats-officedocument.theme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21.xml" ContentType="application/vnd.openxmlformats-officedocument.theme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theme/theme11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21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20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10" r:id="rId4"/>
    <p:sldMasterId id="2147483712" r:id="rId5"/>
    <p:sldMasterId id="2147483723" r:id="rId6"/>
    <p:sldMasterId id="2147483749" r:id="rId7"/>
    <p:sldMasterId id="2147483761" r:id="rId8"/>
    <p:sldMasterId id="2147483775" r:id="rId9"/>
    <p:sldMasterId id="2147483777" r:id="rId10"/>
    <p:sldMasterId id="2147483788" r:id="rId11"/>
    <p:sldMasterId id="2147483790" r:id="rId12"/>
    <p:sldMasterId id="2147483802" r:id="rId13"/>
    <p:sldMasterId id="2147483814" r:id="rId14"/>
    <p:sldMasterId id="2147483828" r:id="rId15"/>
    <p:sldMasterId id="2147483830" r:id="rId16"/>
    <p:sldMasterId id="2147483841" r:id="rId17"/>
    <p:sldMasterId id="2147483846" r:id="rId18"/>
    <p:sldMasterId id="2147483858" r:id="rId19"/>
    <p:sldMasterId id="2147483870" r:id="rId20"/>
    <p:sldMasterId id="2147483882" r:id="rId21"/>
  </p:sldMasterIdLst>
  <p:sldIdLst>
    <p:sldId id="257" r:id="rId22"/>
    <p:sldId id="274" r:id="rId23"/>
    <p:sldId id="276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67" r:id="rId32"/>
    <p:sldId id="271" r:id="rId33"/>
    <p:sldId id="272" r:id="rId34"/>
    <p:sldId id="270" r:id="rId35"/>
    <p:sldId id="273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990000"/>
    <a:srgbClr val="0099CC"/>
    <a:srgbClr val="B2B2B2"/>
    <a:srgbClr val="99CC00"/>
    <a:srgbClr val="FF9933"/>
    <a:srgbClr val="FFCC99"/>
    <a:srgbClr val="CC6600"/>
  </p:clrMru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48" autoAdjust="0"/>
    <p:restoredTop sz="94660"/>
  </p:normalViewPr>
  <p:slideViewPr>
    <p:cSldViewPr>
      <p:cViewPr varScale="1">
        <p:scale>
          <a:sx n="75" d="100"/>
          <a:sy n="75" d="100"/>
        </p:scale>
        <p:origin x="-3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5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7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7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7.pn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7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7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7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7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44034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4034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C0B73-FDF8-45AF-98F5-E070F612DD36}" type="datetimeFigureOut">
              <a:rPr lang="ru-RU"/>
              <a:pPr>
                <a:defRPr/>
              </a:pPr>
              <a:t>30.05.2011</a:t>
            </a:fld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04A26-C170-4F4D-9FC6-C87000416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05888-9AD8-4DF8-885E-935BE9D7A135}" type="datetimeFigureOut">
              <a:rPr lang="ru-RU"/>
              <a:pPr>
                <a:defRPr/>
              </a:pPr>
              <a:t>30.05.2011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8E522-C2BB-409F-B69F-A13DD6BE3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712A0-CA78-43D7-B4A8-1EDCD7BED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AC4E9-F53E-400B-8169-DB58694A1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C5CBA-0135-4AA4-B367-0BE57D07F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E88FA-FB5E-43E7-944F-6A910EE01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156F8-6A74-4377-A3D2-F64FB4C7B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E7DBA-CCD2-40DF-9A25-5734DA805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lue-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0213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blue-ba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Program Files\Microsoft Resource DVD Artwork\DVD_ART\BoxShots_Logos\MICROSOFT\Microsoft Logo Blac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04138" y="6443663"/>
            <a:ext cx="12192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1-01149_special blu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blue-ba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00213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72886" y="5066980"/>
            <a:ext cx="7690114" cy="1066800"/>
          </a:xfrm>
          <a:effectLst>
            <a:reflection blurRad="6350" stA="52000" endA="300" endPos="35000" dir="5400000" sy="-100000" algn="bl" rotWithShape="0"/>
          </a:effectLst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accent4">
                  <a:lumMod val="50000"/>
                </a:schemeClr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2540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advClick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apter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1-01149_special 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apter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1-01149_special 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DF4B5-9BE5-43EB-ABEF-326EB20DB39C}" type="datetimeFigureOut">
              <a:rPr lang="ru-RU"/>
              <a:pPr>
                <a:defRPr/>
              </a:pPr>
              <a:t>30.05.2011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55620-3244-4706-AFB7-5467D61EE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apter-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1-01149_special 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advClick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88" y="231"/>
              <a:ext cx="1860" cy="3631"/>
              <a:chOff x="3006" y="772"/>
              <a:chExt cx="1860" cy="3631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2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8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61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1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39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89" y="1322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6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17"/>
              <a:ext cx="356" cy="608"/>
              <a:chOff x="1733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3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2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6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02"/>
              <a:ext cx="500" cy="500"/>
              <a:chOff x="1727" y="872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2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900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3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1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44651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4651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1544D-BCFA-4246-84C5-DBDD28753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72886" y="-35356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>
              <a:contourClr>
                <a:srgbClr val="F4A234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9600" b="1" i="1" u="none" strike="noStrike" kern="1200" cap="none" spc="-300" normalizeH="0" baseline="0" noProof="0" dirty="0" smtClean="0">
                <a:ln w="11430">
                  <a:noFill/>
                </a:ln>
                <a:gradFill>
                  <a:gsLst>
                    <a:gs pos="0">
                      <a:schemeClr val="accent2">
                        <a:alpha val="60000"/>
                      </a:schemeClr>
                    </a:gs>
                    <a:gs pos="100000">
                      <a:schemeClr val="accent2">
                        <a:lumMod val="50000"/>
                        <a:alpha val="56000"/>
                      </a:schemeClr>
                    </a:gs>
                  </a:gsLst>
                  <a:lin ang="16200000" scaled="1"/>
                </a:gradFill>
                <a:effectLst/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370013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0FC1E-469D-48B0-9BFB-0E819ECA4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514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5A68C-C1DD-4A89-8B3E-4CAB784BE4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D594E-B15B-4958-948C-CD86D2E02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EAA2E-62F3-4C00-A247-EC0177AD9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7C3B-5E6A-45E6-80E1-3FD18604E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7212A-0C13-4DD4-B096-BAA6BBAD4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EB7EF-F5A4-45D8-8D81-DC9E55C02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C47E9-0C23-453E-83AE-0D2C4D542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9BEB5-3A84-4507-A7EB-0DEE07A18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7816C-D5E6-40C4-870B-10B39A6F58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52C72-00CF-4E45-A77B-0B8998236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393C7-44EB-4294-A88D-5B357228A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5D180-7E77-4914-A4A2-DE8E7202E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B4DAE-4E48-4C84-89ED-28F9AB2F3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50C71-E759-49FF-9A36-4F72420A5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02352-26A4-4C07-9EF3-04A99E41AB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6F9D7-A5A5-4D7F-90ED-58C02803F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CD608-350A-4727-BBF8-133765C07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0FC86-A5CB-4B77-9CB0-0FB98CCEE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22FB0-E3DC-4869-B373-4827C7726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D79B-6C82-4ED5-94D5-00124F223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498E1-5303-4741-8904-60B059378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7B860-2AC5-4B60-B8DF-00BB6FBA9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8D896-5E9B-4FB8-90FD-BC3701574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8CDF2-3A89-4163-A857-686C1C71D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F0272-958E-4AF1-9FD6-C3A0B3601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A4C43-5F55-47FA-8EC6-95E53C1DD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15C75-5819-4B2D-8E83-16545E1A7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0DFDF-318D-49F3-86C8-683F2EAC9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2967E-4670-472E-88AA-8BE1E3F58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97B86-6CAC-4817-965C-F879254C4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25C78-FC9D-45C8-B7F6-ABA65E119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77E29-714C-42C1-8275-1CD15286AB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6874F-8157-45E9-8845-C16A13470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A1661-AAF7-40E4-81D2-4BCD0E4E7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43F09-E13C-437D-B154-53E3F9CD1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CEAEC-AECF-4495-B987-535BED8493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10856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856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614E9-1BAD-462D-9713-BF5A9B789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4091F-89B8-4EFD-BE88-79961CD39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8BF3C-3CE0-421B-A098-4EFF8BE31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A199C-0ECE-4876-832F-5944B02F3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D8DC1-FF9A-40DB-A1BF-39A1B63FE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55494-8B92-4101-980E-F522D121D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460FB-0971-4340-B874-E77004CA4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18291-6CB6-4A25-883B-A0042F128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DA1A8-CCB0-43D9-AF44-3929C46B3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58A0F-042B-4AC4-8B30-C4F595045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51134-8F96-476D-B6B3-289EFFEEA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8DE4E-1F10-4E10-BD80-7BE4CE29D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02F1A-2230-49C3-9B70-6345A75E2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C4272-73F8-4185-A46A-0706B29F2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E33F3-B70F-4BEA-A283-B9ADFB749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79C8C-74A5-4306-AA02-95368E99E457}" type="datetimeFigureOut">
              <a:rPr lang="ru-RU"/>
              <a:pPr>
                <a:defRPr/>
              </a:pPr>
              <a:t>30.05.2011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33782-BC7D-45AA-B682-C28324373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B60E4-C059-4AA0-8235-23F4F10C06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773DD-D3B5-4E58-8C1D-D58D8F1A1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B4D0-AE14-4A2C-AF71-FD7806B25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lue-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0213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blue-ba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Program Files\Microsoft Resource DVD Artwork\DVD_ART\BoxShots_Logos\MICROSOFT\Microsoft Logo Blac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04138" y="6443663"/>
            <a:ext cx="12192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1-01149_special blu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blue-ba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00213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72886" y="5066980"/>
            <a:ext cx="7690114" cy="1066800"/>
          </a:xfrm>
          <a:effectLst>
            <a:reflection blurRad="6350" stA="52000" endA="300" endPos="35000" dir="5400000" sy="-100000" algn="bl" rotWithShape="0"/>
          </a:effectLst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accent4">
                  <a:lumMod val="50000"/>
                </a:schemeClr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2540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apter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1-01149_special 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apter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1-01149_special 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apter-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1-01149_special 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28485-FFB1-4611-8EDE-6A474322EE87}" type="datetimeFigureOut">
              <a:rPr lang="ru-RU"/>
              <a:pPr>
                <a:defRPr/>
              </a:pPr>
              <a:t>30.05.2011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7FB6A-3A09-472F-A3DB-661DB0D6B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72886" y="-35356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>
              <a:contourClr>
                <a:srgbClr val="F4A234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9600" b="1" i="1" u="none" strike="noStrike" kern="1200" cap="none" spc="-300" normalizeH="0" baseline="0" noProof="0" dirty="0" smtClean="0">
                <a:ln w="11430">
                  <a:noFill/>
                </a:ln>
                <a:gradFill>
                  <a:gsLst>
                    <a:gs pos="0">
                      <a:schemeClr val="accent2">
                        <a:alpha val="60000"/>
                      </a:schemeClr>
                    </a:gs>
                    <a:gs pos="100000">
                      <a:schemeClr val="accent2">
                        <a:lumMod val="50000"/>
                        <a:alpha val="56000"/>
                      </a:schemeClr>
                    </a:gs>
                  </a:gsLst>
                  <a:lin ang="16200000" scaled="1"/>
                </a:gradFill>
                <a:effectLst/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370013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9FF9B-78E4-47E5-8325-74083D8C522B}" type="datetimeFigureOut">
              <a:rPr lang="ru-RU"/>
              <a:pPr>
                <a:defRPr/>
              </a:pPr>
              <a:t>30.05.2011</a:t>
            </a:fld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332BB-63CF-4EC3-85D7-F13A6270E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88" y="231"/>
              <a:ext cx="1860" cy="3631"/>
              <a:chOff x="3006" y="772"/>
              <a:chExt cx="1860" cy="3631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2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8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61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1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39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89" y="1322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6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17"/>
              <a:ext cx="356" cy="608"/>
              <a:chOff x="1733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3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2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6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02"/>
              <a:ext cx="500" cy="500"/>
              <a:chOff x="1727" y="872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2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900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3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1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44651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4651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FDB40-8827-4E3E-84D5-3107AF6A0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511D5-611B-438A-A4F8-483BC6A81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EDFFA-0ED7-4BDD-9912-6B23B5A79BBA}" type="datetimeFigureOut">
              <a:rPr lang="ru-RU"/>
              <a:pPr>
                <a:defRPr/>
              </a:pPr>
              <a:t>30.05.2011</a:t>
            </a:fld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6C43B-9885-48D2-8549-977342EC6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65455-7C36-4D6B-8965-83FFD1929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A9FF2-19EA-488C-A0E4-E0ABE144F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92162-7EFC-4E99-A59B-A5DF8DC5A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8742-3957-4F01-9AE2-7D850BFD7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66D9A-DEF0-44A7-AE3D-F0D9DD5983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F5EE5-79BB-43E8-87BF-B54333C02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7C009-C1A3-43D8-A217-946A3030A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DFB14-C9BC-4CCB-A247-4DB2D6982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8E423-A445-48D7-BBCB-B4E2BC676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lue-b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0213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blue-ba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Program Files\Microsoft Resource DVD Artwork\DVD_ART\BoxShots_Logos\MICROSOFT\Microsoft Logo Blac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04138" y="6443663"/>
            <a:ext cx="12192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48086-77AB-445D-9097-999B29DF8CCB}" type="datetimeFigureOut">
              <a:rPr lang="ru-RU"/>
              <a:pPr>
                <a:defRPr/>
              </a:pPr>
              <a:t>30.05.2011</a:t>
            </a:fld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9BDA9-63B6-4ECE-8DDA-89B748AFB6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1-01149_special blu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blue-ba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00213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05000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1735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72886" y="5066980"/>
            <a:ext cx="7690114" cy="1066800"/>
          </a:xfrm>
          <a:effectLst>
            <a:reflection blurRad="6350" stA="52000" endA="300" endPos="35000" dir="5400000" sy="-100000" algn="bl" rotWithShape="0"/>
          </a:effectLst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accent4">
                  <a:lumMod val="50000"/>
                </a:schemeClr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25400"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advClick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apter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1-01149_special 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hapter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1-01149_special 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apter-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95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1-01149_special 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Program Files\Microsoft Resource DVD Artwork\DVD_ART\Artwork_Imagery\Shapes and Graphics\Line\faded white line.png"/>
          <p:cNvPicPr>
            <a:picLocks noChangeAspect="1" noChangeArrowheads="1"/>
          </p:cNvPicPr>
          <p:nvPr/>
        </p:nvPicPr>
        <p:blipFill>
          <a:blip r:embed="rId4"/>
          <a:srcRect l="53450" t="-139995"/>
          <a:stretch>
            <a:fillRect/>
          </a:stretch>
        </p:blipFill>
        <p:spPr bwMode="auto">
          <a:xfrm>
            <a:off x="0" y="6054725"/>
            <a:ext cx="40481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BC85C-B585-422B-8EAF-A2BBDE4C99E5}" type="datetimeFigureOut">
              <a:rPr lang="ru-RU"/>
              <a:pPr>
                <a:defRPr/>
              </a:pPr>
              <a:t>30.05.2011</a:t>
            </a:fld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9390C-6A5C-4558-8599-CD28387AF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advClick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72886" y="-35356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>
              <a:contourClr>
                <a:srgbClr val="F4A234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9600" b="1" i="1" u="none" strike="noStrike" kern="1200" cap="none" spc="-300" normalizeH="0" baseline="0" noProof="0" dirty="0" smtClean="0">
                <a:ln w="11430">
                  <a:noFill/>
                </a:ln>
                <a:gradFill>
                  <a:gsLst>
                    <a:gs pos="0">
                      <a:schemeClr val="accent2">
                        <a:alpha val="60000"/>
                      </a:schemeClr>
                    </a:gs>
                    <a:gs pos="100000">
                      <a:schemeClr val="accent2">
                        <a:lumMod val="50000"/>
                        <a:alpha val="56000"/>
                      </a:schemeClr>
                    </a:gs>
                  </a:gsLst>
                  <a:lin ang="16200000" scaled="1"/>
                </a:gradFill>
                <a:effectLst/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370013" y="847436"/>
            <a:ext cx="7681913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981449" y="5082160"/>
            <a:ext cx="4781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73849-CC15-499C-838D-AB7905C508BC}" type="datetimeFigureOut">
              <a:rPr lang="ru-RU"/>
              <a:pPr>
                <a:defRPr/>
              </a:pPr>
              <a:t>30.05.2011</a:t>
            </a:fld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34C19-BBBF-4CAC-BB91-C86671F82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advClick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44034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4034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34375-21C8-4006-A7A5-2C4D496D7A63}" type="datetimeFigureOut">
              <a:rPr lang="ru-RU"/>
              <a:pPr>
                <a:defRPr/>
              </a:pPr>
              <a:t>30.05.2011</a:t>
            </a:fld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CF689-9222-478C-B949-8A1C8E8B3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5573B-B819-461C-8D5F-EFC71A79EA24}" type="datetimeFigureOut">
              <a:rPr lang="ru-RU"/>
              <a:pPr>
                <a:defRPr/>
              </a:pPr>
              <a:t>30.05.2011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83F5D-D65D-41F9-BFCF-0E3F0A56E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2C740-C198-4448-8A2B-F01DB6419B65}" type="datetimeFigureOut">
              <a:rPr lang="ru-RU"/>
              <a:pPr>
                <a:defRPr/>
              </a:pPr>
              <a:t>30.05.2011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9F50B-694B-4125-8A58-EF6027C30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79A00-24BE-42E5-B430-8475142FE51A}" type="datetimeFigureOut">
              <a:rPr lang="ru-RU"/>
              <a:pPr>
                <a:defRPr/>
              </a:pPr>
              <a:t>30.05.2011</a:t>
            </a:fld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73F62-F5A8-4717-9014-EC771F9BA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90352-7E50-4F10-8A12-C9C16BEF7D86}" type="datetimeFigureOut">
              <a:rPr lang="ru-RU"/>
              <a:pPr>
                <a:defRPr/>
              </a:pPr>
              <a:t>30.05.2011</a:t>
            </a:fld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808A8-08E0-4A7B-8A52-7BE6175E5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D7F27-5AB3-4652-91EB-45CC272949BE}" type="datetimeFigureOut">
              <a:rPr lang="ru-RU"/>
              <a:pPr>
                <a:defRPr/>
              </a:pPr>
              <a:t>30.05.2011</a:t>
            </a:fld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0C4FE-C2B4-4510-9EB8-BC449E5B7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B7C28-8DA6-4D17-9CF0-CFB85C5EB817}" type="datetimeFigureOut">
              <a:rPr lang="ru-RU"/>
              <a:pPr>
                <a:defRPr/>
              </a:pPr>
              <a:t>30.05.2011</a:t>
            </a:fld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6868F-4709-43F2-92E3-09E36CD0D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6B68D-2678-4DDB-A3EE-D182D79F0B1D}" type="datetimeFigureOut">
              <a:rPr lang="ru-RU"/>
              <a:pPr>
                <a:defRPr/>
              </a:pPr>
              <a:t>30.05.2011</a:t>
            </a:fld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8042A-AB80-4A1A-ACFF-619E357D5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3E304-30B9-458F-BE28-1FA86C8BD34D}" type="datetimeFigureOut">
              <a:rPr lang="ru-RU"/>
              <a:pPr>
                <a:defRPr/>
              </a:pPr>
              <a:t>30.05.2011</a:t>
            </a:fld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07690-1997-422C-A30F-098D9E1A5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D1F8-56B4-4926-8E55-F2CCB40DB781}" type="datetimeFigureOut">
              <a:rPr lang="ru-RU"/>
              <a:pPr>
                <a:defRPr/>
              </a:pPr>
              <a:t>30.05.2011</a:t>
            </a:fld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EBFC5-7ADB-4B05-B95E-44AB46028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BC0C2-BCB2-44B0-A43D-907EC3CB6C11}" type="datetimeFigureOut">
              <a:rPr lang="ru-RU"/>
              <a:pPr>
                <a:defRPr/>
              </a:pPr>
              <a:t>30.05.2011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A3CE3-3771-46E8-9001-BE29063DA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BD341-E628-4D6F-A9A5-61ACBE346FBA}" type="datetimeFigureOut">
              <a:rPr lang="ru-RU"/>
              <a:pPr>
                <a:defRPr/>
              </a:pPr>
              <a:t>30.05.2011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A8576-8094-426B-88CD-985B71C7C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88" y="231"/>
              <a:ext cx="1860" cy="3631"/>
              <a:chOff x="3006" y="772"/>
              <a:chExt cx="1860" cy="3631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2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8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61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1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39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89" y="1322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6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17"/>
              <a:ext cx="356" cy="608"/>
              <a:chOff x="1733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3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2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6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02"/>
              <a:ext cx="500" cy="500"/>
              <a:chOff x="1727" y="872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2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900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3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1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44651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4651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C8FFE-4E97-473E-B678-748B4745F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C4D99-5C20-473D-8566-A0ED809A8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F61FF-8573-4D50-9DBF-9CC0EB129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7A5DA-2F45-4218-8E2C-44A9B8E56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854CB-F5DE-4719-9BB1-198BCF4CF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8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1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image" Target="../media/image11.png"/><Relationship Id="rId5" Type="http://schemas.openxmlformats.org/officeDocument/2006/relationships/theme" Target="../theme/theme17.xml"/><Relationship Id="rId4" Type="http://schemas.openxmlformats.org/officeDocument/2006/relationships/slideLayout" Target="../slideLayouts/slideLayout133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4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39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39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439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grpSp>
        <p:nvGrpSpPr>
          <p:cNvPr id="215044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39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21505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39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39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39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39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39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sp>
          <p:nvSpPr>
            <p:cNvPr id="439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21504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39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39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39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39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39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39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439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04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9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4CC79C35-471A-4AB7-A1C0-1A42CA374BC8}" type="datetimeFigureOut">
              <a:rPr lang="ru-RU"/>
              <a:pPr>
                <a:defRPr/>
              </a:pPr>
              <a:t>30.05.2011</a:t>
            </a:fld>
            <a:endParaRPr lang="ru-RU"/>
          </a:p>
        </p:txBody>
      </p:sp>
      <p:sp>
        <p:nvSpPr>
          <p:cNvPr id="439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9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B66062C9-2BB0-4EF3-982A-ACB957C75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1" r:id="rId1"/>
    <p:sldLayoutId id="2147483947" r:id="rId2"/>
    <p:sldLayoutId id="2147483946" r:id="rId3"/>
    <p:sldLayoutId id="2147483945" r:id="rId4"/>
    <p:sldLayoutId id="2147483944" r:id="rId5"/>
    <p:sldLayoutId id="2147483943" r:id="rId6"/>
    <p:sldLayoutId id="2147483942" r:id="rId7"/>
    <p:sldLayoutId id="2147483941" r:id="rId8"/>
    <p:sldLayoutId id="2147483940" r:id="rId9"/>
    <p:sldLayoutId id="2147483939" r:id="rId10"/>
    <p:sldLayoutId id="214748393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39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7" r:id="rId2"/>
    <p:sldLayoutId id="2147483996" r:id="rId3"/>
    <p:sldLayoutId id="2147483995" r:id="rId4"/>
    <p:sldLayoutId id="2147483994" r:id="rId5"/>
    <p:sldLayoutId id="2147483993" r:id="rId6"/>
    <p:sldLayoutId id="2147483992" r:id="rId7"/>
    <p:sldLayoutId id="2147483991" r:id="rId8"/>
    <p:sldLayoutId id="2147484080" r:id="rId9"/>
    <p:sldLayoutId id="2147484081" r:id="rId10"/>
  </p:sldLayoutIdLst>
  <p:transition advClick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253055"/>
              </a:gs>
              <a:gs pos="100000">
                <a:srgbClr val="5100A2"/>
              </a:gs>
            </a:gsLst>
            <a:lin ang="5400000" scaled="0"/>
          </a:gradFill>
          <a:latin typeface="Trebuchet MS" pitchFamily="34" charset="0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514350" indent="-514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2"/>
        </a:buBlip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1031875" indent="-514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2"/>
        </a:buBlip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371600" indent="-4572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2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716088" indent="-4572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2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62163" indent="-4572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2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3" descr="white rectangle.png"/>
          <p:cNvPicPr>
            <a:picLocks noChangeAspect="1"/>
          </p:cNvPicPr>
          <p:nvPr/>
        </p:nvPicPr>
        <p:blipFill>
          <a:blip r:embed="rId3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523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</p:sldLayoutIdLst>
  <p:transition advClick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latin typeface="Trebuchet MS" pitchFamily="34" charset="0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•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–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»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39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39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439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grpSp>
        <p:nvGrpSpPr>
          <p:cNvPr id="97284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39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9729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39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39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39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39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39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sp>
          <p:nvSpPr>
            <p:cNvPr id="439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9728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39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39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39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39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39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39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439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728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9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703340CF-0D3F-4597-A2BA-1C00D3723909}" type="datetimeFigureOut">
              <a:rPr lang="ru-RU"/>
              <a:pPr>
                <a:defRPr/>
              </a:pPr>
              <a:t>30.05.2011</a:t>
            </a:fld>
            <a:endParaRPr lang="ru-RU"/>
          </a:p>
        </p:txBody>
      </p:sp>
      <p:sp>
        <p:nvSpPr>
          <p:cNvPr id="439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9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8031EC24-74CE-4F13-A42C-85696F38A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82" r:id="rId1"/>
    <p:sldLayoutId id="2147484009" r:id="rId2"/>
    <p:sldLayoutId id="2147484008" r:id="rId3"/>
    <p:sldLayoutId id="2147484007" r:id="rId4"/>
    <p:sldLayoutId id="2147484006" r:id="rId5"/>
    <p:sldLayoutId id="2147484005" r:id="rId6"/>
    <p:sldLayoutId id="2147484004" r:id="rId7"/>
    <p:sldLayoutId id="2147484003" r:id="rId8"/>
    <p:sldLayoutId id="2147484002" r:id="rId9"/>
    <p:sldLayoutId id="2147484001" r:id="rId10"/>
    <p:sldLayoutId id="214748400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70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44544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10957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44544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4544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4544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sp>
          <p:nvSpPr>
            <p:cNvPr id="44544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10957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44545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4545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4545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4545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4545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grpSp>
            <p:nvGrpSpPr>
              <p:cNvPr id="10961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44545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44545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44545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89" y="1723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958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445460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45461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4546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10958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44546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4546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4546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10958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44546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4546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4547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sp>
          <p:nvSpPr>
            <p:cNvPr id="44547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4547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4547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4547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4547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4547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4547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4547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4547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4548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4548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4548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4548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4548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44548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957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4548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548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548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1B6FCDC9-0B58-4B17-8451-2A625ECEE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19" r:id="rId2"/>
    <p:sldLayoutId id="2147484018" r:id="rId3"/>
    <p:sldLayoutId id="2147484017" r:id="rId4"/>
    <p:sldLayoutId id="2147484016" r:id="rId5"/>
    <p:sldLayoutId id="2147484015" r:id="rId6"/>
    <p:sldLayoutId id="2147484014" r:id="rId7"/>
    <p:sldLayoutId id="2147484013" r:id="rId8"/>
    <p:sldLayoutId id="2147484012" r:id="rId9"/>
    <p:sldLayoutId id="2147484011" r:id="rId10"/>
    <p:sldLayoutId id="2147484010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18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25" r:id="rId6"/>
    <p:sldLayoutId id="2147484024" r:id="rId7"/>
    <p:sldLayoutId id="2147484023" r:id="rId8"/>
    <p:sldLayoutId id="2147484022" r:id="rId9"/>
    <p:sldLayoutId id="2147484021" r:id="rId10"/>
    <p:sldLayoutId id="2147484020" r:id="rId11"/>
    <p:sldLayoutId id="2147484089" r:id="rId12"/>
    <p:sldLayoutId id="2147484090" r:id="rId13"/>
  </p:sldLayoutIdLst>
  <p:transition advClick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460375" indent="-4603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1pPr>
      <a:lvl2pPr marL="854075" indent="-3937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2pPr>
      <a:lvl3pPr marL="1258888" indent="-404813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3pPr>
      <a:lvl4pPr marL="1655763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4pPr>
      <a:lvl5pPr marL="1941513" indent="-4000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3" descr="white rectangle.png"/>
          <p:cNvPicPr>
            <a:picLocks noChangeAspect="1"/>
          </p:cNvPicPr>
          <p:nvPr/>
        </p:nvPicPr>
        <p:blipFill>
          <a:blip r:embed="rId3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6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</p:sldLayoutIdLst>
  <p:transition advClick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•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–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»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8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3" r:id="rId2"/>
    <p:sldLayoutId id="2147484032" r:id="rId3"/>
    <p:sldLayoutId id="2147484031" r:id="rId4"/>
    <p:sldLayoutId id="2147484030" r:id="rId5"/>
    <p:sldLayoutId id="2147484029" r:id="rId6"/>
    <p:sldLayoutId id="2147484028" r:id="rId7"/>
    <p:sldLayoutId id="2147484027" r:id="rId8"/>
    <p:sldLayoutId id="2147484091" r:id="rId9"/>
    <p:sldLayoutId id="2147484092" r:id="rId10"/>
  </p:sldLayoutIdLst>
  <p:transition advClick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253055"/>
              </a:gs>
              <a:gs pos="100000">
                <a:srgbClr val="5100A2"/>
              </a:gs>
            </a:gsLst>
            <a:lin ang="5400000" scaled="0"/>
          </a:gradFill>
          <a:latin typeface="Trebuchet MS" pitchFamily="34" charset="0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514350" indent="-514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2"/>
        </a:buBlip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1031875" indent="-514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2"/>
        </a:buBlip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371600" indent="-4572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2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716088" indent="-4572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2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62163" indent="-4572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2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3" descr="white rectangle.png"/>
          <p:cNvPicPr>
            <a:picLocks noChangeAspect="1"/>
          </p:cNvPicPr>
          <p:nvPr/>
        </p:nvPicPr>
        <p:blipFill>
          <a:blip r:embed="rId6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950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7" r:id="rId2"/>
    <p:sldLayoutId id="2147484036" r:id="rId3"/>
    <p:sldLayoutId id="2147484035" r:id="rId4"/>
  </p:sldLayoutIdLst>
  <p:transition advClick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latin typeface="Trebuchet MS" pitchFamily="34" charset="0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•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–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»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41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grpSp>
        <p:nvGrpSpPr>
          <p:cNvPr id="1546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1546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1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sp>
          <p:nvSpPr>
            <p:cNvPr id="41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1546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41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46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545B584D-E51B-4A19-8FEC-0CF48D34DB70}" type="datetimeFigureOut">
              <a:rPr lang="ru-RU"/>
              <a:pPr>
                <a:defRPr/>
              </a:pPr>
              <a:t>30.05.2011</a:t>
            </a:fld>
            <a:endParaRPr lang="ru-RU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7596DF68-543E-46C8-8E9E-4F7DDD23D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69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527F4E-AF7C-4136-BFBA-A6584CA7D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48" r:id="rId2"/>
    <p:sldLayoutId id="2147484047" r:id="rId3"/>
    <p:sldLayoutId id="2147484046" r:id="rId4"/>
    <p:sldLayoutId id="2147484045" r:id="rId5"/>
    <p:sldLayoutId id="2147484044" r:id="rId6"/>
    <p:sldLayoutId id="2147484043" r:id="rId7"/>
    <p:sldLayoutId id="2147484042" r:id="rId8"/>
    <p:sldLayoutId id="2147484041" r:id="rId9"/>
    <p:sldLayoutId id="2147484040" r:id="rId10"/>
    <p:sldLayoutId id="21474840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44544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13321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44544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4544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4544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sp>
          <p:nvSpPr>
            <p:cNvPr id="44544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13323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44545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4545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4545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4545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4545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grpSp>
            <p:nvGrpSpPr>
              <p:cNvPr id="1335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44545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44545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44545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89" y="1723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3324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445460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45461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4546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13325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44546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4546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4546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13326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44546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4546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4547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sp>
          <p:nvSpPr>
            <p:cNvPr id="44547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4547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4547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4547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4547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4547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4547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4547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4547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4548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4548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4548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4548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4548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44548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4548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548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548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ED5EF2D-4611-464E-A797-BDAE24F3E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3957" r:id="rId2"/>
    <p:sldLayoutId id="2147483956" r:id="rId3"/>
    <p:sldLayoutId id="2147483955" r:id="rId4"/>
    <p:sldLayoutId id="2147483954" r:id="rId5"/>
    <p:sldLayoutId id="2147483953" r:id="rId6"/>
    <p:sldLayoutId id="2147483952" r:id="rId7"/>
    <p:sldLayoutId id="2147483951" r:id="rId8"/>
    <p:sldLayoutId id="2147483950" r:id="rId9"/>
    <p:sldLayoutId id="2147483949" r:id="rId10"/>
    <p:sldLayoutId id="2147483948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920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636B31-A0FB-45FE-B558-CB31587BB4B3}" type="datetimeFigureOut">
              <a:rPr lang="ru-RU"/>
              <a:pPr>
                <a:defRPr/>
              </a:pPr>
              <a:t>30.05.2011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5A8544-B30E-4394-85D1-9CA1F3C56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49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752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0752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107525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grpSp>
        <p:nvGrpSpPr>
          <p:cNvPr id="19149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0752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19150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752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0753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0753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0753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0753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sp>
          <p:nvSpPr>
            <p:cNvPr id="10753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19149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7536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07537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07538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07539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07540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07541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10754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149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754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754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754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123C801C-0ED5-42AB-9197-EC55F015A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15" r:id="rId1"/>
    <p:sldLayoutId id="2147484060" r:id="rId2"/>
    <p:sldLayoutId id="2147484059" r:id="rId3"/>
    <p:sldLayoutId id="2147484058" r:id="rId4"/>
    <p:sldLayoutId id="2147484057" r:id="rId5"/>
    <p:sldLayoutId id="2147484056" r:id="rId6"/>
    <p:sldLayoutId id="2147484055" r:id="rId7"/>
    <p:sldLayoutId id="2147484054" r:id="rId8"/>
    <p:sldLayoutId id="2147484053" r:id="rId9"/>
    <p:sldLayoutId id="2147484052" r:id="rId10"/>
    <p:sldLayoutId id="2147484051" r:id="rId11"/>
    <p:sldLayoutId id="214748405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18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3963" r:id="rId6"/>
    <p:sldLayoutId id="2147483962" r:id="rId7"/>
    <p:sldLayoutId id="2147483961" r:id="rId8"/>
    <p:sldLayoutId id="2147483960" r:id="rId9"/>
    <p:sldLayoutId id="2147483959" r:id="rId10"/>
    <p:sldLayoutId id="2147483958" r:id="rId11"/>
    <p:sldLayoutId id="2147484068" r:id="rId12"/>
    <p:sldLayoutId id="2147484069" r:id="rId13"/>
  </p:sldLayoutIdLst>
  <p:transition advClick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460375" indent="-4603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1pPr>
      <a:lvl2pPr marL="854075" indent="-3937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2pPr>
      <a:lvl3pPr marL="1258888" indent="-404813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3pPr>
      <a:lvl4pPr marL="1655763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4pPr>
      <a:lvl5pPr marL="1941513" indent="-4000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white rectangle.png"/>
          <p:cNvPicPr>
            <a:picLocks noChangeAspect="1"/>
          </p:cNvPicPr>
          <p:nvPr/>
        </p:nvPicPr>
        <p:blipFill>
          <a:blip r:embed="rId3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99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</p:sldLayoutIdLst>
  <p:transition advClick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•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–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»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19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1" r:id="rId2"/>
    <p:sldLayoutId id="2147483970" r:id="rId3"/>
    <p:sldLayoutId id="2147483969" r:id="rId4"/>
    <p:sldLayoutId id="2147483968" r:id="rId5"/>
    <p:sldLayoutId id="2147483967" r:id="rId6"/>
    <p:sldLayoutId id="2147483966" r:id="rId7"/>
    <p:sldLayoutId id="2147483965" r:id="rId8"/>
    <p:sldLayoutId id="2147484070" r:id="rId9"/>
    <p:sldLayoutId id="2147484071" r:id="rId10"/>
  </p:sldLayoutIdLst>
  <p:transition advClick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253055"/>
              </a:gs>
              <a:gs pos="100000">
                <a:srgbClr val="5100A2"/>
              </a:gs>
            </a:gsLst>
            <a:lin ang="5400000" scaled="0"/>
          </a:gradFill>
          <a:latin typeface="Trebuchet MS" pitchFamily="34" charset="0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514350" indent="-514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2"/>
        </a:buBlip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1031875" indent="-514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2"/>
        </a:buBlip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371600" indent="-4572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2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716088" indent="-4572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2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62163" indent="-4572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2"/>
        </a:buBlip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 descr="white rectangle.png"/>
          <p:cNvPicPr>
            <a:picLocks noChangeAspect="1"/>
          </p:cNvPicPr>
          <p:nvPr/>
        </p:nvPicPr>
        <p:blipFill>
          <a:blip r:embed="rId3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32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</p:sldLayoutIdLst>
  <p:transition advClick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latin typeface="Trebuchet MS" pitchFamily="34" charset="0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•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–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»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44544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55305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44544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4544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4544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sp>
          <p:nvSpPr>
            <p:cNvPr id="44544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5530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44545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4545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4545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4545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4545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grpSp>
            <p:nvGrpSpPr>
              <p:cNvPr id="5533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44545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44545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44545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89" y="1723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55308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445460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45461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4546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55309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44546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4546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4546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55310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44546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4546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4547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sp>
          <p:nvSpPr>
            <p:cNvPr id="44547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4547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4547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4547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4547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4547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4547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4547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4547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4548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4548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4548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4548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4548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44548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530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4548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548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548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F95167EC-C07F-4AE5-B39B-7D8478F65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3983" r:id="rId2"/>
    <p:sldLayoutId id="2147483982" r:id="rId3"/>
    <p:sldLayoutId id="2147483981" r:id="rId4"/>
    <p:sldLayoutId id="2147483980" r:id="rId5"/>
    <p:sldLayoutId id="2147483979" r:id="rId6"/>
    <p:sldLayoutId id="2147483978" r:id="rId7"/>
    <p:sldLayoutId id="2147483977" r:id="rId8"/>
    <p:sldLayoutId id="2147483976" r:id="rId9"/>
    <p:sldLayoutId id="2147483975" r:id="rId10"/>
    <p:sldLayoutId id="2147483974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18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3989" r:id="rId6"/>
    <p:sldLayoutId id="2147483988" r:id="rId7"/>
    <p:sldLayoutId id="2147483987" r:id="rId8"/>
    <p:sldLayoutId id="2147483986" r:id="rId9"/>
    <p:sldLayoutId id="2147483985" r:id="rId10"/>
    <p:sldLayoutId id="2147483984" r:id="rId11"/>
    <p:sldLayoutId id="2147484078" r:id="rId12"/>
    <p:sldLayoutId id="2147484079" r:id="rId13"/>
  </p:sldLayoutIdLst>
  <p:transition advClick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rebuchet MS" pitchFamily="34" charset="0"/>
          <a:cs typeface="Arial" pitchFamily="34" charset="0"/>
        </a:defRPr>
      </a:lvl9pPr>
    </p:titleStyle>
    <p:bodyStyle>
      <a:lvl1pPr marL="460375" indent="-4603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1pPr>
      <a:lvl2pPr marL="854075" indent="-3937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2pPr>
      <a:lvl3pPr marL="1258888" indent="-404813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3pPr>
      <a:lvl4pPr marL="1655763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4pPr>
      <a:lvl5pPr marL="1941513" indent="-4000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3" descr="white rectangle.png"/>
          <p:cNvPicPr>
            <a:picLocks noChangeAspect="1"/>
          </p:cNvPicPr>
          <p:nvPr/>
        </p:nvPicPr>
        <p:blipFill>
          <a:blip r:embed="rId3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19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</p:sldLayoutIdLst>
  <p:transition advClick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•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–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»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3.xml"/><Relationship Id="rId1" Type="http://schemas.openxmlformats.org/officeDocument/2006/relationships/vmlDrawing" Target="../drawings/vmlDrawing1.vml"/><Relationship Id="rId6" Type="http://schemas.openxmlformats.org/officeDocument/2006/relationships/slide" Target="slide12.x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openxmlformats.org/officeDocument/2006/relationships/slide" Target="slide12.xml"/><Relationship Id="rId2" Type="http://schemas.openxmlformats.org/officeDocument/2006/relationships/slideLayout" Target="../slideLayouts/slideLayout17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38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5.xml"/><Relationship Id="rId7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3.xml"/><Relationship Id="rId6" Type="http://schemas.openxmlformats.org/officeDocument/2006/relationships/slide" Target="slide6.xml"/><Relationship Id="rId5" Type="http://schemas.openxmlformats.org/officeDocument/2006/relationships/slide" Target="slide11.xml"/><Relationship Id="rId10" Type="http://schemas.openxmlformats.org/officeDocument/2006/relationships/slide" Target="slide10.xml"/><Relationship Id="rId4" Type="http://schemas.openxmlformats.org/officeDocument/2006/relationships/slide" Target="slide8.xml"/><Relationship Id="rId9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5.xml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3.xml"/><Relationship Id="rId6" Type="http://schemas.openxmlformats.org/officeDocument/2006/relationships/slide" Target="slide6.xml"/><Relationship Id="rId5" Type="http://schemas.openxmlformats.org/officeDocument/2006/relationships/slide" Target="slide11.xml"/><Relationship Id="rId10" Type="http://schemas.openxmlformats.org/officeDocument/2006/relationships/slide" Target="slide10.xml"/><Relationship Id="rId4" Type="http://schemas.openxmlformats.org/officeDocument/2006/relationships/slide" Target="slide8.xml"/><Relationship Id="rId9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3.xml"/><Relationship Id="rId5" Type="http://schemas.openxmlformats.org/officeDocument/2006/relationships/slide" Target="slide1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3.xml"/><Relationship Id="rId4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3.xml"/><Relationship Id="rId4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3.xml"/><Relationship Id="rId6" Type="http://schemas.openxmlformats.org/officeDocument/2006/relationships/slide" Target="slide1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3416300"/>
          </a:xfrm>
          <a:gradFill rotWithShape="1">
            <a:gsLst>
              <a:gs pos="0">
                <a:srgbClr val="FFCC99"/>
              </a:gs>
              <a:gs pos="100000">
                <a:srgbClr val="765E47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ru-RU" smtClean="0">
                <a:effectLst/>
                <a:latin typeface="Times New Roman" pitchFamily="18" charset="0"/>
              </a:rPr>
              <a:t>ГОРНЫЕ ПОРОДЫ И МИНЕРАЛЫ, СЛАГАЮЩИЕ ЗЕМНУЮ КОРУ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subTitle" idx="4294967295"/>
          </p:nvPr>
        </p:nvSpPr>
        <p:spPr>
          <a:xfrm flipH="1">
            <a:off x="468313" y="1628775"/>
            <a:ext cx="8229600" cy="4495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3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3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3838" y="4941888"/>
            <a:ext cx="3790950" cy="1155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Урок географии  6 класс</a:t>
            </a:r>
          </a:p>
          <a:p>
            <a:pPr algn="ctr">
              <a:defRPr/>
            </a:pPr>
            <a:r>
              <a:rPr lang="ru-RU" sz="14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Автор: Кузина Ольга Викторовна </a:t>
            </a:r>
          </a:p>
          <a:p>
            <a:pPr algn="ctr">
              <a:defRPr/>
            </a:pPr>
            <a:r>
              <a:rPr lang="ru-RU" sz="14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учитель географии  </a:t>
            </a:r>
          </a:p>
          <a:p>
            <a:pPr algn="ctr">
              <a:defRPr/>
            </a:pPr>
            <a:r>
              <a:rPr lang="ru-RU" sz="14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ГОУ школы № 391 Красносельского района</a:t>
            </a:r>
          </a:p>
          <a:p>
            <a:pPr algn="ctr">
              <a:defRPr/>
            </a:pPr>
            <a:r>
              <a:rPr lang="ru-RU" sz="14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Санкт - Петербурга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88913"/>
            <a:ext cx="8229600" cy="1143000"/>
          </a:xfr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 anchor="b"/>
          <a:lstStyle/>
          <a:p>
            <a:pPr eaLnBrk="1" hangingPunct="1">
              <a:defRPr/>
            </a:pPr>
            <a:r>
              <a:rPr lang="ru-RU" sz="4000" b="1" smtClean="0">
                <a:solidFill>
                  <a:schemeClr val="tx1"/>
                </a:solidFill>
                <a:latin typeface="Times New Roman" pitchFamily="18" charset="0"/>
              </a:rPr>
              <a:t>Осадочные горные породы (органические):</a:t>
            </a:r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6715125" y="1412875"/>
          <a:ext cx="2428875" cy="1846263"/>
        </p:xfrm>
        <a:graphic>
          <a:graphicData uri="http://schemas.openxmlformats.org/presentationml/2006/ole">
            <p:oleObj spid="_x0000_s1026" name="Точечный рисунок" r:id="rId3" imgW="1247619" imgH="1867161" progId="PBrush">
              <p:embed/>
            </p:oleObj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>
            <p:ph sz="quarter" idx="4294967295"/>
          </p:nvPr>
        </p:nvGraphicFramePr>
        <p:xfrm>
          <a:off x="6648450" y="3357563"/>
          <a:ext cx="2495550" cy="2065337"/>
        </p:xfrm>
        <a:graphic>
          <a:graphicData uri="http://schemas.openxmlformats.org/presentationml/2006/ole">
            <p:oleObj spid="_x0000_s1027" name="Точечный рисунок" r:id="rId4" imgW="1152381" imgH="1238423" progId="PBrush">
              <p:embed/>
            </p:oleObj>
          </a:graphicData>
        </a:graphic>
      </p:graphicFrame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4572000" y="1928813"/>
            <a:ext cx="2266950" cy="579437"/>
          </a:xfrm>
          <a:prstGeom prst="rect">
            <a:avLst/>
          </a:prstGeom>
          <a:gradFill rotWithShape="1">
            <a:gsLst>
              <a:gs pos="0">
                <a:srgbClr val="0099CC"/>
              </a:gs>
              <a:gs pos="100000">
                <a:srgbClr val="0099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Известняк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5072063" y="5357813"/>
            <a:ext cx="3802062" cy="579437"/>
          </a:xfrm>
          <a:prstGeom prst="rect">
            <a:avLst/>
          </a:prstGeom>
          <a:gradFill rotWithShape="1">
            <a:gsLst>
              <a:gs pos="0">
                <a:srgbClr val="0099CC"/>
              </a:gs>
              <a:gs pos="100000">
                <a:srgbClr val="0099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Каменный уголь</a:t>
            </a:r>
          </a:p>
        </p:txBody>
      </p:sp>
      <p:pic>
        <p:nvPicPr>
          <p:cNvPr id="28684" name="Text Box 1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9238" y="2713038"/>
            <a:ext cx="6523037" cy="2303462"/>
          </a:xfrm>
          <a:prstGeom prst="rect">
            <a:avLst/>
          </a:prstGeom>
          <a:noFill/>
        </p:spPr>
      </p:pic>
      <p:sp>
        <p:nvSpPr>
          <p:cNvPr id="11" name="Стрелка влево 10">
            <a:hlinkClick r:id="rId6" action="ppaction://hlinksldjump"/>
          </p:cNvPr>
          <p:cNvSpPr/>
          <p:nvPr/>
        </p:nvSpPr>
        <p:spPr>
          <a:xfrm>
            <a:off x="8072462" y="6215082"/>
            <a:ext cx="785818" cy="428628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80" grpId="0" animBg="1"/>
      <p:bldP spid="286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Rectangle 2"/>
          <p:cNvPicPr>
            <a:picLocks noGrp="1" noChangeArrowheads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0"/>
            <a:ext cx="8242300" cy="871538"/>
          </a:xfrm>
          <a:gradFill rotWithShape="1">
            <a:gsLst>
              <a:gs pos="0">
                <a:srgbClr val="B2B2B2"/>
              </a:gs>
              <a:gs pos="100000">
                <a:srgbClr val="525252"/>
              </a:gs>
            </a:gsLst>
            <a:path path="shape">
              <a:fillToRect l="50000" t="50000" r="50000" b="50000"/>
            </a:path>
          </a:gradFill>
        </p:spPr>
      </p:pic>
      <p:sp>
        <p:nvSpPr>
          <p:cNvPr id="317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752600"/>
            <a:ext cx="8143875" cy="955675"/>
          </a:xfrm>
        </p:spPr>
        <p:txBody>
          <a:bodyPr/>
          <a:lstStyle/>
          <a:p>
            <a:pPr marL="469900" indent="-469900" eaLnBrk="1" hangingPunct="1">
              <a:buFontTx/>
              <a:buNone/>
              <a:defRPr/>
            </a:pPr>
            <a:r>
              <a:rPr lang="ru-RU" sz="2800" b="1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Метаморфоза -</a:t>
            </a:r>
            <a:r>
              <a:rPr lang="ru-RU" sz="2600" i="1" smtClean="0">
                <a:latin typeface="Times New Roman" pitchFamily="18" charset="0"/>
              </a:rPr>
              <a:t>превращение (с греч.)</a:t>
            </a: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6500813" y="1046163"/>
          <a:ext cx="2643187" cy="1924050"/>
        </p:xfrm>
        <a:graphic>
          <a:graphicData uri="http://schemas.openxmlformats.org/presentationml/2006/ole">
            <p:oleObj spid="_x0000_s2050" name="Точечный рисунок" r:id="rId4" imgW="1438095" imgH="1181265" progId="PBrush">
              <p:embed/>
            </p:oleObj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>
            <p:ph sz="quarter" idx="4294967295"/>
          </p:nvPr>
        </p:nvGraphicFramePr>
        <p:xfrm>
          <a:off x="6500813" y="3025775"/>
          <a:ext cx="2643187" cy="1630363"/>
        </p:xfrm>
        <a:graphic>
          <a:graphicData uri="http://schemas.openxmlformats.org/presentationml/2006/ole">
            <p:oleObj spid="_x0000_s2051" name="Точечный рисунок" r:id="rId5" imgW="1190476" imgH="1419048" progId="PBrush">
              <p:embed/>
            </p:oleObj>
          </a:graphicData>
        </a:graphic>
      </p:graphicFrame>
      <p:pic>
        <p:nvPicPr>
          <p:cNvPr id="31752" name="Text Box 8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9375" y="2349500"/>
            <a:ext cx="1444625" cy="59213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76767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</p:pic>
      <p:pic>
        <p:nvPicPr>
          <p:cNvPr id="31753" name="Text Box 9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5825" y="4005263"/>
            <a:ext cx="1908175" cy="6159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76767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</p:pic>
      <p:grpSp>
        <p:nvGrpSpPr>
          <p:cNvPr id="31771" name="Rectangle 27"/>
          <p:cNvGrpSpPr>
            <a:grpSpLocks/>
          </p:cNvGrpSpPr>
          <p:nvPr/>
        </p:nvGrpSpPr>
        <p:grpSpPr bwMode="auto">
          <a:xfrm>
            <a:off x="179388" y="2492375"/>
            <a:ext cx="1914525" cy="1700213"/>
            <a:chOff x="96" y="1644"/>
            <a:chExt cx="1206" cy="1071"/>
          </a:xfrm>
        </p:grpSpPr>
        <p:pic>
          <p:nvPicPr>
            <p:cNvPr id="2" name="Rectangle 27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6" y="1644"/>
              <a:ext cx="1206" cy="1071"/>
            </a:xfrm>
            <a:prstGeom prst="rect">
              <a:avLst/>
            </a:prstGeom>
            <a:gradFill rotWithShape="1">
              <a:gsLst>
                <a:gs pos="0">
                  <a:srgbClr val="CC6600"/>
                </a:gs>
                <a:gs pos="100000">
                  <a:srgbClr val="5E2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</p:pic>
        <p:sp>
          <p:nvSpPr>
            <p:cNvPr id="3" name="Text Box 9"/>
            <p:cNvSpPr txBox="1">
              <a:spLocks noChangeArrowheads="1"/>
            </p:cNvSpPr>
            <p:nvPr/>
          </p:nvSpPr>
          <p:spPr bwMode="auto">
            <a:xfrm>
              <a:off x="135" y="1665"/>
              <a:ext cx="1134" cy="998"/>
            </a:xfrm>
            <a:prstGeom prst="rect">
              <a:avLst/>
            </a:prstGeom>
            <a:gradFill rotWithShape="1">
              <a:gsLst>
                <a:gs pos="0">
                  <a:srgbClr val="CC6600"/>
                </a:gs>
                <a:gs pos="100000">
                  <a:srgbClr val="CC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В глубине </a:t>
              </a:r>
            </a:p>
            <a:p>
              <a:pPr algn="ctr">
                <a:defRPr/>
              </a:pPr>
              <a:r>
                <a:rPr lang="ru-RU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земной</a:t>
              </a:r>
            </a:p>
            <a:p>
              <a:pPr algn="ctr">
                <a:defRPr/>
              </a:pPr>
              <a:r>
                <a:rPr lang="ru-RU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 коры</a:t>
              </a:r>
            </a:p>
          </p:txBody>
        </p:sp>
      </p:grpSp>
      <p:sp>
        <p:nvSpPr>
          <p:cNvPr id="2057" name="Text Box 28"/>
          <p:cNvSpPr txBox="1">
            <a:spLocks noChangeArrowheads="1"/>
          </p:cNvSpPr>
          <p:nvPr/>
        </p:nvSpPr>
        <p:spPr bwMode="auto">
          <a:xfrm>
            <a:off x="4335463" y="3313113"/>
            <a:ext cx="1604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Arial Black" pitchFamily="34" charset="0"/>
            </a:endParaRPr>
          </a:p>
        </p:txBody>
      </p:sp>
      <p:grpSp>
        <p:nvGrpSpPr>
          <p:cNvPr id="31776" name="AutoShape 32"/>
          <p:cNvGrpSpPr>
            <a:grpSpLocks/>
          </p:cNvGrpSpPr>
          <p:nvPr/>
        </p:nvGrpSpPr>
        <p:grpSpPr bwMode="auto">
          <a:xfrm>
            <a:off x="2120900" y="3213100"/>
            <a:ext cx="1341438" cy="627063"/>
            <a:chOff x="1336" y="2024"/>
            <a:chExt cx="845" cy="395"/>
          </a:xfrm>
        </p:grpSpPr>
        <p:pic>
          <p:nvPicPr>
            <p:cNvPr id="2058" name="AutoShape 32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336" y="2024"/>
              <a:ext cx="845" cy="395"/>
            </a:xfrm>
            <a:prstGeom prst="rect">
              <a:avLst/>
            </a:prstGeom>
            <a:noFill/>
          </p:spPr>
        </p:pic>
        <p:sp>
          <p:nvSpPr>
            <p:cNvPr id="2059" name="Text Box 11"/>
            <p:cNvSpPr txBox="1">
              <a:spLocks noChangeArrowheads="1"/>
            </p:cNvSpPr>
            <p:nvPr/>
          </p:nvSpPr>
          <p:spPr bwMode="auto">
            <a:xfrm>
              <a:off x="1375" y="2126"/>
              <a:ext cx="674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 Black" pitchFamily="34" charset="0"/>
              </a:endParaRPr>
            </a:p>
          </p:txBody>
        </p:sp>
      </p:grpSp>
      <p:grpSp>
        <p:nvGrpSpPr>
          <p:cNvPr id="31778" name="AutoShape 34"/>
          <p:cNvGrpSpPr>
            <a:grpSpLocks/>
          </p:cNvGrpSpPr>
          <p:nvPr/>
        </p:nvGrpSpPr>
        <p:grpSpPr bwMode="auto">
          <a:xfrm>
            <a:off x="3790950" y="3962400"/>
            <a:ext cx="695325" cy="920750"/>
            <a:chOff x="2388" y="2496"/>
            <a:chExt cx="438" cy="580"/>
          </a:xfrm>
        </p:grpSpPr>
        <p:pic>
          <p:nvPicPr>
            <p:cNvPr id="2061" name="AutoShape 34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388" y="2496"/>
              <a:ext cx="438" cy="580"/>
            </a:xfrm>
            <a:prstGeom prst="rect">
              <a:avLst/>
            </a:prstGeom>
            <a:noFill/>
          </p:spPr>
        </p:pic>
        <p:sp>
          <p:nvSpPr>
            <p:cNvPr id="2062" name="Text Box 14"/>
            <p:cNvSpPr txBox="1">
              <a:spLocks noChangeArrowheads="1"/>
            </p:cNvSpPr>
            <p:nvPr/>
          </p:nvSpPr>
          <p:spPr bwMode="auto">
            <a:xfrm>
              <a:off x="2517" y="2520"/>
              <a:ext cx="182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 Black" pitchFamily="34" charset="0"/>
              </a:endParaRPr>
            </a:p>
          </p:txBody>
        </p:sp>
      </p:grpSp>
      <p:grpSp>
        <p:nvGrpSpPr>
          <p:cNvPr id="31779" name="Text Box 35"/>
          <p:cNvGrpSpPr>
            <a:grpSpLocks/>
          </p:cNvGrpSpPr>
          <p:nvPr/>
        </p:nvGrpSpPr>
        <p:grpSpPr bwMode="auto">
          <a:xfrm>
            <a:off x="179388" y="4724400"/>
            <a:ext cx="8040687" cy="635000"/>
            <a:chOff x="119" y="2968"/>
            <a:chExt cx="5065" cy="400"/>
          </a:xfrm>
        </p:grpSpPr>
        <p:pic>
          <p:nvPicPr>
            <p:cNvPr id="2072" name="Text Box 35"/>
            <p:cNvPicPr>
              <a:picLocks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19" y="2968"/>
              <a:ext cx="5065" cy="400"/>
            </a:xfrm>
            <a:prstGeom prst="rect">
              <a:avLst/>
            </a:prstGeom>
            <a:gradFill rotWithShape="1">
              <a:gsLst>
                <a:gs pos="0">
                  <a:srgbClr val="CC6600"/>
                </a:gs>
                <a:gs pos="100000">
                  <a:srgbClr val="5E2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</p:pic>
        <p:sp>
          <p:nvSpPr>
            <p:cNvPr id="2067" name="Text Box 19"/>
            <p:cNvSpPr txBox="1">
              <a:spLocks noChangeArrowheads="1"/>
            </p:cNvSpPr>
            <p:nvPr/>
          </p:nvSpPr>
          <p:spPr bwMode="auto">
            <a:xfrm>
              <a:off x="158" y="3022"/>
              <a:ext cx="4990" cy="288"/>
            </a:xfrm>
            <a:prstGeom prst="rect">
              <a:avLst/>
            </a:prstGeom>
            <a:gradFill rotWithShape="1">
              <a:gsLst>
                <a:gs pos="0">
                  <a:srgbClr val="CC6600"/>
                </a:gs>
                <a:gs pos="100000">
                  <a:srgbClr val="CC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Одни горные породы превращаются в другие</a:t>
              </a:r>
            </a:p>
          </p:txBody>
        </p:sp>
      </p:grpSp>
      <p:sp>
        <p:nvSpPr>
          <p:cNvPr id="2065" name="Text Box 40"/>
          <p:cNvSpPr txBox="1">
            <a:spLocks noChangeArrowheads="1"/>
          </p:cNvSpPr>
          <p:nvPr/>
        </p:nvSpPr>
        <p:spPr bwMode="auto">
          <a:xfrm>
            <a:off x="2411413" y="4581525"/>
            <a:ext cx="547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 Black" pitchFamily="34" charset="0"/>
            </a:endParaRPr>
          </a:p>
        </p:txBody>
      </p:sp>
      <p:sp>
        <p:nvSpPr>
          <p:cNvPr id="21" name="Стрелка влево 20">
            <a:hlinkClick r:id="rId12" action="ppaction://hlinksldjump"/>
          </p:cNvPr>
          <p:cNvSpPr/>
          <p:nvPr/>
        </p:nvSpPr>
        <p:spPr>
          <a:xfrm>
            <a:off x="8072462" y="6215082"/>
            <a:ext cx="785818" cy="428628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31777" name="Text Box 33"/>
          <p:cNvGrpSpPr>
            <a:grpSpLocks/>
          </p:cNvGrpSpPr>
          <p:nvPr/>
        </p:nvGrpSpPr>
        <p:grpSpPr bwMode="auto">
          <a:xfrm>
            <a:off x="3492500" y="2781300"/>
            <a:ext cx="2447925" cy="1371600"/>
            <a:chOff x="1882" y="1747"/>
            <a:chExt cx="1332" cy="864"/>
          </a:xfrm>
        </p:grpSpPr>
        <p:pic>
          <p:nvPicPr>
            <p:cNvPr id="2070" name="Text Box 33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882" y="1747"/>
              <a:ext cx="1332" cy="864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</p:pic>
        <p:sp>
          <p:nvSpPr>
            <p:cNvPr id="2074" name="Text Box 26"/>
            <p:cNvSpPr txBox="1">
              <a:spLocks noChangeArrowheads="1"/>
            </p:cNvSpPr>
            <p:nvPr/>
          </p:nvSpPr>
          <p:spPr bwMode="auto">
            <a:xfrm>
              <a:off x="1980" y="1800"/>
              <a:ext cx="1089" cy="748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Сильное нагревание и сжатие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244475"/>
            <a:ext cx="9558338" cy="1749425"/>
          </a:xfrm>
        </p:spPr>
      </p:pic>
      <p:graphicFrame>
        <p:nvGraphicFramePr>
          <p:cNvPr id="218202" name="Group 90"/>
          <p:cNvGraphicFramePr>
            <a:graphicFrameLocks noGrp="1"/>
          </p:cNvGraphicFramePr>
          <p:nvPr/>
        </p:nvGraphicFramePr>
        <p:xfrm>
          <a:off x="0" y="1201738"/>
          <a:ext cx="9144000" cy="4732337"/>
        </p:xfrm>
        <a:graphic>
          <a:graphicData uri="http://schemas.openxmlformats.org/drawingml/2006/table">
            <a:tbl>
              <a:tblPr/>
              <a:tblGrid>
                <a:gridCol w="1463675"/>
                <a:gridCol w="1465263"/>
                <a:gridCol w="1500187"/>
                <a:gridCol w="1422400"/>
                <a:gridCol w="1609725"/>
                <a:gridCol w="1682750"/>
              </a:tblGrid>
              <a:tr h="4111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магматические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0000"/>
                        </a:gs>
                        <a:gs pos="100000">
                          <a:srgbClr val="9900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осадочные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99CC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Метамор-фические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2B2B2"/>
                        </a:gs>
                        <a:gs pos="100000">
                          <a:srgbClr val="B2B2B2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4111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6341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Глубин-ные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6341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Излив-шиеся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6341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неорганические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6341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Органи-ческие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6341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Обло-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6341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мочные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6341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Хими-ческие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6341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гранит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6341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базальт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6341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песок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6341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поварен-ная соль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6341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уголь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6341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Мрамор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6341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алмаз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6341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пемза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6341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глина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6341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гипс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6341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нефть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6341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Гнейс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E7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6341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6341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6341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гравий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6341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6341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газ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6341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Кварцит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6341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6341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6341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валун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6341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6341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известняк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6341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E7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6341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6341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6341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галька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6341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6341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мел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6341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</a:tr>
            </a:tbl>
          </a:graphicData>
        </a:graphic>
      </p:graphicFrame>
      <p:sp>
        <p:nvSpPr>
          <p:cNvPr id="4" name="Овал 3">
            <a:hlinkClick r:id="rId3" action="ppaction://hlinksldjump"/>
          </p:cNvPr>
          <p:cNvSpPr/>
          <p:nvPr/>
        </p:nvSpPr>
        <p:spPr>
          <a:xfrm>
            <a:off x="2571736" y="1214422"/>
            <a:ext cx="357158" cy="35719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>
            <a:hlinkClick r:id="rId4" action="ppaction://hlinksldjump"/>
          </p:cNvPr>
          <p:cNvSpPr/>
          <p:nvPr/>
        </p:nvSpPr>
        <p:spPr>
          <a:xfrm>
            <a:off x="6572264" y="1214422"/>
            <a:ext cx="357158" cy="35719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8072462" y="2000240"/>
            <a:ext cx="357158" cy="35719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7" name="Овал 6"/>
          <p:cNvGrpSpPr>
            <a:grpSpLocks/>
          </p:cNvGrpSpPr>
          <p:nvPr/>
        </p:nvGrpSpPr>
        <p:grpSpPr bwMode="auto">
          <a:xfrm>
            <a:off x="987425" y="2255838"/>
            <a:ext cx="487363" cy="487362"/>
            <a:chOff x="622" y="1421"/>
            <a:chExt cx="307" cy="307"/>
          </a:xfrm>
        </p:grpSpPr>
        <p:pic>
          <p:nvPicPr>
            <p:cNvPr id="218182" name="Овал 6">
              <a:hlinkClick r:id="rId6" action="ppaction://hlinksldjump"/>
            </p:cNvPr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22" y="1421"/>
              <a:ext cx="307" cy="307"/>
            </a:xfrm>
            <a:prstGeom prst="rect">
              <a:avLst/>
            </a:prstGeom>
            <a:noFill/>
          </p:spPr>
        </p:pic>
        <p:sp>
          <p:nvSpPr>
            <p:cNvPr id="218183" name="Text Box 71"/>
            <p:cNvSpPr txBox="1">
              <a:spLocks noChangeArrowheads="1"/>
            </p:cNvSpPr>
            <p:nvPr/>
          </p:nvSpPr>
          <p:spPr bwMode="auto">
            <a:xfrm>
              <a:off x="708" y="1518"/>
              <a:ext cx="159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8" name="Овал 7">
            <a:hlinkClick r:id="rId8" action="ppaction://hlinksldjump"/>
          </p:cNvPr>
          <p:cNvSpPr/>
          <p:nvPr/>
        </p:nvSpPr>
        <p:spPr>
          <a:xfrm>
            <a:off x="2500298" y="2357430"/>
            <a:ext cx="357158" cy="35719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>
            <a:hlinkClick r:id="rId4" action="ppaction://hlinksldjump"/>
          </p:cNvPr>
          <p:cNvSpPr/>
          <p:nvPr/>
        </p:nvSpPr>
        <p:spPr>
          <a:xfrm>
            <a:off x="4071934" y="2357430"/>
            <a:ext cx="357158" cy="35719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>
            <a:hlinkClick r:id="rId9" action="ppaction://hlinksldjump"/>
          </p:cNvPr>
          <p:cNvSpPr/>
          <p:nvPr/>
        </p:nvSpPr>
        <p:spPr>
          <a:xfrm>
            <a:off x="5429256" y="2357430"/>
            <a:ext cx="357158" cy="35719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>
            <a:hlinkClick r:id="rId10" action="ppaction://hlinksldjump"/>
          </p:cNvPr>
          <p:cNvSpPr/>
          <p:nvPr/>
        </p:nvSpPr>
        <p:spPr>
          <a:xfrm>
            <a:off x="6500826" y="2357430"/>
            <a:ext cx="357158" cy="35719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  <a:gradFill rotWithShape="1">
            <a:gsLst>
              <a:gs pos="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FF9933"/>
                </a:solidFill>
                <a:latin typeface="Times New Roman" pitchFamily="18" charset="0"/>
              </a:rPr>
              <a:t>Полезные ископаемые  Ленинградской области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12573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Какие вы знаете минералы и горные породы Ленинградской области?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" y="3857625"/>
            <a:ext cx="8215313" cy="2041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гранит, песок, глина, апатиты, торф, фосфориты, </a:t>
            </a:r>
          </a:p>
          <a:p>
            <a:pPr algn="ctr">
              <a:defRPr/>
            </a:pPr>
            <a:r>
              <a:rPr lang="ru-RU"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горючие сланцы, минеральная вода</a:t>
            </a: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lang="ru-RU" sz="3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минеральная краска</a:t>
            </a: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</a:t>
            </a:r>
          </a:p>
        </p:txBody>
      </p:sp>
      <p:grpSp>
        <p:nvGrpSpPr>
          <p:cNvPr id="5" name="Управляющая кнопка: настраиваемая 4"/>
          <p:cNvGrpSpPr>
            <a:grpSpLocks/>
          </p:cNvGrpSpPr>
          <p:nvPr/>
        </p:nvGrpSpPr>
        <p:grpSpPr bwMode="auto">
          <a:xfrm>
            <a:off x="2998788" y="3127375"/>
            <a:ext cx="2798762" cy="914400"/>
            <a:chOff x="1889" y="1970"/>
            <a:chExt cx="1763" cy="576"/>
          </a:xfrm>
        </p:grpSpPr>
        <p:pic>
          <p:nvPicPr>
            <p:cNvPr id="219140" name="Управляющая кнопка: настраиваемая 4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89" y="1970"/>
              <a:ext cx="1763" cy="576"/>
            </a:xfrm>
            <a:prstGeom prst="rect">
              <a:avLst/>
            </a:prstGeom>
            <a:noFill/>
          </p:spPr>
        </p:pic>
        <p:sp>
          <p:nvSpPr>
            <p:cNvPr id="219141" name="Text Box 5"/>
            <p:cNvSpPr txBox="1">
              <a:spLocks noChangeArrowheads="1"/>
            </p:cNvSpPr>
            <p:nvPr/>
          </p:nvSpPr>
          <p:spPr bwMode="auto">
            <a:xfrm>
              <a:off x="2115" y="2025"/>
              <a:ext cx="1530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800">
                  <a:solidFill>
                    <a:srgbClr val="FF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Проверка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Управляющая кнопка: далее 28"/>
          <p:cNvGrpSpPr>
            <a:grpSpLocks/>
          </p:cNvGrpSpPr>
          <p:nvPr/>
        </p:nvGrpSpPr>
        <p:grpSpPr bwMode="auto">
          <a:xfrm>
            <a:off x="8412163" y="6181725"/>
            <a:ext cx="798512" cy="731838"/>
            <a:chOff x="5299" y="3894"/>
            <a:chExt cx="503" cy="461"/>
          </a:xfrm>
        </p:grpSpPr>
        <p:pic>
          <p:nvPicPr>
            <p:cNvPr id="220161" name="Управляющая кнопка: далее 28">
              <a:hlinkClick r:id="" action="ppaction://hlinkshowjump?jump=nextslide" highlightClick="1"/>
            </p:cNvPr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99" y="3894"/>
              <a:ext cx="503" cy="461"/>
            </a:xfrm>
            <a:prstGeom prst="rect">
              <a:avLst/>
            </a:prstGeom>
            <a:noFill/>
          </p:spPr>
        </p:pic>
        <p:sp>
          <p:nvSpPr>
            <p:cNvPr id="220162" name="Text Box 2"/>
            <p:cNvSpPr txBox="1">
              <a:spLocks noChangeArrowheads="1"/>
            </p:cNvSpPr>
            <p:nvPr/>
          </p:nvSpPr>
          <p:spPr bwMode="auto">
            <a:xfrm>
              <a:off x="5355" y="3960"/>
              <a:ext cx="405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996633"/>
                </a:solidFill>
                <a:latin typeface="Arial" charset="0"/>
              </a:endParaRPr>
            </a:p>
          </p:txBody>
        </p:sp>
      </p:grpSp>
      <p:pic>
        <p:nvPicPr>
          <p:cNvPr id="6" name="Схема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75" y="774700"/>
            <a:ext cx="8216900" cy="6083300"/>
          </a:xfrm>
          <a:prstGeom prst="rect">
            <a:avLst/>
          </a:prstGeom>
          <a:noFill/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403350" y="908050"/>
            <a:ext cx="7129463" cy="8651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/>
              <a:t>Минералами и горными породами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03350" y="2060575"/>
            <a:ext cx="7129463" cy="7921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75000"/>
              </a:lnSpc>
              <a:defRPr/>
            </a:pPr>
            <a:r>
              <a:rPr lang="ru-RU" sz="3200"/>
              <a:t>Магматические, осадочные и метаморфические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03350" y="3213100"/>
            <a:ext cx="7129463" cy="863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/>
              <a:t>Глубинные и излившиеся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03350" y="4365625"/>
            <a:ext cx="7129463" cy="7921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75000"/>
              </a:lnSpc>
              <a:defRPr/>
            </a:pPr>
            <a:r>
              <a:rPr lang="ru-RU" sz="3200"/>
              <a:t>Обломочные, химические и органические 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03350" y="5445125"/>
            <a:ext cx="7200900" cy="930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/>
              <a:t>Высокие температуры и давление</a:t>
            </a:r>
          </a:p>
        </p:txBody>
      </p:sp>
      <p:pic>
        <p:nvPicPr>
          <p:cNvPr id="2" name="Diagram group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08050"/>
            <a:ext cx="1304925" cy="1689100"/>
          </a:xfrm>
          <a:prstGeom prst="rect">
            <a:avLst/>
          </a:prstGeom>
          <a:noFill/>
        </p:spPr>
      </p:pic>
      <p:pic>
        <p:nvPicPr>
          <p:cNvPr id="5" name="Diagram group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987550"/>
            <a:ext cx="1304925" cy="1693863"/>
          </a:xfrm>
          <a:prstGeom prst="rect">
            <a:avLst/>
          </a:prstGeom>
          <a:noFill/>
        </p:spPr>
      </p:pic>
      <p:pic>
        <p:nvPicPr>
          <p:cNvPr id="8" name="Diagram group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13100"/>
            <a:ext cx="1304925" cy="1693863"/>
          </a:xfrm>
          <a:prstGeom prst="rect">
            <a:avLst/>
          </a:prstGeom>
          <a:noFill/>
        </p:spPr>
      </p:pic>
      <p:pic>
        <p:nvPicPr>
          <p:cNvPr id="14" name="Diagram group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8" y="4383088"/>
            <a:ext cx="1309687" cy="1689100"/>
          </a:xfrm>
          <a:prstGeom prst="rect">
            <a:avLst/>
          </a:prstGeom>
          <a:noFill/>
        </p:spPr>
      </p:pic>
      <p:pic>
        <p:nvPicPr>
          <p:cNvPr id="18" name="Diagram group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325" y="5535613"/>
            <a:ext cx="1304925" cy="1687512"/>
          </a:xfrm>
          <a:prstGeom prst="rect">
            <a:avLst/>
          </a:prstGeom>
          <a:noFill/>
        </p:spPr>
      </p:pic>
      <p:pic>
        <p:nvPicPr>
          <p:cNvPr id="220175" name="Прямоугольник 29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034463" cy="742950"/>
          </a:xfrm>
          <a:prstGeom prst="rect">
            <a:avLst/>
          </a:prstGeom>
          <a:gradFill rotWithShape="1">
            <a:gsLst>
              <a:gs pos="0">
                <a:srgbClr val="0099CC"/>
              </a:gs>
              <a:gs pos="100000">
                <a:srgbClr val="00475E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latin typeface="Times New Roman" pitchFamily="18" charset="0"/>
              </a:rPr>
              <a:t>Домашнее задание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§16-17</a:t>
            </a:r>
          </a:p>
          <a:p>
            <a:pPr marL="609600" indent="-609600"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На контурной карте России обозначить условными знаками месторождения нефти, газа, каменного угля, железной руды.</a:t>
            </a:r>
          </a:p>
          <a:p>
            <a:pPr marL="609600" indent="-609600" eaLnBrk="1" hangingPunct="1">
              <a:defRPr/>
            </a:pP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ятиугольник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8208962" cy="100806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500" y="1571625"/>
            <a:ext cx="8215313" cy="46069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800" b="1">
                <a:solidFill>
                  <a:schemeClr val="bg2"/>
                </a:solidFill>
                <a:latin typeface="Times New Roman" pitchFamily="18" charset="0"/>
                <a:cs typeface="Arial" charset="0"/>
              </a:rPr>
              <a:t>Горная порода</a:t>
            </a:r>
            <a:r>
              <a:rPr lang="ru-RU" sz="2800" b="1">
                <a:solidFill>
                  <a:srgbClr val="463416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2800">
                <a:solidFill>
                  <a:srgbClr val="165D5D"/>
                </a:solidFill>
                <a:latin typeface="Times New Roman" pitchFamily="18" charset="0"/>
                <a:cs typeface="Arial" charset="0"/>
              </a:rPr>
              <a:t>– природное тело, слагающее земную кору и состоящее из минералов.</a:t>
            </a:r>
          </a:p>
          <a:p>
            <a:pPr>
              <a:lnSpc>
                <a:spcPct val="150000"/>
              </a:lnSpc>
              <a:defRPr/>
            </a:pPr>
            <a:r>
              <a:rPr lang="ru-RU" sz="2800" b="1">
                <a:solidFill>
                  <a:schemeClr val="bg2"/>
                </a:solidFill>
                <a:latin typeface="Times New Roman" pitchFamily="18" charset="0"/>
                <a:cs typeface="Arial" charset="0"/>
              </a:rPr>
              <a:t>Минералы</a:t>
            </a:r>
            <a:r>
              <a:rPr lang="ru-RU" sz="2800">
                <a:solidFill>
                  <a:schemeClr val="bg2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2800">
                <a:solidFill>
                  <a:srgbClr val="165D5D"/>
                </a:solidFill>
                <a:latin typeface="Times New Roman" pitchFamily="18" charset="0"/>
                <a:cs typeface="Arial" charset="0"/>
              </a:rPr>
              <a:t>– природные тела однородные по составу и свойствам, образующиеся  в глубинах и на поверхности Земли.</a:t>
            </a:r>
          </a:p>
          <a:p>
            <a:pPr>
              <a:lnSpc>
                <a:spcPct val="150000"/>
              </a:lnSpc>
              <a:defRPr/>
            </a:pPr>
            <a:r>
              <a:rPr lang="ru-RU" sz="2800">
                <a:solidFill>
                  <a:srgbClr val="165D5D"/>
                </a:solidFill>
                <a:latin typeface="Times New Roman" pitchFamily="18" charset="0"/>
                <a:cs typeface="Arial" charset="0"/>
              </a:rPr>
              <a:t>Например, </a:t>
            </a:r>
            <a:r>
              <a:rPr lang="ru-RU" sz="2800">
                <a:solidFill>
                  <a:srgbClr val="463416"/>
                </a:solidFill>
                <a:latin typeface="Times New Roman" pitchFamily="18" charset="0"/>
                <a:cs typeface="Arial" charset="0"/>
              </a:rPr>
              <a:t>гранит</a:t>
            </a:r>
            <a:r>
              <a:rPr lang="ru-RU" sz="2800">
                <a:solidFill>
                  <a:srgbClr val="165D5D"/>
                </a:solidFill>
                <a:latin typeface="Times New Roman" pitchFamily="18" charset="0"/>
                <a:cs typeface="Arial" charset="0"/>
              </a:rPr>
              <a:t> состоит из: </a:t>
            </a:r>
            <a:r>
              <a:rPr lang="ru-RU" sz="2800">
                <a:solidFill>
                  <a:srgbClr val="463416"/>
                </a:solidFill>
                <a:latin typeface="Times New Roman" pitchFamily="18" charset="0"/>
                <a:cs typeface="Arial" charset="0"/>
              </a:rPr>
              <a:t>кварца, полевого шпата, слюды</a:t>
            </a:r>
            <a:r>
              <a:rPr lang="ru-RU" sz="2800">
                <a:solidFill>
                  <a:srgbClr val="165D5D"/>
                </a:solidFill>
                <a:latin typeface="Times New Roman" pitchFamily="18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1143000"/>
          </a:xfr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>
              <a:defRPr/>
            </a:pPr>
            <a:r>
              <a:rPr lang="ru-RU" sz="3200" smtClean="0">
                <a:solidFill>
                  <a:schemeClr val="tx1"/>
                </a:solidFill>
              </a:rPr>
              <a:t>Классификация минералов и горных пород</a:t>
            </a:r>
          </a:p>
        </p:txBody>
      </p:sp>
      <p:sp>
        <p:nvSpPr>
          <p:cNvPr id="206850" name="Rectangle 15"/>
          <p:cNvSpPr>
            <a:spLocks noChangeArrowheads="1"/>
          </p:cNvSpPr>
          <p:nvPr/>
        </p:nvSpPr>
        <p:spPr bwMode="auto">
          <a:xfrm>
            <a:off x="179388" y="1412875"/>
            <a:ext cx="2663825" cy="720725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2" dir="b"/>
          </a:scene3d>
          <a:sp3d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b="1"/>
              <a:t>МАГМАТИЧЕСКИЕ</a:t>
            </a:r>
          </a:p>
        </p:txBody>
      </p:sp>
      <p:sp>
        <p:nvSpPr>
          <p:cNvPr id="206851" name="Rectangle 18"/>
          <p:cNvSpPr>
            <a:spLocks noChangeArrowheads="1"/>
          </p:cNvSpPr>
          <p:nvPr/>
        </p:nvSpPr>
        <p:spPr bwMode="auto">
          <a:xfrm>
            <a:off x="3132138" y="1412875"/>
            <a:ext cx="2592387" cy="647700"/>
          </a:xfrm>
          <a:prstGeom prst="rect">
            <a:avLst/>
          </a:prstGeom>
          <a:gradFill rotWithShape="1">
            <a:gsLst>
              <a:gs pos="0">
                <a:srgbClr val="00CC66"/>
              </a:gs>
              <a:gs pos="100000">
                <a:srgbClr val="005E2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00CC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b="1"/>
              <a:t>ОСАДОЧНЫЕ</a:t>
            </a:r>
          </a:p>
        </p:txBody>
      </p:sp>
      <p:sp>
        <p:nvSpPr>
          <p:cNvPr id="206852" name="Rectangle 19"/>
          <p:cNvSpPr>
            <a:spLocks noChangeArrowheads="1"/>
          </p:cNvSpPr>
          <p:nvPr/>
        </p:nvSpPr>
        <p:spPr bwMode="auto">
          <a:xfrm>
            <a:off x="6011863" y="1412875"/>
            <a:ext cx="2808287" cy="64770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rgbClr val="525252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B2B2B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b="1"/>
              <a:t>МЕТАМОРФИЧЕСКИЕ</a:t>
            </a:r>
          </a:p>
        </p:txBody>
      </p:sp>
      <p:sp>
        <p:nvSpPr>
          <p:cNvPr id="206853" name="Rectangle 29"/>
          <p:cNvSpPr>
            <a:spLocks noChangeArrowheads="1"/>
          </p:cNvSpPr>
          <p:nvPr/>
        </p:nvSpPr>
        <p:spPr bwMode="auto">
          <a:xfrm>
            <a:off x="6804025" y="2420938"/>
            <a:ext cx="1584325" cy="8636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765E47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b="1">
                <a:solidFill>
                  <a:schemeClr val="bg2"/>
                </a:solidFill>
              </a:rPr>
              <a:t>МРАМОР</a:t>
            </a:r>
          </a:p>
        </p:txBody>
      </p:sp>
      <p:sp>
        <p:nvSpPr>
          <p:cNvPr id="206854" name="Rectangle 30"/>
          <p:cNvSpPr>
            <a:spLocks noChangeArrowheads="1"/>
          </p:cNvSpPr>
          <p:nvPr/>
        </p:nvSpPr>
        <p:spPr bwMode="auto">
          <a:xfrm>
            <a:off x="6877050" y="3644900"/>
            <a:ext cx="1582738" cy="792163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765E47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b="1">
                <a:solidFill>
                  <a:schemeClr val="bg2"/>
                </a:solidFill>
              </a:rPr>
              <a:t>КВАРЦИТ</a:t>
            </a:r>
          </a:p>
        </p:txBody>
      </p:sp>
      <p:sp>
        <p:nvSpPr>
          <p:cNvPr id="206855" name="Rectangle 31"/>
          <p:cNvSpPr>
            <a:spLocks noChangeArrowheads="1"/>
          </p:cNvSpPr>
          <p:nvPr/>
        </p:nvSpPr>
        <p:spPr bwMode="auto">
          <a:xfrm>
            <a:off x="6877050" y="4724400"/>
            <a:ext cx="1582738" cy="865188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765E47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b="1">
                <a:solidFill>
                  <a:schemeClr val="bg2"/>
                </a:solidFill>
              </a:rPr>
              <a:t>ГНЕЙС</a:t>
            </a:r>
          </a:p>
        </p:txBody>
      </p:sp>
      <p:sp>
        <p:nvSpPr>
          <p:cNvPr id="206856" name="Rectangle 32"/>
          <p:cNvSpPr>
            <a:spLocks noChangeArrowheads="1"/>
          </p:cNvSpPr>
          <p:nvPr/>
        </p:nvSpPr>
        <p:spPr bwMode="auto">
          <a:xfrm>
            <a:off x="468313" y="2492375"/>
            <a:ext cx="1584325" cy="863600"/>
          </a:xfrm>
          <a:prstGeom prst="rect">
            <a:avLst/>
          </a:prstGeom>
          <a:gradFill rotWithShape="1">
            <a:gsLst>
              <a:gs pos="0">
                <a:srgbClr val="FFCCCC"/>
              </a:gs>
              <a:gs pos="100000">
                <a:srgbClr val="765E5E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b="1">
                <a:solidFill>
                  <a:schemeClr val="bg2"/>
                </a:solidFill>
              </a:rPr>
              <a:t>ГРАНИТ</a:t>
            </a:r>
          </a:p>
        </p:txBody>
      </p:sp>
      <p:sp>
        <p:nvSpPr>
          <p:cNvPr id="206857" name="Rectangle 33"/>
          <p:cNvSpPr>
            <a:spLocks noChangeArrowheads="1"/>
          </p:cNvSpPr>
          <p:nvPr/>
        </p:nvSpPr>
        <p:spPr bwMode="auto">
          <a:xfrm>
            <a:off x="468313" y="3573463"/>
            <a:ext cx="1511300" cy="863600"/>
          </a:xfrm>
          <a:prstGeom prst="rect">
            <a:avLst/>
          </a:prstGeom>
          <a:gradFill rotWithShape="1">
            <a:gsLst>
              <a:gs pos="0">
                <a:srgbClr val="FFCCCC"/>
              </a:gs>
              <a:gs pos="100000">
                <a:srgbClr val="765E5E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b="1">
                <a:solidFill>
                  <a:schemeClr val="bg2"/>
                </a:solidFill>
              </a:rPr>
              <a:t>БАЗАЛЬТ</a:t>
            </a:r>
          </a:p>
        </p:txBody>
      </p:sp>
      <p:sp>
        <p:nvSpPr>
          <p:cNvPr id="206858" name="Rectangle 34"/>
          <p:cNvSpPr>
            <a:spLocks noChangeArrowheads="1"/>
          </p:cNvSpPr>
          <p:nvPr/>
        </p:nvSpPr>
        <p:spPr bwMode="auto">
          <a:xfrm>
            <a:off x="468313" y="4724400"/>
            <a:ext cx="1584325" cy="863600"/>
          </a:xfrm>
          <a:prstGeom prst="rect">
            <a:avLst/>
          </a:prstGeom>
          <a:gradFill rotWithShape="1">
            <a:gsLst>
              <a:gs pos="0">
                <a:srgbClr val="FFCCCC"/>
              </a:gs>
              <a:gs pos="100000">
                <a:srgbClr val="765E5E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ru-RU" b="1">
              <a:solidFill>
                <a:schemeClr val="bg2"/>
              </a:solidFill>
            </a:endParaRPr>
          </a:p>
          <a:p>
            <a:pPr algn="ctr"/>
            <a:r>
              <a:rPr lang="ru-RU" b="1">
                <a:solidFill>
                  <a:schemeClr val="bg2"/>
                </a:solidFill>
              </a:rPr>
              <a:t>ПЕМЗА</a:t>
            </a:r>
          </a:p>
          <a:p>
            <a:pPr algn="ctr"/>
            <a:endParaRPr lang="ru-RU" b="1"/>
          </a:p>
        </p:txBody>
      </p:sp>
      <p:sp>
        <p:nvSpPr>
          <p:cNvPr id="206859" name="Line 35"/>
          <p:cNvSpPr>
            <a:spLocks noChangeShapeType="1"/>
          </p:cNvSpPr>
          <p:nvPr/>
        </p:nvSpPr>
        <p:spPr bwMode="auto">
          <a:xfrm>
            <a:off x="2771775" y="2565400"/>
            <a:ext cx="0" cy="25923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860" name="Line 36"/>
          <p:cNvSpPr>
            <a:spLocks noChangeShapeType="1"/>
          </p:cNvSpPr>
          <p:nvPr/>
        </p:nvSpPr>
        <p:spPr bwMode="auto">
          <a:xfrm>
            <a:off x="3708400" y="2565400"/>
            <a:ext cx="0" cy="28082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861" name="Line 37"/>
          <p:cNvSpPr>
            <a:spLocks noChangeShapeType="1"/>
          </p:cNvSpPr>
          <p:nvPr/>
        </p:nvSpPr>
        <p:spPr bwMode="auto">
          <a:xfrm>
            <a:off x="6443663" y="2492375"/>
            <a:ext cx="0" cy="266541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862" name="Line 38"/>
          <p:cNvSpPr>
            <a:spLocks noChangeShapeType="1"/>
          </p:cNvSpPr>
          <p:nvPr/>
        </p:nvSpPr>
        <p:spPr bwMode="auto">
          <a:xfrm>
            <a:off x="2124075" y="3141663"/>
            <a:ext cx="6477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863" name="Line 39"/>
          <p:cNvSpPr>
            <a:spLocks noChangeShapeType="1"/>
          </p:cNvSpPr>
          <p:nvPr/>
        </p:nvSpPr>
        <p:spPr bwMode="auto">
          <a:xfrm>
            <a:off x="2124075" y="4221163"/>
            <a:ext cx="5762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864" name="Line 40"/>
          <p:cNvSpPr>
            <a:spLocks noChangeShapeType="1"/>
          </p:cNvSpPr>
          <p:nvPr/>
        </p:nvSpPr>
        <p:spPr bwMode="auto">
          <a:xfrm>
            <a:off x="2051050" y="5229225"/>
            <a:ext cx="7207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865" name="Line 41"/>
          <p:cNvSpPr>
            <a:spLocks noChangeShapeType="1"/>
          </p:cNvSpPr>
          <p:nvPr/>
        </p:nvSpPr>
        <p:spPr bwMode="auto">
          <a:xfrm flipV="1">
            <a:off x="2771775" y="2205038"/>
            <a:ext cx="0" cy="431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866" name="Line 42"/>
          <p:cNvSpPr>
            <a:spLocks noChangeShapeType="1"/>
          </p:cNvSpPr>
          <p:nvPr/>
        </p:nvSpPr>
        <p:spPr bwMode="auto">
          <a:xfrm flipV="1">
            <a:off x="3708400" y="2133600"/>
            <a:ext cx="0" cy="5032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867" name="Line 43"/>
          <p:cNvSpPr>
            <a:spLocks noChangeShapeType="1"/>
          </p:cNvSpPr>
          <p:nvPr/>
        </p:nvSpPr>
        <p:spPr bwMode="auto">
          <a:xfrm flipV="1">
            <a:off x="6443663" y="2060575"/>
            <a:ext cx="0" cy="7921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868" name="Line 47"/>
          <p:cNvSpPr>
            <a:spLocks noChangeShapeType="1"/>
          </p:cNvSpPr>
          <p:nvPr/>
        </p:nvSpPr>
        <p:spPr bwMode="auto">
          <a:xfrm>
            <a:off x="3708400" y="2924175"/>
            <a:ext cx="28733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869" name="Rectangle 54"/>
          <p:cNvSpPr>
            <a:spLocks noChangeArrowheads="1"/>
          </p:cNvSpPr>
          <p:nvPr/>
        </p:nvSpPr>
        <p:spPr bwMode="auto">
          <a:xfrm>
            <a:off x="3995738" y="3357563"/>
            <a:ext cx="2016125" cy="1368425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00000">
                <a:srgbClr val="5E5E76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CCCC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ru-RU" b="1">
              <a:solidFill>
                <a:srgbClr val="FF9933"/>
              </a:solidFill>
            </a:endParaRPr>
          </a:p>
          <a:p>
            <a:pPr algn="ctr"/>
            <a:endParaRPr lang="ru-RU" b="1">
              <a:solidFill>
                <a:srgbClr val="FF9933"/>
              </a:solidFill>
            </a:endParaRPr>
          </a:p>
          <a:p>
            <a:pPr algn="ctr"/>
            <a:r>
              <a:rPr lang="ru-RU" b="1">
                <a:solidFill>
                  <a:srgbClr val="993366"/>
                </a:solidFill>
              </a:rPr>
              <a:t>ОРГАНИЧЕСКИЕ</a:t>
            </a:r>
          </a:p>
          <a:p>
            <a:pPr algn="ctr"/>
            <a:r>
              <a:rPr lang="ru-RU" b="1"/>
              <a:t>нефть, торф</a:t>
            </a:r>
          </a:p>
          <a:p>
            <a:pPr algn="ctr"/>
            <a:r>
              <a:rPr lang="ru-RU" b="1"/>
              <a:t> каменный уголь,</a:t>
            </a:r>
          </a:p>
          <a:p>
            <a:pPr algn="ctr"/>
            <a:r>
              <a:rPr lang="ru-RU" b="1"/>
              <a:t>природный газ,</a:t>
            </a:r>
          </a:p>
          <a:p>
            <a:pPr algn="ctr"/>
            <a:r>
              <a:rPr lang="ru-RU" b="1"/>
              <a:t> известняк, мел</a:t>
            </a:r>
          </a:p>
          <a:p>
            <a:pPr algn="ctr"/>
            <a:endParaRPr lang="ru-RU" b="1"/>
          </a:p>
          <a:p>
            <a:pPr algn="ctr"/>
            <a:endParaRPr lang="ru-RU"/>
          </a:p>
        </p:txBody>
      </p:sp>
      <p:sp>
        <p:nvSpPr>
          <p:cNvPr id="206870" name="Rectangle 56"/>
          <p:cNvSpPr>
            <a:spLocks noChangeArrowheads="1"/>
          </p:cNvSpPr>
          <p:nvPr/>
        </p:nvSpPr>
        <p:spPr bwMode="auto">
          <a:xfrm>
            <a:off x="3995738" y="2276475"/>
            <a:ext cx="2016125" cy="935038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00000">
                <a:srgbClr val="5E5E76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CCCC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ru-RU" b="1">
              <a:solidFill>
                <a:srgbClr val="FF9933"/>
              </a:solidFill>
            </a:endParaRPr>
          </a:p>
          <a:p>
            <a:pPr algn="ctr"/>
            <a:r>
              <a:rPr lang="ru-RU" b="1">
                <a:solidFill>
                  <a:srgbClr val="993366"/>
                </a:solidFill>
              </a:rPr>
              <a:t>ОБЛОМОЧНЫЕ</a:t>
            </a:r>
          </a:p>
          <a:p>
            <a:pPr algn="ctr"/>
            <a:r>
              <a:rPr lang="ru-RU" b="1"/>
              <a:t>песок, глина, </a:t>
            </a:r>
          </a:p>
          <a:p>
            <a:pPr algn="ctr"/>
            <a:r>
              <a:rPr lang="ru-RU" b="1"/>
              <a:t>валуны, щебень</a:t>
            </a:r>
          </a:p>
          <a:p>
            <a:pPr algn="ctr"/>
            <a:endParaRPr lang="ru-RU" b="1"/>
          </a:p>
        </p:txBody>
      </p:sp>
      <p:sp>
        <p:nvSpPr>
          <p:cNvPr id="206871" name="Rectangle 57"/>
          <p:cNvSpPr>
            <a:spLocks noChangeArrowheads="1"/>
          </p:cNvSpPr>
          <p:nvPr/>
        </p:nvSpPr>
        <p:spPr bwMode="auto">
          <a:xfrm>
            <a:off x="3995738" y="4868863"/>
            <a:ext cx="2016125" cy="1081087"/>
          </a:xfrm>
          <a:prstGeom prst="rect">
            <a:avLst/>
          </a:prstGeom>
          <a:gradFill rotWithShape="1">
            <a:gsLst>
              <a:gs pos="0">
                <a:srgbClr val="CCCCFF"/>
              </a:gs>
              <a:gs pos="100000">
                <a:srgbClr val="5E5E76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rgbClr val="CCCCFF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ru-RU" b="1">
              <a:solidFill>
                <a:srgbClr val="FF9933"/>
              </a:solidFill>
            </a:endParaRPr>
          </a:p>
          <a:p>
            <a:pPr algn="ctr"/>
            <a:r>
              <a:rPr lang="ru-RU" b="1">
                <a:solidFill>
                  <a:srgbClr val="993366"/>
                </a:solidFill>
              </a:rPr>
              <a:t>ХИМИЧЕСКИЕ</a:t>
            </a:r>
          </a:p>
          <a:p>
            <a:pPr algn="ctr"/>
            <a:r>
              <a:rPr lang="ru-RU" b="1"/>
              <a:t>поваренная соль,</a:t>
            </a:r>
          </a:p>
          <a:p>
            <a:pPr algn="ctr"/>
            <a:r>
              <a:rPr lang="ru-RU" b="1"/>
              <a:t>калийная соль, </a:t>
            </a:r>
          </a:p>
          <a:p>
            <a:pPr algn="ctr"/>
            <a:r>
              <a:rPr lang="ru-RU" b="1"/>
              <a:t>сера. апатит</a:t>
            </a:r>
          </a:p>
          <a:p>
            <a:pPr algn="ctr"/>
            <a:endParaRPr lang="ru-RU" b="1"/>
          </a:p>
        </p:txBody>
      </p:sp>
      <p:sp>
        <p:nvSpPr>
          <p:cNvPr id="206872" name="Line 59"/>
          <p:cNvSpPr>
            <a:spLocks noChangeShapeType="1"/>
          </p:cNvSpPr>
          <p:nvPr/>
        </p:nvSpPr>
        <p:spPr bwMode="auto">
          <a:xfrm>
            <a:off x="3708400" y="3933825"/>
            <a:ext cx="2159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873" name="Line 60"/>
          <p:cNvSpPr>
            <a:spLocks noChangeShapeType="1"/>
          </p:cNvSpPr>
          <p:nvPr/>
        </p:nvSpPr>
        <p:spPr bwMode="auto">
          <a:xfrm>
            <a:off x="3708400" y="5300663"/>
            <a:ext cx="2159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874" name="Line 61"/>
          <p:cNvSpPr>
            <a:spLocks noChangeShapeType="1"/>
          </p:cNvSpPr>
          <p:nvPr/>
        </p:nvSpPr>
        <p:spPr bwMode="auto">
          <a:xfrm>
            <a:off x="6516688" y="2924175"/>
            <a:ext cx="2159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875" name="Line 62"/>
          <p:cNvSpPr>
            <a:spLocks noChangeShapeType="1"/>
          </p:cNvSpPr>
          <p:nvPr/>
        </p:nvSpPr>
        <p:spPr bwMode="auto">
          <a:xfrm>
            <a:off x="6516688" y="4076700"/>
            <a:ext cx="2873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876" name="Line 63"/>
          <p:cNvSpPr>
            <a:spLocks noChangeShapeType="1"/>
          </p:cNvSpPr>
          <p:nvPr/>
        </p:nvSpPr>
        <p:spPr bwMode="auto">
          <a:xfrm>
            <a:off x="6443663" y="5157788"/>
            <a:ext cx="360362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242888"/>
            <a:ext cx="9144000" cy="1584326"/>
          </a:xfrm>
          <a:gradFill rotWithShape="1">
            <a:gsLst>
              <a:gs pos="0">
                <a:schemeClr val="accent1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</p:spPr>
      </p:pic>
      <p:graphicFrame>
        <p:nvGraphicFramePr>
          <p:cNvPr id="207963" name="Group 91"/>
          <p:cNvGraphicFramePr>
            <a:graphicFrameLocks noGrp="1"/>
          </p:cNvGraphicFramePr>
          <p:nvPr/>
        </p:nvGraphicFramePr>
        <p:xfrm>
          <a:off x="0" y="1201738"/>
          <a:ext cx="9144000" cy="4660900"/>
        </p:xfrm>
        <a:graphic>
          <a:graphicData uri="http://schemas.openxmlformats.org/drawingml/2006/table">
            <a:tbl>
              <a:tblPr/>
              <a:tblGrid>
                <a:gridCol w="1463675"/>
                <a:gridCol w="1465263"/>
                <a:gridCol w="1500187"/>
                <a:gridCol w="1422400"/>
                <a:gridCol w="1609725"/>
                <a:gridCol w="1682750"/>
              </a:tblGrid>
              <a:tr h="4111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магматические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0000"/>
                        </a:gs>
                        <a:gs pos="100000">
                          <a:srgbClr val="9900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осадочные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00"/>
                        </a:gs>
                        <a:gs pos="100000">
                          <a:srgbClr val="99CC00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Метамор-фические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2B2B2"/>
                        </a:gs>
                        <a:gs pos="100000">
                          <a:srgbClr val="B2B2B2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4111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6341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Глубин-ные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63416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Излив-шиеся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63416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неорганические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63416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Органи-ческие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63416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Обло-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63416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мочные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63416"/>
                          </a:solidFill>
                          <a:effectLst/>
                          <a:latin typeface="Arial" charset="0"/>
                          <a:cs typeface="Arial" charset="0"/>
                        </a:rPr>
                        <a:t>Хими-ческие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6341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6341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6341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6341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6341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6341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6341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6341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6341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6341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6341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6341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E7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6341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6341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6341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6341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6341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6341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6341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6341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6341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6341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6341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6341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8E7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6341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6341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6341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6341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6341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46341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CDCC"/>
                    </a:solidFill>
                  </a:tcPr>
                </a:tc>
              </a:tr>
            </a:tbl>
          </a:graphicData>
        </a:graphic>
      </p:graphicFrame>
      <p:sp>
        <p:nvSpPr>
          <p:cNvPr id="4" name="Овал 3">
            <a:hlinkClick r:id="rId3" action="ppaction://hlinksldjump"/>
          </p:cNvPr>
          <p:cNvSpPr/>
          <p:nvPr/>
        </p:nvSpPr>
        <p:spPr>
          <a:xfrm>
            <a:off x="2571736" y="1214422"/>
            <a:ext cx="357158" cy="35719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>
            <a:hlinkClick r:id="rId4" action="ppaction://hlinksldjump"/>
          </p:cNvPr>
          <p:cNvSpPr/>
          <p:nvPr/>
        </p:nvSpPr>
        <p:spPr>
          <a:xfrm>
            <a:off x="6572264" y="1214422"/>
            <a:ext cx="357158" cy="35719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8072462" y="2000240"/>
            <a:ext cx="357158" cy="35719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7" name="Овал 6"/>
          <p:cNvGrpSpPr>
            <a:grpSpLocks/>
          </p:cNvGrpSpPr>
          <p:nvPr/>
        </p:nvGrpSpPr>
        <p:grpSpPr bwMode="auto">
          <a:xfrm>
            <a:off x="969963" y="2273300"/>
            <a:ext cx="493712" cy="493713"/>
            <a:chOff x="611" y="1432"/>
            <a:chExt cx="311" cy="311"/>
          </a:xfrm>
        </p:grpSpPr>
        <p:pic>
          <p:nvPicPr>
            <p:cNvPr id="207942" name="Овал 6">
              <a:hlinkClick r:id="rId6" action="ppaction://hlinksldjump"/>
            </p:cNvPr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11" y="1432"/>
              <a:ext cx="311" cy="311"/>
            </a:xfrm>
            <a:prstGeom prst="rect">
              <a:avLst/>
            </a:prstGeom>
            <a:noFill/>
          </p:spPr>
        </p:pic>
        <p:sp>
          <p:nvSpPr>
            <p:cNvPr id="207943" name="Text Box 71"/>
            <p:cNvSpPr txBox="1">
              <a:spLocks noChangeArrowheads="1"/>
            </p:cNvSpPr>
            <p:nvPr/>
          </p:nvSpPr>
          <p:spPr bwMode="auto">
            <a:xfrm>
              <a:off x="698" y="1531"/>
              <a:ext cx="159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8" name="Овал 7">
            <a:hlinkClick r:id="rId8" action="ppaction://hlinksldjump"/>
          </p:cNvPr>
          <p:cNvSpPr/>
          <p:nvPr/>
        </p:nvSpPr>
        <p:spPr>
          <a:xfrm>
            <a:off x="2500298" y="2357430"/>
            <a:ext cx="357158" cy="35719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>
            <a:hlinkClick r:id="rId4" action="ppaction://hlinksldjump"/>
          </p:cNvPr>
          <p:cNvSpPr/>
          <p:nvPr/>
        </p:nvSpPr>
        <p:spPr>
          <a:xfrm>
            <a:off x="4071934" y="2357430"/>
            <a:ext cx="357158" cy="35719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>
            <a:hlinkClick r:id="rId9" action="ppaction://hlinksldjump"/>
          </p:cNvPr>
          <p:cNvSpPr/>
          <p:nvPr/>
        </p:nvSpPr>
        <p:spPr>
          <a:xfrm>
            <a:off x="5429256" y="2357430"/>
            <a:ext cx="357158" cy="35719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>
            <a:hlinkClick r:id="rId10" action="ppaction://hlinksldjump"/>
          </p:cNvPr>
          <p:cNvSpPr/>
          <p:nvPr/>
        </p:nvSpPr>
        <p:spPr>
          <a:xfrm>
            <a:off x="6500826" y="2357430"/>
            <a:ext cx="357158" cy="35719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897" name="Содержимое 2"/>
          <p:cNvGrpSpPr>
            <a:grpSpLocks noGrp="1"/>
          </p:cNvGrpSpPr>
          <p:nvPr/>
        </p:nvGrpSpPr>
        <p:grpSpPr bwMode="auto">
          <a:xfrm>
            <a:off x="179388" y="1341438"/>
            <a:ext cx="8540750" cy="4529137"/>
            <a:chOff x="134" y="826"/>
            <a:chExt cx="5380" cy="2853"/>
          </a:xfrm>
        </p:grpSpPr>
        <p:pic>
          <p:nvPicPr>
            <p:cNvPr id="208899" name="Содержимое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4" y="826"/>
              <a:ext cx="5380" cy="2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8900" name="Text Box 3"/>
            <p:cNvSpPr txBox="1">
              <a:spLocks noChangeArrowheads="1"/>
            </p:cNvSpPr>
            <p:nvPr/>
          </p:nvSpPr>
          <p:spPr bwMode="auto">
            <a:xfrm>
              <a:off x="288" y="1008"/>
              <a:ext cx="5184" cy="2637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50000"/>
                </a:spcBef>
                <a:buClr>
                  <a:schemeClr val="tx2"/>
                </a:buClr>
                <a:buFontTx/>
                <a:buAutoNum type="arabicPeriod"/>
              </a:pPr>
              <a:r>
                <a:rPr lang="ru-RU" sz="3200">
                  <a:solidFill>
                    <a:schemeClr val="bg2"/>
                  </a:solidFill>
                </a:rPr>
                <a:t>Образуются из магмы в глубине земной коры.</a:t>
              </a:r>
            </a:p>
            <a:p>
              <a:pPr marL="342900" indent="-342900">
                <a:lnSpc>
                  <a:spcPct val="75000"/>
                </a:lnSpc>
                <a:spcBef>
                  <a:spcPct val="50000"/>
                </a:spcBef>
                <a:buClr>
                  <a:schemeClr val="tx2"/>
                </a:buClr>
                <a:buFontTx/>
                <a:buAutoNum type="arabicPeriod"/>
              </a:pPr>
              <a:r>
                <a:rPr lang="ru-RU" sz="3200">
                  <a:solidFill>
                    <a:schemeClr val="bg2"/>
                  </a:solidFill>
                </a:rPr>
                <a:t>Застывание магмы на глубине происходит медленно.</a:t>
              </a:r>
            </a:p>
            <a:p>
              <a:pPr marL="342900" indent="-342900">
                <a:lnSpc>
                  <a:spcPct val="75000"/>
                </a:lnSpc>
                <a:spcBef>
                  <a:spcPct val="50000"/>
                </a:spcBef>
                <a:buClr>
                  <a:schemeClr val="tx2"/>
                </a:buClr>
                <a:buFontTx/>
                <a:buAutoNum type="arabicPeriod"/>
              </a:pPr>
              <a:r>
                <a:rPr lang="ru-RU" sz="3200">
                  <a:solidFill>
                    <a:schemeClr val="bg2"/>
                  </a:solidFill>
                </a:rPr>
                <a:t>Из-за медленного остывания образуются крупные кристаллы. Они хорошо видны в породе</a:t>
              </a:r>
            </a:p>
            <a:p>
              <a:pPr marL="342900" indent="-342900">
                <a:lnSpc>
                  <a:spcPct val="75000"/>
                </a:lnSpc>
                <a:spcBef>
                  <a:spcPct val="50000"/>
                </a:spcBef>
                <a:buClr>
                  <a:schemeClr val="tx2"/>
                </a:buClr>
                <a:buFontTx/>
                <a:buAutoNum type="arabicPeriod"/>
              </a:pPr>
              <a:r>
                <a:rPr lang="ru-RU" sz="3200">
                  <a:solidFill>
                    <a:schemeClr val="bg2"/>
                  </a:solidFill>
                </a:rPr>
                <a:t>Породы кристаллические, плотные.</a:t>
              </a:r>
            </a:p>
          </p:txBody>
        </p:sp>
      </p:grpSp>
      <p:sp>
        <p:nvSpPr>
          <p:cNvPr id="20889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88913"/>
            <a:ext cx="8229600" cy="1143000"/>
          </a:xfrm>
          <a:gradFill rotWithShape="1">
            <a:gsLst>
              <a:gs pos="0">
                <a:srgbClr val="CC3300"/>
              </a:gs>
              <a:gs pos="100000">
                <a:srgbClr val="5E1800"/>
              </a:gs>
            </a:gsLst>
            <a:path path="shape">
              <a:fillToRect l="50000" t="50000" r="50000" b="50000"/>
            </a:path>
          </a:gradFill>
          <a:ln>
            <a:solidFill>
              <a:srgbClr val="990000"/>
            </a:solidFill>
          </a:ln>
        </p:spPr>
        <p:txBody>
          <a:bodyPr/>
          <a:lstStyle/>
          <a:p>
            <a:r>
              <a:rPr lang="ru-RU" smtClean="0">
                <a:solidFill>
                  <a:schemeClr val="accent1"/>
                </a:solidFill>
                <a:effectLst/>
                <a:latin typeface="Times New Roman" pitchFamily="18" charset="0"/>
              </a:rPr>
              <a:t>МАГМАТИЧЕСКИЕ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  <a:gradFill rotWithShape="1">
            <a:gsLst>
              <a:gs pos="0">
                <a:srgbClr val="990000"/>
              </a:gs>
              <a:gs pos="100000">
                <a:srgbClr val="99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Глубинные магматические горные породы</a:t>
            </a:r>
            <a:endParaRPr lang="ru-RU" dirty="0"/>
          </a:p>
        </p:txBody>
      </p:sp>
      <p:pic>
        <p:nvPicPr>
          <p:cNvPr id="4" name="Содержимое 3" descr="1.2.2granit_2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3951288"/>
            <a:ext cx="4751387" cy="2906712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63938" y="6253163"/>
            <a:ext cx="1444625" cy="604837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dk1"/>
                </a:solidFill>
                <a:latin typeface="+mn-lt"/>
                <a:cs typeface="+mn-cs"/>
              </a:rPr>
              <a:t>гранит</a:t>
            </a:r>
          </a:p>
        </p:txBody>
      </p:sp>
      <p:pic>
        <p:nvPicPr>
          <p:cNvPr id="8" name="Рисунок 7" descr="3.1.1.4almaz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484313"/>
            <a:ext cx="4392612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0825" y="3933825"/>
            <a:ext cx="1362075" cy="604838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dk1"/>
                </a:solidFill>
                <a:latin typeface="+mn-lt"/>
                <a:cs typeface="+mn-cs"/>
              </a:rPr>
              <a:t>алмаз</a:t>
            </a:r>
          </a:p>
        </p:txBody>
      </p:sp>
      <p:pic>
        <p:nvPicPr>
          <p:cNvPr id="13" name="Рисунок 12" descr="PH0198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1484313"/>
            <a:ext cx="4284662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596188" y="4005263"/>
            <a:ext cx="1287462" cy="604837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dk1"/>
                </a:solidFill>
                <a:latin typeface="+mn-lt"/>
                <a:cs typeface="+mn-cs"/>
              </a:rPr>
              <a:t>кварц</a:t>
            </a:r>
          </a:p>
        </p:txBody>
      </p:sp>
      <p:sp>
        <p:nvSpPr>
          <p:cNvPr id="23" name="Стрелка влево 22">
            <a:hlinkClick r:id="rId5" action="ppaction://hlinksldjump"/>
          </p:cNvPr>
          <p:cNvSpPr/>
          <p:nvPr/>
        </p:nvSpPr>
        <p:spPr>
          <a:xfrm>
            <a:off x="8043887" y="6192857"/>
            <a:ext cx="785818" cy="428628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  <a:gradFill rotWithShape="1">
            <a:gsLst>
              <a:gs pos="0">
                <a:srgbClr val="990000"/>
              </a:gs>
              <a:gs pos="100000">
                <a:srgbClr val="99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Излившиеся магматические горные породы</a:t>
            </a:r>
            <a:endParaRPr lang="ru-RU" dirty="0"/>
          </a:p>
        </p:txBody>
      </p:sp>
      <p:pic>
        <p:nvPicPr>
          <p:cNvPr id="210959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00363"/>
            <a:ext cx="5219700" cy="395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8313" y="5949950"/>
            <a:ext cx="1346200" cy="604838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dk1"/>
                </a:solidFill>
                <a:latin typeface="+mn-lt"/>
                <a:cs typeface="+mn-cs"/>
              </a:rPr>
              <a:t>пемза</a:t>
            </a:r>
          </a:p>
        </p:txBody>
      </p:sp>
      <p:pic>
        <p:nvPicPr>
          <p:cNvPr id="4" name="Рисунок 3" descr="bazalt 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484313"/>
            <a:ext cx="47879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87900" y="3573463"/>
            <a:ext cx="1712913" cy="604837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54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dk1"/>
                </a:solidFill>
                <a:latin typeface="+mn-lt"/>
                <a:cs typeface="+mn-cs"/>
              </a:rPr>
              <a:t>базальт</a:t>
            </a:r>
          </a:p>
        </p:txBody>
      </p:sp>
      <p:sp>
        <p:nvSpPr>
          <p:cNvPr id="9" name="Стрелка влево 8">
            <a:hlinkClick r:id="rId4" action="ppaction://hlinksldjump"/>
          </p:cNvPr>
          <p:cNvSpPr/>
          <p:nvPr/>
        </p:nvSpPr>
        <p:spPr>
          <a:xfrm>
            <a:off x="8043887" y="6192857"/>
            <a:ext cx="785818" cy="428628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0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1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rgbClr val="FFFFFF"/>
                </a:solidFill>
                <a:latin typeface="Times New Roman" pitchFamily="18" charset="0"/>
              </a:rPr>
              <a:t>Осадочные неорганические обломочные горные породы</a:t>
            </a:r>
          </a:p>
        </p:txBody>
      </p:sp>
      <p:grpSp>
        <p:nvGrpSpPr>
          <p:cNvPr id="5" name="Text Box 13"/>
          <p:cNvGrpSpPr>
            <a:grpSpLocks noGrp="1"/>
          </p:cNvGrpSpPr>
          <p:nvPr/>
        </p:nvGrpSpPr>
        <p:grpSpPr bwMode="auto">
          <a:xfrm>
            <a:off x="0" y="1341438"/>
            <a:ext cx="4364038" cy="5267325"/>
            <a:chOff x="0" y="845"/>
            <a:chExt cx="2749" cy="3318"/>
          </a:xfrm>
        </p:grpSpPr>
        <p:pic>
          <p:nvPicPr>
            <p:cNvPr id="211970" name="Text Box 1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845"/>
              <a:ext cx="2749" cy="3318"/>
            </a:xfrm>
            <a:prstGeom prst="rect">
              <a:avLst/>
            </a:prstGeom>
            <a:noFill/>
          </p:spPr>
        </p:pic>
        <p:sp>
          <p:nvSpPr>
            <p:cNvPr id="211971" name="Text Box 3"/>
            <p:cNvSpPr txBox="1">
              <a:spLocks noChangeArrowheads="1"/>
            </p:cNvSpPr>
            <p:nvPr/>
          </p:nvSpPr>
          <p:spPr bwMode="auto">
            <a:xfrm>
              <a:off x="298" y="1135"/>
              <a:ext cx="2160" cy="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lnSpc>
                  <a:spcPct val="75000"/>
                </a:lnSpc>
                <a:spcBef>
                  <a:spcPct val="50000"/>
                </a:spcBef>
                <a:buClr>
                  <a:schemeClr val="tx2"/>
                </a:buClr>
              </a:pPr>
              <a:r>
                <a:rPr lang="ru-RU" sz="2400">
                  <a:solidFill>
                    <a:srgbClr val="161616"/>
                  </a:solidFill>
                </a:rPr>
                <a:t>Под влиянием </a:t>
              </a:r>
            </a:p>
            <a:p>
              <a:pPr marL="342900" indent="-342900">
                <a:lnSpc>
                  <a:spcPct val="75000"/>
                </a:lnSpc>
                <a:spcBef>
                  <a:spcPct val="50000"/>
                </a:spcBef>
                <a:buClr>
                  <a:schemeClr val="tx2"/>
                </a:buClr>
                <a:buFont typeface="Arial" charset="0"/>
                <a:buAutoNum type="arabicPeriod"/>
              </a:pPr>
              <a:r>
                <a:rPr lang="ru-RU" sz="2400">
                  <a:solidFill>
                    <a:srgbClr val="161616"/>
                  </a:solidFill>
                </a:rPr>
                <a:t>ветра, </a:t>
              </a:r>
            </a:p>
            <a:p>
              <a:pPr marL="342900" indent="-342900">
                <a:lnSpc>
                  <a:spcPct val="75000"/>
                </a:lnSpc>
                <a:spcBef>
                  <a:spcPct val="50000"/>
                </a:spcBef>
                <a:buClr>
                  <a:schemeClr val="tx2"/>
                </a:buClr>
                <a:buFont typeface="Arial" charset="0"/>
                <a:buAutoNum type="arabicPeriod"/>
              </a:pPr>
              <a:r>
                <a:rPr lang="ru-RU" sz="2400">
                  <a:solidFill>
                    <a:srgbClr val="161616"/>
                  </a:solidFill>
                </a:rPr>
                <a:t>текучих вод, </a:t>
              </a:r>
            </a:p>
            <a:p>
              <a:pPr marL="342900" indent="-342900">
                <a:lnSpc>
                  <a:spcPct val="75000"/>
                </a:lnSpc>
                <a:spcBef>
                  <a:spcPct val="50000"/>
                </a:spcBef>
                <a:buClr>
                  <a:schemeClr val="tx2"/>
                </a:buClr>
                <a:buFont typeface="Arial" charset="0"/>
                <a:buAutoNum type="arabicPeriod"/>
              </a:pPr>
              <a:r>
                <a:rPr lang="ru-RU" sz="2400">
                  <a:solidFill>
                    <a:srgbClr val="161616"/>
                  </a:solidFill>
                </a:rPr>
                <a:t>колебаний температуры </a:t>
              </a:r>
            </a:p>
            <a:p>
              <a:pPr marL="342900" indent="-342900">
                <a:lnSpc>
                  <a:spcPct val="75000"/>
                </a:lnSpc>
                <a:spcBef>
                  <a:spcPct val="50000"/>
                </a:spcBef>
                <a:buClr>
                  <a:schemeClr val="tx2"/>
                </a:buClr>
                <a:buFont typeface="Arial" charset="0"/>
                <a:buAutoNum type="arabicPeriod"/>
              </a:pPr>
              <a:r>
                <a:rPr lang="ru-RU" sz="2400">
                  <a:solidFill>
                    <a:srgbClr val="161616"/>
                  </a:solidFill>
                </a:rPr>
                <a:t>и других воздействий разрушаются скалы. </a:t>
              </a:r>
            </a:p>
            <a:p>
              <a:pPr marL="342900" indent="-342900">
                <a:lnSpc>
                  <a:spcPct val="75000"/>
                </a:lnSpc>
                <a:spcBef>
                  <a:spcPct val="50000"/>
                </a:spcBef>
                <a:buClr>
                  <a:schemeClr val="tx2"/>
                </a:buClr>
                <a:buFontTx/>
                <a:buChar char="•"/>
              </a:pPr>
              <a:r>
                <a:rPr lang="ru-RU" sz="2400">
                  <a:solidFill>
                    <a:srgbClr val="161616"/>
                  </a:solidFill>
                </a:rPr>
                <a:t>Так образуются галечник, гравий, песок.</a:t>
              </a:r>
            </a:p>
          </p:txBody>
        </p:sp>
      </p:grpSp>
      <p:grpSp>
        <p:nvGrpSpPr>
          <p:cNvPr id="8" name="Прямоугольник с двумя вырезанными противолежащими углами 7"/>
          <p:cNvGrpSpPr>
            <a:grpSpLocks/>
          </p:cNvGrpSpPr>
          <p:nvPr/>
        </p:nvGrpSpPr>
        <p:grpSpPr bwMode="auto">
          <a:xfrm>
            <a:off x="4370388" y="1311275"/>
            <a:ext cx="4535487" cy="5413375"/>
            <a:chOff x="2753" y="826"/>
            <a:chExt cx="2857" cy="3410"/>
          </a:xfrm>
        </p:grpSpPr>
        <p:pic>
          <p:nvPicPr>
            <p:cNvPr id="211973" name="Прямоугольник с двумя вырезанными противолежащими углами 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53" y="826"/>
              <a:ext cx="2857" cy="3410"/>
            </a:xfrm>
            <a:prstGeom prst="rect">
              <a:avLst/>
            </a:prstGeom>
            <a:noFill/>
          </p:spPr>
        </p:pic>
        <p:sp>
          <p:nvSpPr>
            <p:cNvPr id="211974" name="Text Box 6"/>
            <p:cNvSpPr txBox="1">
              <a:spLocks noChangeArrowheads="1"/>
            </p:cNvSpPr>
            <p:nvPr/>
          </p:nvSpPr>
          <p:spPr bwMode="auto">
            <a:xfrm>
              <a:off x="3060" y="1122"/>
              <a:ext cx="2250" cy="2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69900" indent="-469900">
                <a:lnSpc>
                  <a:spcPct val="75000"/>
                </a:lnSpc>
                <a:spcBef>
                  <a:spcPct val="20000"/>
                </a:spcBef>
                <a:buClr>
                  <a:schemeClr val="tx2"/>
                </a:buClr>
              </a:pPr>
              <a:r>
                <a:rPr lang="ru-RU" sz="24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Обломочные и глинистые породы</a:t>
              </a:r>
              <a:r>
                <a:rPr lang="ru-RU" sz="2400" b="1">
                  <a:solidFill>
                    <a:srgbClr val="9966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</a:p>
            <a:p>
              <a:pPr marL="469900" indent="-469900">
                <a:lnSpc>
                  <a:spcPct val="75000"/>
                </a:lnSpc>
                <a:spcBef>
                  <a:spcPct val="20000"/>
                </a:spcBef>
                <a:buClr>
                  <a:schemeClr val="tx2"/>
                </a:buClr>
              </a:pPr>
              <a:r>
                <a:rPr lang="ru-RU" sz="2400">
                  <a:solidFill>
                    <a:srgbClr val="161616"/>
                  </a:solidFill>
                </a:rPr>
                <a:t>образуются в процессе выветривания</a:t>
              </a:r>
            </a:p>
            <a:p>
              <a:pPr marL="469900" indent="-469900">
                <a:lnSpc>
                  <a:spcPct val="75000"/>
                </a:lnSpc>
                <a:spcBef>
                  <a:spcPct val="20000"/>
                </a:spcBef>
                <a:buClr>
                  <a:schemeClr val="tx2"/>
                </a:buClr>
              </a:pPr>
              <a:endParaRPr lang="ru-RU" sz="2400">
                <a:solidFill>
                  <a:srgbClr val="996633"/>
                </a:solidFill>
              </a:endParaRPr>
            </a:p>
            <a:p>
              <a:pPr marL="469900" indent="-469900">
                <a:lnSpc>
                  <a:spcPct val="75000"/>
                </a:lnSpc>
                <a:spcBef>
                  <a:spcPct val="20000"/>
                </a:spcBef>
                <a:buClr>
                  <a:schemeClr val="tx2"/>
                </a:buClr>
              </a:pPr>
              <a:endParaRPr lang="ru-RU" sz="2400">
                <a:solidFill>
                  <a:srgbClr val="996633"/>
                </a:solidFill>
              </a:endParaRPr>
            </a:p>
            <a:p>
              <a:pPr marL="469900" indent="-469900">
                <a:lnSpc>
                  <a:spcPct val="75000"/>
                </a:lnSpc>
                <a:spcBef>
                  <a:spcPct val="20000"/>
                </a:spcBef>
                <a:buClr>
                  <a:schemeClr val="tx2"/>
                </a:buClr>
              </a:pPr>
              <a:endParaRPr lang="ru-RU" sz="2400">
                <a:solidFill>
                  <a:srgbClr val="996633"/>
                </a:solidFill>
              </a:endParaRPr>
            </a:p>
            <a:p>
              <a:pPr marL="469900" indent="-469900">
                <a:lnSpc>
                  <a:spcPct val="75000"/>
                </a:lnSpc>
                <a:spcBef>
                  <a:spcPct val="20000"/>
                </a:spcBef>
                <a:buClr>
                  <a:schemeClr val="tx2"/>
                </a:buClr>
              </a:pPr>
              <a:r>
                <a:rPr lang="ru-RU" sz="3200" u="sng">
                  <a:solidFill>
                    <a:srgbClr val="00CC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Выветривание</a:t>
              </a:r>
              <a:r>
                <a:rPr lang="ru-RU" sz="2400" u="sng">
                  <a:solidFill>
                    <a:srgbClr val="996633"/>
                  </a:solidFill>
                </a:rPr>
                <a:t> </a:t>
              </a:r>
              <a:r>
                <a:rPr lang="ru-RU" sz="2400">
                  <a:solidFill>
                    <a:srgbClr val="996633"/>
                  </a:solidFill>
                </a:rPr>
                <a:t>– </a:t>
              </a:r>
            </a:p>
            <a:p>
              <a:pPr marL="469900" indent="-469900">
                <a:lnSpc>
                  <a:spcPct val="75000"/>
                </a:lnSpc>
                <a:spcBef>
                  <a:spcPct val="20000"/>
                </a:spcBef>
                <a:buClr>
                  <a:schemeClr val="tx2"/>
                </a:buClr>
              </a:pPr>
              <a:endParaRPr lang="ru-RU" sz="2400">
                <a:solidFill>
                  <a:srgbClr val="996633"/>
                </a:solidFill>
              </a:endParaRPr>
            </a:p>
            <a:p>
              <a:pPr marL="469900" indent="-469900">
                <a:lnSpc>
                  <a:spcPct val="75000"/>
                </a:lnSpc>
                <a:spcBef>
                  <a:spcPct val="20000"/>
                </a:spcBef>
                <a:buClr>
                  <a:schemeClr val="tx2"/>
                </a:buClr>
              </a:pPr>
              <a:r>
                <a:rPr lang="ru-RU" sz="2400">
                  <a:solidFill>
                    <a:srgbClr val="996633"/>
                  </a:solidFill>
                </a:rPr>
                <a:t>Это процесс</a:t>
              </a:r>
            </a:p>
            <a:p>
              <a:pPr marL="469900" indent="-469900">
                <a:lnSpc>
                  <a:spcPct val="75000"/>
                </a:lnSpc>
                <a:spcBef>
                  <a:spcPct val="20000"/>
                </a:spcBef>
                <a:buClr>
                  <a:schemeClr val="tx2"/>
                </a:buClr>
              </a:pPr>
              <a:r>
                <a:rPr lang="ru-RU" sz="2400">
                  <a:solidFill>
                    <a:srgbClr val="996633"/>
                  </a:solidFill>
                </a:rPr>
                <a:t>разрушения горных пород.</a:t>
              </a:r>
            </a:p>
            <a:p>
              <a:pPr marL="469900" indent="-469900">
                <a:lnSpc>
                  <a:spcPct val="75000"/>
                </a:lnSpc>
                <a:spcBef>
                  <a:spcPct val="20000"/>
                </a:spcBef>
                <a:buClr>
                  <a:schemeClr val="tx2"/>
                </a:buClr>
              </a:pPr>
              <a:endParaRPr lang="ru-RU" sz="2400">
                <a:solidFill>
                  <a:srgbClr val="996633"/>
                </a:solidFill>
              </a:endParaRPr>
            </a:p>
          </p:txBody>
        </p:sp>
      </p:grp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8072462" y="6215082"/>
            <a:ext cx="785818" cy="428628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88913"/>
            <a:ext cx="8229600" cy="1143000"/>
          </a:xfr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 anchor="b"/>
          <a:lstStyle/>
          <a:p>
            <a:pPr eaLnBrk="1" hangingPunct="1">
              <a:defRPr/>
            </a:pPr>
            <a:r>
              <a:rPr lang="ru-RU" sz="3400" smtClean="0">
                <a:solidFill>
                  <a:schemeClr val="tx1"/>
                </a:solidFill>
                <a:latin typeface="Times New Roman" pitchFamily="18" charset="0"/>
              </a:rPr>
              <a:t>Осадочные горные породы (неорганические):</a:t>
            </a:r>
          </a:p>
        </p:txBody>
      </p:sp>
      <p:pic>
        <p:nvPicPr>
          <p:cNvPr id="27651" name="Rectangle 3"/>
          <p:cNvPicPr>
            <a:picLocks noGrp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81138"/>
            <a:ext cx="4200525" cy="4595812"/>
          </a:xfrm>
        </p:spPr>
      </p:pic>
      <p:pic>
        <p:nvPicPr>
          <p:cNvPr id="27654" name="Picture 6" descr="Природные материалы для аквариумного грунта. &quot;Гипсовая роза&quot; - друза кристаллов гипса.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072188" y="3357563"/>
            <a:ext cx="3071812" cy="2636837"/>
          </a:xfrm>
        </p:spPr>
      </p:pic>
      <p:pic>
        <p:nvPicPr>
          <p:cNvPr id="27658" name="Picture 10" descr="Минералы и горные породы, растворимые в воде. Галит и сильвин.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6000750" y="1000125"/>
            <a:ext cx="3143250" cy="2224088"/>
          </a:xfrm>
        </p:spPr>
      </p:pic>
      <p:pic>
        <p:nvPicPr>
          <p:cNvPr id="27652" name="Text Box 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1989138"/>
            <a:ext cx="1785937" cy="914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2F597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716463" y="4724400"/>
            <a:ext cx="935037" cy="457200"/>
          </a:xfrm>
          <a:prstGeom prst="rect">
            <a:avLst/>
          </a:prstGeom>
          <a:gradFill rotWithShape="1">
            <a:gsLst>
              <a:gs pos="0">
                <a:srgbClr val="0099CC"/>
              </a:gs>
              <a:gs pos="100000">
                <a:srgbClr val="0099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Гипс</a:t>
            </a:r>
          </a:p>
        </p:txBody>
      </p:sp>
      <p:sp>
        <p:nvSpPr>
          <p:cNvPr id="212999" name="Text Box 14"/>
          <p:cNvSpPr txBox="1">
            <a:spLocks noChangeArrowheads="1"/>
          </p:cNvSpPr>
          <p:nvPr/>
        </p:nvSpPr>
        <p:spPr bwMode="auto">
          <a:xfrm>
            <a:off x="3132138" y="2133600"/>
            <a:ext cx="3744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 Black" pitchFamily="34" charset="0"/>
            </a:endParaRPr>
          </a:p>
        </p:txBody>
      </p:sp>
      <p:sp>
        <p:nvSpPr>
          <p:cNvPr id="11" name="Стрелка влево 10">
            <a:hlinkClick r:id="rId6" action="ppaction://hlinksldjump"/>
          </p:cNvPr>
          <p:cNvSpPr/>
          <p:nvPr/>
        </p:nvSpPr>
        <p:spPr>
          <a:xfrm>
            <a:off x="8072462" y="6215082"/>
            <a:ext cx="785818" cy="428628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27653" grpId="0" animBg="1"/>
    </p:bldLst>
  </p:timing>
</p:sld>
</file>

<file path=ppt/theme/theme1.xml><?xml version="1.0" encoding="utf-8"?>
<a:theme xmlns:a="http://schemas.openxmlformats.org/drawingml/2006/main" name="Тема3">
  <a:themeElements>
    <a:clrScheme name="Вершина горы 4">
      <a:dk1>
        <a:srgbClr val="B0C8CA"/>
      </a:dk1>
      <a:lt1>
        <a:srgbClr val="FFFFFF"/>
      </a:lt1>
      <a:dk2>
        <a:srgbClr val="000099"/>
      </a:dk2>
      <a:lt2>
        <a:srgbClr val="FFFFFF"/>
      </a:lt2>
      <a:accent1>
        <a:srgbClr val="89C4FF"/>
      </a:accent1>
      <a:accent2>
        <a:srgbClr val="00008C"/>
      </a:accent2>
      <a:accent3>
        <a:srgbClr val="AAAACA"/>
      </a:accent3>
      <a:accent4>
        <a:srgbClr val="DADADA"/>
      </a:accent4>
      <a:accent5>
        <a:srgbClr val="C4DEFF"/>
      </a:accent5>
      <a:accent6>
        <a:srgbClr val="00007E"/>
      </a:accent6>
      <a:hlink>
        <a:srgbClr val="6666FF"/>
      </a:hlink>
      <a:folHlink>
        <a:srgbClr val="C0C0C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Theme20">
  <a:themeElements>
    <a:clrScheme name="CP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D965"/>
      </a:accent1>
      <a:accent2>
        <a:srgbClr val="3AA9C2"/>
      </a:accent2>
      <a:accent3>
        <a:srgbClr val="EBB28F"/>
      </a:accent3>
      <a:accent4>
        <a:srgbClr val="B0E27F"/>
      </a:accent4>
      <a:accent5>
        <a:srgbClr val="FFC17E"/>
      </a:accent5>
      <a:accent6>
        <a:srgbClr val="C6A0DB"/>
      </a:accent6>
      <a:hlink>
        <a:srgbClr val="1D4775"/>
      </a:hlink>
      <a:folHlink>
        <a:srgbClr val="1D4775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76194" tIns="38097" rIns="76194" bIns="38097" numCol="1" rtlCol="0" anchor="ctr" anchorCtr="0" compatLnSpc="1">
        <a:prstTxWarp prst="textNoShape">
          <a:avLst/>
        </a:prstTxWarp>
      </a:bodyPr>
      <a:lstStyle>
        <a:defPPr algn="ctr" defTabSz="761719" fontAlgn="base">
          <a:spcBef>
            <a:spcPct val="0"/>
          </a:spcBef>
          <a:spcAft>
            <a:spcPct val="0"/>
          </a:spcAft>
          <a:defRPr sz="2300" kern="0" dirty="0" smtClean="0">
            <a:solidFill>
              <a:schemeClr val="tx2"/>
            </a:solidFill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3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1_Тема3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Тема4">
  <a:themeElements>
    <a:clrScheme name="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4_White with Courier font for code slides">
  <a:themeElements>
    <a:clrScheme name="1-01149 Michelle Evans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ECDFA7"/>
      </a:accent1>
      <a:accent2>
        <a:srgbClr val="4F6E9B"/>
      </a:accent2>
      <a:accent3>
        <a:srgbClr val="936553"/>
      </a:accent3>
      <a:accent4>
        <a:srgbClr val="88A17B"/>
      </a:accent4>
      <a:accent5>
        <a:srgbClr val="B8977E"/>
      </a:accent5>
      <a:accent6>
        <a:srgbClr val="99B5D3"/>
      </a:accent6>
      <a:hlink>
        <a:srgbClr val="FFFF99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6.xml><?xml version="1.0" encoding="utf-8"?>
<a:theme xmlns:a="http://schemas.openxmlformats.org/drawingml/2006/main" name="3_Theme20">
  <a:themeElements>
    <a:clrScheme name="CP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D965"/>
      </a:accent1>
      <a:accent2>
        <a:srgbClr val="3AA9C2"/>
      </a:accent2>
      <a:accent3>
        <a:srgbClr val="EBB28F"/>
      </a:accent3>
      <a:accent4>
        <a:srgbClr val="B0E27F"/>
      </a:accent4>
      <a:accent5>
        <a:srgbClr val="FFC17E"/>
      </a:accent5>
      <a:accent6>
        <a:srgbClr val="C6A0DB"/>
      </a:accent6>
      <a:hlink>
        <a:srgbClr val="1D4775"/>
      </a:hlink>
      <a:folHlink>
        <a:srgbClr val="1D4775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76194" tIns="38097" rIns="76194" bIns="38097" numCol="1" rtlCol="0" anchor="ctr" anchorCtr="0" compatLnSpc="1">
        <a:prstTxWarp prst="textNoShape">
          <a:avLst/>
        </a:prstTxWarp>
      </a:bodyPr>
      <a:lstStyle>
        <a:defPPr algn="ctr" defTabSz="761719" fontAlgn="base">
          <a:spcBef>
            <a:spcPct val="0"/>
          </a:spcBef>
          <a:spcAft>
            <a:spcPct val="0"/>
          </a:spcAft>
          <a:defRPr sz="2300" kern="0" dirty="0" smtClean="0">
            <a:solidFill>
              <a:schemeClr val="tx2"/>
            </a:solidFill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7.xml><?xml version="1.0" encoding="utf-8"?>
<a:theme xmlns:a="http://schemas.openxmlformats.org/drawingml/2006/main" name="5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8.xml><?xml version="1.0" encoding="utf-8"?>
<a:theme xmlns:a="http://schemas.openxmlformats.org/drawingml/2006/main" name="Тема1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Тема4.thmx небо-океа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_Тема1">
  <a:themeElements>
    <a:clrScheme name="Другая 13">
      <a:dk1>
        <a:srgbClr val="996633"/>
      </a:dk1>
      <a:lt1>
        <a:srgbClr val="FFFFFF"/>
      </a:lt1>
      <a:dk2>
        <a:srgbClr val="65C1FF"/>
      </a:dk2>
      <a:lt2>
        <a:srgbClr val="FFFFFF"/>
      </a:lt2>
      <a:accent1>
        <a:srgbClr val="FFCC00"/>
      </a:accent1>
      <a:accent2>
        <a:srgbClr val="00FFFF"/>
      </a:accent2>
      <a:accent3>
        <a:srgbClr val="B7D0B4"/>
      </a:accent3>
      <a:accent4>
        <a:srgbClr val="DADADA"/>
      </a:accent4>
      <a:accent5>
        <a:srgbClr val="FFE2AA"/>
      </a:accent5>
      <a:accent6>
        <a:srgbClr val="00E7E7"/>
      </a:accent6>
      <a:hlink>
        <a:srgbClr val="0099FF"/>
      </a:hlink>
      <a:folHlink>
        <a:srgbClr val="FF33CC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ершина горы 10">
        <a:dk1>
          <a:srgbClr val="996633"/>
        </a:dk1>
        <a:lt1>
          <a:srgbClr val="FFFFFF"/>
        </a:lt1>
        <a:dk2>
          <a:srgbClr val="CBB845"/>
        </a:dk2>
        <a:lt2>
          <a:srgbClr val="FFFFFF"/>
        </a:lt2>
        <a:accent1>
          <a:srgbClr val="FFCC00"/>
        </a:accent1>
        <a:accent2>
          <a:srgbClr val="00CC99"/>
        </a:accent2>
        <a:accent3>
          <a:srgbClr val="E2D8B0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FF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11">
        <a:dk1>
          <a:srgbClr val="996633"/>
        </a:dk1>
        <a:lt1>
          <a:srgbClr val="FFFFFF"/>
        </a:lt1>
        <a:dk2>
          <a:srgbClr val="63A658"/>
        </a:dk2>
        <a:lt2>
          <a:srgbClr val="FFFFFF"/>
        </a:lt2>
        <a:accent1>
          <a:srgbClr val="FFCC00"/>
        </a:accent1>
        <a:accent2>
          <a:srgbClr val="00FFFF"/>
        </a:accent2>
        <a:accent3>
          <a:srgbClr val="B7D0B4"/>
        </a:accent3>
        <a:accent4>
          <a:srgbClr val="DADADA"/>
        </a:accent4>
        <a:accent5>
          <a:srgbClr val="FFE2AA"/>
        </a:accent5>
        <a:accent6>
          <a:srgbClr val="00E7E7"/>
        </a:accent6>
        <a:hlink>
          <a:srgbClr val="0099FF"/>
        </a:hlink>
        <a:folHlink>
          <a:srgbClr val="FF33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4">
  <a:themeElements>
    <a:clrScheme name="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White with Courier font for code slides">
  <a:themeElements>
    <a:clrScheme name="1-01149 Michelle Evans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ECDFA7"/>
      </a:accent1>
      <a:accent2>
        <a:srgbClr val="4F6E9B"/>
      </a:accent2>
      <a:accent3>
        <a:srgbClr val="936553"/>
      </a:accent3>
      <a:accent4>
        <a:srgbClr val="88A17B"/>
      </a:accent4>
      <a:accent5>
        <a:srgbClr val="B8977E"/>
      </a:accent5>
      <a:accent6>
        <a:srgbClr val="99B5D3"/>
      </a:accent6>
      <a:hlink>
        <a:srgbClr val="FFFF99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_Theme20">
  <a:themeElements>
    <a:clrScheme name="CP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D965"/>
      </a:accent1>
      <a:accent2>
        <a:srgbClr val="3AA9C2"/>
      </a:accent2>
      <a:accent3>
        <a:srgbClr val="EBB28F"/>
      </a:accent3>
      <a:accent4>
        <a:srgbClr val="B0E27F"/>
      </a:accent4>
      <a:accent5>
        <a:srgbClr val="FFC17E"/>
      </a:accent5>
      <a:accent6>
        <a:srgbClr val="C6A0DB"/>
      </a:accent6>
      <a:hlink>
        <a:srgbClr val="1D4775"/>
      </a:hlink>
      <a:folHlink>
        <a:srgbClr val="1D4775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76194" tIns="38097" rIns="76194" bIns="38097" numCol="1" rtlCol="0" anchor="ctr" anchorCtr="0" compatLnSpc="1">
        <a:prstTxWarp prst="textNoShape">
          <a:avLst/>
        </a:prstTxWarp>
      </a:bodyPr>
      <a:lstStyle>
        <a:defPPr algn="ctr" defTabSz="761719" fontAlgn="base">
          <a:spcBef>
            <a:spcPct val="0"/>
          </a:spcBef>
          <a:spcAft>
            <a:spcPct val="0"/>
          </a:spcAft>
          <a:defRPr sz="2300" kern="0" dirty="0" smtClean="0">
            <a:solidFill>
              <a:schemeClr val="tx2"/>
            </a:solidFill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1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1_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Тема4">
  <a:themeElements>
    <a:clrScheme name="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2_White with Courier font for code slides">
  <a:themeElements>
    <a:clrScheme name="1-01149 Michelle Evans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ECDFA7"/>
      </a:accent1>
      <a:accent2>
        <a:srgbClr val="4F6E9B"/>
      </a:accent2>
      <a:accent3>
        <a:srgbClr val="936553"/>
      </a:accent3>
      <a:accent4>
        <a:srgbClr val="88A17B"/>
      </a:accent4>
      <a:accent5>
        <a:srgbClr val="B8977E"/>
      </a:accent5>
      <a:accent6>
        <a:srgbClr val="99B5D3"/>
      </a:accent6>
      <a:hlink>
        <a:srgbClr val="FFFF99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298</TotalTime>
  <Words>302</Words>
  <Application>Microsoft Office PowerPoint</Application>
  <PresentationFormat>Экран (4:3)</PresentationFormat>
  <Paragraphs>128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76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00" baseType="lpstr">
      <vt:lpstr>Times New Roman</vt:lpstr>
      <vt:lpstr>Arial</vt:lpstr>
      <vt:lpstr>Calibri</vt:lpstr>
      <vt:lpstr>Verdana</vt:lpstr>
      <vt:lpstr>Trebuchet MS</vt:lpstr>
      <vt:lpstr>Segoe</vt:lpstr>
      <vt:lpstr>Courier New</vt:lpstr>
      <vt:lpstr>Arial Black</vt:lpstr>
      <vt:lpstr>Тема3</vt:lpstr>
      <vt:lpstr>Шары</vt:lpstr>
      <vt:lpstr>Тема4</vt:lpstr>
      <vt:lpstr>White with Courier font for code slides</vt:lpstr>
      <vt:lpstr>1_Theme20</vt:lpstr>
      <vt:lpstr>1_White with Courier font for code slides</vt:lpstr>
      <vt:lpstr>1_Шары</vt:lpstr>
      <vt:lpstr>1_Тема4</vt:lpstr>
      <vt:lpstr>2_White with Courier font for code slides</vt:lpstr>
      <vt:lpstr>2_Theme20</vt:lpstr>
      <vt:lpstr>3_White with Courier font for code slides</vt:lpstr>
      <vt:lpstr>1_Тема3</vt:lpstr>
      <vt:lpstr>2_Шары</vt:lpstr>
      <vt:lpstr>2_Тема4</vt:lpstr>
      <vt:lpstr>4_White with Courier font for code slides</vt:lpstr>
      <vt:lpstr>3_Theme20</vt:lpstr>
      <vt:lpstr>5_White with Courier font for code slides</vt:lpstr>
      <vt:lpstr>Тема1</vt:lpstr>
      <vt:lpstr>Тема Office</vt:lpstr>
      <vt:lpstr>Тема4.thmx небо-океан</vt:lpstr>
      <vt:lpstr>1_Тема1</vt:lpstr>
      <vt:lpstr>Тема3</vt:lpstr>
      <vt:lpstr>Шары</vt:lpstr>
      <vt:lpstr>Тема4</vt:lpstr>
      <vt:lpstr>Тема4</vt:lpstr>
      <vt:lpstr>Тема4</vt:lpstr>
      <vt:lpstr>Тема4</vt:lpstr>
      <vt:lpstr>Тема4</vt:lpstr>
      <vt:lpstr>Тема4</vt:lpstr>
      <vt:lpstr>Тема4</vt:lpstr>
      <vt:lpstr>1_Theme20</vt:lpstr>
      <vt:lpstr>1_Theme20</vt:lpstr>
      <vt:lpstr>1_Шары</vt:lpstr>
      <vt:lpstr>1_Тема4</vt:lpstr>
      <vt:lpstr>1_Тема4</vt:lpstr>
      <vt:lpstr>1_Тема4</vt:lpstr>
      <vt:lpstr>1_Тема4</vt:lpstr>
      <vt:lpstr>1_Тема4</vt:lpstr>
      <vt:lpstr>1_Тема4</vt:lpstr>
      <vt:lpstr>1_Тема4</vt:lpstr>
      <vt:lpstr>2_Theme20</vt:lpstr>
      <vt:lpstr>2_Theme20</vt:lpstr>
      <vt:lpstr>1_Тема3</vt:lpstr>
      <vt:lpstr>2_Шары</vt:lpstr>
      <vt:lpstr>2_Тема4</vt:lpstr>
      <vt:lpstr>2_Тема4</vt:lpstr>
      <vt:lpstr>2_Тема4</vt:lpstr>
      <vt:lpstr>2_Тема4</vt:lpstr>
      <vt:lpstr>2_Тема4</vt:lpstr>
      <vt:lpstr>2_Тема4</vt:lpstr>
      <vt:lpstr>2_Тема4</vt:lpstr>
      <vt:lpstr>3_Theme20</vt:lpstr>
      <vt:lpstr>3_Theme20</vt:lpstr>
      <vt:lpstr>Тема1</vt:lpstr>
      <vt:lpstr>Тема1</vt:lpstr>
      <vt:lpstr>Тема1</vt:lpstr>
      <vt:lpstr>Тема1</vt:lpstr>
      <vt:lpstr>Тема1</vt:lpstr>
      <vt:lpstr>Тема1</vt:lpstr>
      <vt:lpstr>Тема1</vt:lpstr>
      <vt:lpstr>Тема1</vt:lpstr>
      <vt:lpstr>Тема1</vt:lpstr>
      <vt:lpstr>Тема1</vt:lpstr>
      <vt:lpstr>Тема1</vt:lpstr>
      <vt:lpstr>Тема4.thmx небо-океан</vt:lpstr>
      <vt:lpstr>Тема4.thmx небо-океан</vt:lpstr>
      <vt:lpstr>Тема4.thmx небо-океан</vt:lpstr>
      <vt:lpstr>Тема4.thmx небо-океан</vt:lpstr>
      <vt:lpstr>Тема4.thmx небо-океан</vt:lpstr>
      <vt:lpstr>Тема4.thmx небо-океан</vt:lpstr>
      <vt:lpstr>Тема4.thmx небо-океан</vt:lpstr>
      <vt:lpstr>Тема4.thmx небо-океан</vt:lpstr>
      <vt:lpstr>Тема4.thmx небо-океан</vt:lpstr>
      <vt:lpstr>Тема4.thmx небо-океан</vt:lpstr>
      <vt:lpstr>Тема4.thmx небо-океан</vt:lpstr>
      <vt:lpstr>1_Тема1</vt:lpstr>
      <vt:lpstr>Точечный рисунок</vt:lpstr>
      <vt:lpstr>ГОРНЫЕ ПОРОДЫ И МИНЕРАЛЫ, СЛАГАЮЩИЕ ЗЕМНУЮ КОРУ</vt:lpstr>
      <vt:lpstr>Слайд 2</vt:lpstr>
      <vt:lpstr>Классификация минералов и горных пород</vt:lpstr>
      <vt:lpstr>Слайд 4</vt:lpstr>
      <vt:lpstr>МАГМАТИЧЕСКИЕ</vt:lpstr>
      <vt:lpstr>Глубинные магматические горные породы</vt:lpstr>
      <vt:lpstr>Излившиеся магматические горные породы</vt:lpstr>
      <vt:lpstr>Осадочные неорганические обломочные горные породы</vt:lpstr>
      <vt:lpstr>Осадочные горные породы (неорганические):</vt:lpstr>
      <vt:lpstr>Осадочные горные породы (органические):</vt:lpstr>
      <vt:lpstr>Слайд 11</vt:lpstr>
      <vt:lpstr>Слайд 12</vt:lpstr>
      <vt:lpstr>Полезные ископаемые  Ленинградской области</vt:lpstr>
      <vt:lpstr>Слайд 14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Карезина Нина</dc:creator>
  <cp:lastModifiedBy>Admin</cp:lastModifiedBy>
  <cp:revision>22</cp:revision>
  <dcterms:created xsi:type="dcterms:W3CDTF">2010-12-16T14:38:10Z</dcterms:created>
  <dcterms:modified xsi:type="dcterms:W3CDTF">2011-05-30T20:27:51Z</dcterms:modified>
</cp:coreProperties>
</file>