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12.11.2011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rmAutofit/>
          </a:bodyPr>
          <a:lstStyle/>
          <a:p>
            <a:r>
              <a:rPr lang="ru-RU" dirty="0" smtClean="0"/>
              <a:t>Полисемия</a:t>
            </a:r>
            <a:br>
              <a:rPr lang="ru-RU" dirty="0" smtClean="0"/>
            </a:br>
            <a:r>
              <a:rPr lang="ru-RU" dirty="0" smtClean="0"/>
              <a:t>(многозначность слов)</a:t>
            </a:r>
            <a:br>
              <a:rPr lang="ru-RU" dirty="0" smtClean="0"/>
            </a:br>
            <a:r>
              <a:rPr lang="ru-RU" sz="3600" i="1" dirty="0" smtClean="0"/>
              <a:t>Урок- практикум</a:t>
            </a: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4714884"/>
            <a:ext cx="5114778" cy="110124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Учитель русского языка  и литературы Матвеева Е.Б.</a:t>
            </a:r>
          </a:p>
          <a:p>
            <a:r>
              <a:rPr lang="ru-RU" sz="2400" b="1" dirty="0" smtClean="0"/>
              <a:t>ГОУ СОШ № 364</a:t>
            </a:r>
          </a:p>
          <a:p>
            <a:r>
              <a:rPr lang="ru-RU" sz="2400" b="1" dirty="0" smtClean="0"/>
              <a:t>Санкт - Петербург</a:t>
            </a:r>
            <a:endParaRPr lang="ru-RU" sz="24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57166"/>
            <a:ext cx="207170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714752"/>
            <a:ext cx="6596090" cy="2143140"/>
          </a:xfrm>
        </p:spPr>
        <p:txBody>
          <a:bodyPr>
            <a:normAutofit/>
          </a:bodyPr>
          <a:lstStyle/>
          <a:p>
            <a:r>
              <a:rPr lang="ru-RU" dirty="0" smtClean="0"/>
              <a:t> что такое фразеологизм 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7239000" cy="3741116"/>
          </a:xfrm>
        </p:spPr>
        <p:txBody>
          <a:bodyPr/>
          <a:lstStyle/>
          <a:p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0" i="1" dirty="0" smtClean="0">
                <a:solidFill>
                  <a:schemeClr val="accent5">
                    <a:lumMod val="50000"/>
                  </a:schemeClr>
                </a:solidFill>
              </a:rPr>
              <a:t>Фразеологизм (идиомы, устойчивые словосочетания)</a:t>
            </a:r>
            <a:endParaRPr lang="ru-RU" b="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Называют одно понятие</a:t>
            </a:r>
          </a:p>
          <a:p>
            <a:r>
              <a:rPr lang="ru-RU" dirty="0" smtClean="0"/>
              <a:t>Не могут быть разделены на части</a:t>
            </a:r>
          </a:p>
          <a:p>
            <a:r>
              <a:rPr lang="ru-RU" dirty="0" smtClean="0"/>
              <a:t>Основаны на переносном значении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dirty="0" smtClean="0"/>
              <a:t>Примеры:</a:t>
            </a:r>
          </a:p>
          <a:p>
            <a:pPr>
              <a:buNone/>
            </a:pPr>
            <a:r>
              <a:rPr lang="ru-RU" i="1" dirty="0" smtClean="0"/>
              <a:t> Взять себя в руки</a:t>
            </a:r>
          </a:p>
          <a:p>
            <a:pPr>
              <a:buNone/>
            </a:pPr>
            <a:r>
              <a:rPr lang="ru-RU" i="1" dirty="0" smtClean="0"/>
              <a:t> Беречь как зеницу ока</a:t>
            </a:r>
          </a:p>
          <a:p>
            <a:pPr>
              <a:buNone/>
            </a:pPr>
            <a:r>
              <a:rPr lang="ru-RU" i="1" dirty="0" smtClean="0"/>
              <a:t> Подлить масла в огонь</a:t>
            </a:r>
          </a:p>
          <a:p>
            <a:pPr>
              <a:buNone/>
            </a:pPr>
            <a:r>
              <a:rPr lang="ru-RU" i="1" dirty="0" smtClean="0"/>
              <a:t> </a:t>
            </a:r>
            <a:endParaRPr lang="ru-RU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000"/>
                            </p:stCondLst>
                            <p:childTnLst>
                              <p:par>
                                <p:cTn id="5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 каком основании произведен перенос значения?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Подошва горы __________</a:t>
            </a:r>
          </a:p>
          <a:p>
            <a:r>
              <a:rPr lang="ru-RU" sz="2800" dirty="0" smtClean="0"/>
              <a:t>Зерно истины  __________</a:t>
            </a:r>
          </a:p>
          <a:p>
            <a:r>
              <a:rPr lang="ru-RU" sz="2800" dirty="0" smtClean="0"/>
              <a:t>Русский язык   __________</a:t>
            </a:r>
          </a:p>
          <a:p>
            <a:r>
              <a:rPr lang="ru-RU" sz="2800" dirty="0" smtClean="0"/>
              <a:t>Язык жестов    __________</a:t>
            </a:r>
          </a:p>
          <a:p>
            <a:r>
              <a:rPr lang="ru-RU" sz="2800" dirty="0" smtClean="0"/>
              <a:t>Родительский очаг ______</a:t>
            </a:r>
          </a:p>
          <a:p>
            <a:r>
              <a:rPr lang="ru-RU" sz="2800" dirty="0" smtClean="0"/>
              <a:t>Нос лодки        __________</a:t>
            </a:r>
          </a:p>
          <a:p>
            <a:r>
              <a:rPr lang="ru-RU" sz="2800" dirty="0" smtClean="0"/>
              <a:t>Ручка двери     __________</a:t>
            </a:r>
          </a:p>
          <a:p>
            <a:r>
              <a:rPr lang="ru-RU" sz="2800" dirty="0" smtClean="0"/>
              <a:t>Ножка стула     __________</a:t>
            </a:r>
          </a:p>
          <a:p>
            <a:endParaRPr lang="ru-RU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Проверь себя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/>
          <a:lstStyle/>
          <a:p>
            <a:r>
              <a:rPr lang="ru-RU" u="sng" dirty="0" smtClean="0"/>
              <a:t>Подошва</a:t>
            </a:r>
            <a:r>
              <a:rPr lang="ru-RU" dirty="0" smtClean="0"/>
              <a:t> горы – нижняя часть обуви под ступней</a:t>
            </a:r>
          </a:p>
          <a:p>
            <a:r>
              <a:rPr lang="ru-RU" u="sng" dirty="0" smtClean="0"/>
              <a:t>Зерно</a:t>
            </a:r>
            <a:r>
              <a:rPr lang="ru-RU" dirty="0" smtClean="0"/>
              <a:t> – главное, из чего вырастает истина</a:t>
            </a:r>
          </a:p>
          <a:p>
            <a:r>
              <a:rPr lang="ru-RU" dirty="0" smtClean="0"/>
              <a:t>Русский </a:t>
            </a:r>
            <a:r>
              <a:rPr lang="ru-RU" u="sng" dirty="0" smtClean="0"/>
              <a:t>язык</a:t>
            </a:r>
            <a:r>
              <a:rPr lang="ru-RU" dirty="0" smtClean="0"/>
              <a:t> – </a:t>
            </a:r>
            <a:r>
              <a:rPr lang="ru-RU" dirty="0" err="1" smtClean="0"/>
              <a:t>язык</a:t>
            </a:r>
            <a:r>
              <a:rPr lang="ru-RU" dirty="0" smtClean="0"/>
              <a:t> помогает создавать звуки, слова, предложения</a:t>
            </a:r>
          </a:p>
          <a:p>
            <a:r>
              <a:rPr lang="ru-RU" u="sng" dirty="0" smtClean="0"/>
              <a:t>Язык жестов </a:t>
            </a:r>
            <a:r>
              <a:rPr lang="ru-RU" dirty="0" smtClean="0"/>
              <a:t>– средство общения, как и язык</a:t>
            </a:r>
          </a:p>
          <a:p>
            <a:r>
              <a:rPr lang="ru-RU" u="sng" dirty="0" smtClean="0"/>
              <a:t>Очаг</a:t>
            </a:r>
            <a:r>
              <a:rPr lang="ru-RU" dirty="0" smtClean="0"/>
              <a:t> – печь, дающая тепло</a:t>
            </a:r>
          </a:p>
          <a:p>
            <a:r>
              <a:rPr lang="ru-RU" u="sng" dirty="0" smtClean="0"/>
              <a:t>Нос</a:t>
            </a:r>
            <a:r>
              <a:rPr lang="ru-RU" dirty="0" smtClean="0"/>
              <a:t> лодки – часть лодки, похожая на человеческий нос</a:t>
            </a:r>
          </a:p>
          <a:p>
            <a:r>
              <a:rPr lang="ru-RU" u="sng" dirty="0" smtClean="0"/>
              <a:t>Ножка</a:t>
            </a:r>
            <a:r>
              <a:rPr lang="ru-RU" dirty="0" smtClean="0"/>
              <a:t> стула – та же функция, что и у ног человека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Сделай выбор и объясни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него (каменное, золотое, железное) лицо</a:t>
            </a:r>
          </a:p>
          <a:p>
            <a:r>
              <a:rPr lang="ru-RU" dirty="0" smtClean="0"/>
              <a:t>У моего друга (золотое, бриллиантовое, медное) сердце</a:t>
            </a:r>
          </a:p>
          <a:p>
            <a:r>
              <a:rPr lang="ru-RU" dirty="0" smtClean="0"/>
              <a:t>У этого мастера (золотые, серебряные, металлические ) руки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Каменное –ничего не выражающее лицо</a:t>
            </a:r>
          </a:p>
          <a:p>
            <a:r>
              <a:rPr lang="ru-RU" dirty="0" smtClean="0"/>
              <a:t>Золотое – добрый, отзывчивый человек</a:t>
            </a:r>
          </a:p>
          <a:p>
            <a:endParaRPr lang="ru-RU" dirty="0" smtClean="0"/>
          </a:p>
          <a:p>
            <a:r>
              <a:rPr lang="ru-RU" dirty="0" smtClean="0"/>
              <a:t>Золотые – превосходный мастер, мастер на все руки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Повторение орфографии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i="1" dirty="0" err="1" smtClean="0"/>
              <a:t>н</a:t>
            </a:r>
            <a:r>
              <a:rPr lang="ru-RU" i="1" dirty="0" smtClean="0"/>
              <a:t>- и –</a:t>
            </a:r>
            <a:r>
              <a:rPr lang="ru-RU" i="1" dirty="0" err="1" smtClean="0"/>
              <a:t>нн</a:t>
            </a:r>
            <a:r>
              <a:rPr lang="ru-RU" i="1" dirty="0" smtClean="0"/>
              <a:t> в суффиксах прилагательных и причастий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Карто_ый</a:t>
            </a:r>
            <a:r>
              <a:rPr lang="ru-RU" dirty="0" smtClean="0"/>
              <a:t>, </a:t>
            </a:r>
            <a:r>
              <a:rPr lang="ru-RU" dirty="0" err="1" smtClean="0"/>
              <a:t>исти_ый</a:t>
            </a:r>
            <a:r>
              <a:rPr lang="ru-RU" dirty="0" smtClean="0"/>
              <a:t>, </a:t>
            </a:r>
            <a:r>
              <a:rPr lang="ru-RU" dirty="0" err="1" smtClean="0"/>
              <a:t>подли_ый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Серебря_ый</a:t>
            </a:r>
            <a:r>
              <a:rPr lang="ru-RU" dirty="0" smtClean="0"/>
              <a:t>, </a:t>
            </a:r>
            <a:r>
              <a:rPr lang="ru-RU" dirty="0" err="1" smtClean="0"/>
              <a:t>полотня_ый</a:t>
            </a:r>
            <a:r>
              <a:rPr lang="ru-RU" dirty="0" smtClean="0"/>
              <a:t>,     </a:t>
            </a:r>
            <a:r>
              <a:rPr lang="ru-RU" dirty="0" err="1" smtClean="0"/>
              <a:t>кожа_ый,стекля_ый</a:t>
            </a:r>
            <a:r>
              <a:rPr lang="ru-RU" dirty="0" smtClean="0"/>
              <a:t>, </a:t>
            </a:r>
            <a:r>
              <a:rPr lang="ru-RU" dirty="0" err="1" smtClean="0"/>
              <a:t>румя_ый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Соломе_ый</a:t>
            </a:r>
            <a:r>
              <a:rPr lang="ru-RU" dirty="0" smtClean="0"/>
              <a:t>, </a:t>
            </a:r>
            <a:r>
              <a:rPr lang="ru-RU" dirty="0" err="1" smtClean="0"/>
              <a:t>традицио_ый</a:t>
            </a:r>
            <a:r>
              <a:rPr lang="ru-RU" dirty="0" smtClean="0"/>
              <a:t>, </a:t>
            </a:r>
            <a:r>
              <a:rPr lang="ru-RU" dirty="0" err="1" smtClean="0"/>
              <a:t>экстре_ый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Кури_ый</a:t>
            </a:r>
            <a:r>
              <a:rPr lang="ru-RU" dirty="0" smtClean="0"/>
              <a:t>, </a:t>
            </a:r>
            <a:r>
              <a:rPr lang="ru-RU" dirty="0" err="1" smtClean="0"/>
              <a:t>гуси_ый</a:t>
            </a:r>
            <a:r>
              <a:rPr lang="ru-RU" dirty="0" smtClean="0"/>
              <a:t>, </a:t>
            </a:r>
            <a:r>
              <a:rPr lang="ru-RU" dirty="0" err="1" smtClean="0"/>
              <a:t>лошади_ый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Ю_ый</a:t>
            </a:r>
            <a:r>
              <a:rPr lang="ru-RU" dirty="0" smtClean="0"/>
              <a:t>, </a:t>
            </a:r>
            <a:r>
              <a:rPr lang="ru-RU" dirty="0" err="1" smtClean="0"/>
              <a:t>си_ий</a:t>
            </a:r>
            <a:r>
              <a:rPr lang="ru-RU" dirty="0" smtClean="0"/>
              <a:t>, </a:t>
            </a:r>
            <a:r>
              <a:rPr lang="ru-RU" dirty="0" err="1" smtClean="0"/>
              <a:t>зеле_ый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Балова_ый</a:t>
            </a:r>
            <a:r>
              <a:rPr lang="ru-RU" dirty="0" smtClean="0"/>
              <a:t>, </a:t>
            </a:r>
            <a:r>
              <a:rPr lang="ru-RU" dirty="0" err="1" smtClean="0"/>
              <a:t>иллюстрирова_ый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 </a:t>
            </a:r>
            <a:r>
              <a:rPr lang="ru-RU" dirty="0" err="1" smtClean="0"/>
              <a:t>Пуга_ая</a:t>
            </a:r>
            <a:r>
              <a:rPr lang="ru-RU" dirty="0" smtClean="0"/>
              <a:t> ворона, </a:t>
            </a:r>
            <a:r>
              <a:rPr lang="ru-RU" dirty="0" err="1" smtClean="0"/>
              <a:t>растоле_ое</a:t>
            </a:r>
            <a:r>
              <a:rPr lang="ru-RU" dirty="0" smtClean="0"/>
              <a:t> молоко, </a:t>
            </a:r>
            <a:r>
              <a:rPr lang="ru-RU" dirty="0" err="1" smtClean="0"/>
              <a:t>ране_ый</a:t>
            </a:r>
            <a:r>
              <a:rPr lang="ru-RU" dirty="0" smtClean="0"/>
              <a:t> человек, </a:t>
            </a:r>
            <a:r>
              <a:rPr lang="ru-RU" dirty="0" err="1" smtClean="0"/>
              <a:t>испуга_ая</a:t>
            </a:r>
            <a:r>
              <a:rPr lang="ru-RU" dirty="0" smtClean="0"/>
              <a:t> птица.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Карто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ый, исти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ый, подли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ый.</a:t>
            </a:r>
          </a:p>
          <a:p>
            <a:r>
              <a:rPr lang="ru-RU" dirty="0" smtClean="0"/>
              <a:t>2. Серебря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ый, полотня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ый, </a:t>
            </a:r>
            <a:r>
              <a:rPr lang="ru-RU" dirty="0" err="1" smtClean="0"/>
              <a:t>кожа</a:t>
            </a:r>
            <a:r>
              <a:rPr lang="ru-RU" dirty="0" err="1" smtClean="0">
                <a:solidFill>
                  <a:srgbClr val="FF0000"/>
                </a:solidFill>
              </a:rPr>
              <a:t>н</a:t>
            </a:r>
            <a:r>
              <a:rPr lang="ru-RU" dirty="0" err="1" smtClean="0"/>
              <a:t>ый,стекля</a:t>
            </a:r>
            <a:r>
              <a:rPr lang="ru-RU" dirty="0" err="1" smtClean="0">
                <a:solidFill>
                  <a:srgbClr val="FF0000"/>
                </a:solidFill>
              </a:rPr>
              <a:t>нн</a:t>
            </a:r>
            <a:r>
              <a:rPr lang="ru-RU" dirty="0" err="1" smtClean="0"/>
              <a:t>ый</a:t>
            </a:r>
            <a:r>
              <a:rPr lang="ru-RU" dirty="0" smtClean="0"/>
              <a:t>, румя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ый.</a:t>
            </a:r>
          </a:p>
          <a:p>
            <a:r>
              <a:rPr lang="ru-RU" dirty="0" smtClean="0"/>
              <a:t>3. Соломе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ый, традицио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ый, экстре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ый.</a:t>
            </a:r>
          </a:p>
          <a:p>
            <a:r>
              <a:rPr lang="ru-RU" dirty="0" smtClean="0"/>
              <a:t>4. Кури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ый, гуси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ый, лошади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ый.</a:t>
            </a:r>
          </a:p>
          <a:p>
            <a:r>
              <a:rPr lang="ru-RU" dirty="0" smtClean="0"/>
              <a:t>5. Ю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ый, си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ий, зеле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ый.</a:t>
            </a:r>
          </a:p>
          <a:p>
            <a:r>
              <a:rPr lang="ru-RU" dirty="0" smtClean="0"/>
              <a:t>6. Балова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ый, иллюстрирова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ый.</a:t>
            </a:r>
          </a:p>
          <a:p>
            <a:r>
              <a:rPr lang="ru-RU" dirty="0" smtClean="0"/>
              <a:t>7. Пуга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ая ворона, </a:t>
            </a:r>
            <a:r>
              <a:rPr lang="ru-RU" dirty="0" err="1" smtClean="0"/>
              <a:t>растоле</a:t>
            </a:r>
            <a:r>
              <a:rPr lang="ru-RU" dirty="0" err="1" smtClean="0">
                <a:solidFill>
                  <a:srgbClr val="FF0000"/>
                </a:solidFill>
              </a:rPr>
              <a:t>нн</a:t>
            </a:r>
            <a:r>
              <a:rPr lang="ru-RU" dirty="0" err="1" smtClean="0"/>
              <a:t>ое</a:t>
            </a:r>
            <a:r>
              <a:rPr lang="ru-RU" dirty="0" smtClean="0"/>
              <a:t> молоко, ране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ый человек, испуга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ая птица.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972452" cy="12858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r>
              <a:rPr lang="ru-RU" dirty="0" smtClean="0"/>
              <a:t>Путешествие в древнюю Грецию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Установите происхождение крылатых фраз и объясните, в каком значении они употребляются в современном русском языке:</a:t>
            </a:r>
          </a:p>
          <a:p>
            <a:r>
              <a:rPr lang="ru-RU" i="1" dirty="0" smtClean="0"/>
              <a:t>Ахиллесова  пята</a:t>
            </a:r>
          </a:p>
          <a:p>
            <a:r>
              <a:rPr lang="ru-RU" i="1" dirty="0" smtClean="0"/>
              <a:t>Вавилонское столпотворение</a:t>
            </a:r>
          </a:p>
          <a:p>
            <a:r>
              <a:rPr lang="ru-RU" i="1" dirty="0" smtClean="0"/>
              <a:t>Нить Ариадны</a:t>
            </a:r>
          </a:p>
          <a:p>
            <a:r>
              <a:rPr lang="ru-RU" i="1" dirty="0" smtClean="0"/>
              <a:t>Перейти Рубикон</a:t>
            </a:r>
          </a:p>
          <a:p>
            <a:r>
              <a:rPr lang="ru-RU" i="1" dirty="0" smtClean="0"/>
              <a:t>Тридцать сребреников</a:t>
            </a:r>
          </a:p>
          <a:p>
            <a:r>
              <a:rPr lang="ru-RU" i="1" dirty="0" smtClean="0"/>
              <a:t>Яблоко раздора</a:t>
            </a:r>
            <a:endParaRPr lang="ru-RU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Задачи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Рассмотреть роль явления – </a:t>
            </a:r>
            <a:r>
              <a:rPr lang="ru-RU" b="1" dirty="0" smtClean="0"/>
              <a:t>полисемии.</a:t>
            </a:r>
          </a:p>
          <a:p>
            <a:r>
              <a:rPr lang="ru-RU" dirty="0" smtClean="0"/>
              <a:t>2.Узнать, почему существует связь </a:t>
            </a:r>
          </a:p>
          <a:p>
            <a:pPr>
              <a:buNone/>
            </a:pPr>
            <a:r>
              <a:rPr lang="ru-RU" b="1" dirty="0" smtClean="0"/>
              <a:t>        контекст- полисемия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3.Повторить понятия  </a:t>
            </a:r>
            <a:r>
              <a:rPr lang="ru-RU" b="1" dirty="0" smtClean="0"/>
              <a:t>«фразеология» и «крылатые слова».</a:t>
            </a:r>
          </a:p>
          <a:p>
            <a:r>
              <a:rPr lang="ru-RU" dirty="0" smtClean="0"/>
              <a:t>4.Повторить правописание суффиксов причастий и прилагательных (-</a:t>
            </a:r>
            <a:r>
              <a:rPr lang="ru-RU" dirty="0" err="1" smtClean="0"/>
              <a:t>н</a:t>
            </a:r>
            <a:r>
              <a:rPr lang="ru-RU" dirty="0" smtClean="0"/>
              <a:t>-, -</a:t>
            </a:r>
            <a:r>
              <a:rPr lang="ru-RU" dirty="0" err="1" smtClean="0"/>
              <a:t>нн</a:t>
            </a:r>
            <a:r>
              <a:rPr lang="ru-RU" dirty="0" smtClean="0"/>
              <a:t>-)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 заданий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текста (наличие многозначных слов)</a:t>
            </a:r>
          </a:p>
          <a:p>
            <a:r>
              <a:rPr lang="ru-RU" dirty="0" smtClean="0"/>
              <a:t>Установление связи значения слова и контекста</a:t>
            </a:r>
          </a:p>
          <a:p>
            <a:r>
              <a:rPr lang="ru-RU" dirty="0" smtClean="0"/>
              <a:t>Двоякое толкование значения слов в тексте</a:t>
            </a:r>
          </a:p>
          <a:p>
            <a:r>
              <a:rPr lang="ru-RU" dirty="0" smtClean="0"/>
              <a:t>Выбор слова, соответствующего контексту</a:t>
            </a:r>
          </a:p>
          <a:p>
            <a:r>
              <a:rPr lang="ru-RU" dirty="0" smtClean="0"/>
              <a:t>Установление значения и происхождения наиболее употребительных «крылатых слов»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57166"/>
            <a:ext cx="235745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48668"/>
            <a:ext cx="7239000" cy="59664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200" dirty="0" smtClean="0"/>
              <a:t>Справка</a:t>
            </a:r>
            <a:br>
              <a:rPr lang="ru-RU" sz="4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Полисемия – 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«поли» – много, «сема» –значение.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Значение помогает установить </a:t>
            </a: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толковые словари.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Прямое и переносное значение 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слов.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Какое значение имеет слово «дом»  в следующих словах?</a:t>
            </a:r>
          </a:p>
          <a:p>
            <a:pPr>
              <a:buNone/>
            </a:pPr>
            <a:r>
              <a:rPr lang="ru-RU" dirty="0" smtClean="0"/>
              <a:t>1.Господский дом уединенный…стоял над речкою…</a:t>
            </a:r>
          </a:p>
          <a:p>
            <a:pPr>
              <a:buNone/>
            </a:pPr>
            <a:r>
              <a:rPr lang="ru-RU" dirty="0" smtClean="0"/>
              <a:t>2.Она правила всем домом.</a:t>
            </a:r>
          </a:p>
          <a:p>
            <a:pPr>
              <a:buNone/>
            </a:pPr>
            <a:r>
              <a:rPr lang="ru-RU" dirty="0" smtClean="0"/>
              <a:t>3.Весь дом был в движении: кто-то работал пылесосом, кто-то мыл посуду, кто-то гладил белье.</a:t>
            </a:r>
          </a:p>
          <a:p>
            <a:pPr>
              <a:buNone/>
            </a:pPr>
            <a:r>
              <a:rPr lang="ru-RU" dirty="0" smtClean="0"/>
              <a:t>4.Меня три дома на вечер зовут.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Проверь себя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239000" cy="42411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 Здание, сооружение</a:t>
            </a:r>
          </a:p>
          <a:p>
            <a:r>
              <a:rPr lang="ru-RU" sz="3200" dirty="0" smtClean="0"/>
              <a:t>2.Всем хозяйством в доме</a:t>
            </a:r>
          </a:p>
          <a:p>
            <a:r>
              <a:rPr lang="ru-RU" sz="3200" dirty="0" smtClean="0"/>
              <a:t>3.Все люди, живущие в доме</a:t>
            </a:r>
          </a:p>
          <a:p>
            <a:r>
              <a:rPr lang="ru-RU" sz="3200" dirty="0" smtClean="0"/>
              <a:t>4.Три семьи приглашают в гости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00042"/>
            <a:ext cx="157163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Найти слова с прямым и переносным значением.</a:t>
            </a:r>
          </a:p>
          <a:p>
            <a:r>
              <a:rPr lang="ru-RU" sz="2800" b="1" dirty="0" smtClean="0"/>
              <a:t>Как появилось переносное значение?</a:t>
            </a:r>
          </a:p>
          <a:p>
            <a:r>
              <a:rPr lang="ru-RU" sz="2800" b="1" dirty="0" smtClean="0"/>
              <a:t>В скобках запишите синонимы.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1.Холодный (              ) прием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2.Холодная  (              ) голова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3.Холодный (              ) прием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4.Холодный   (              ) суп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5.Холодные (              ) страны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6.Холодное  (              ) пальто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3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60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Проверь себя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7481918" cy="48463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200" dirty="0" smtClean="0"/>
              <a:t>Холодный</a:t>
            </a:r>
          </a:p>
          <a:p>
            <a:pPr>
              <a:buNone/>
            </a:pPr>
            <a:r>
              <a:rPr lang="ru-RU" sz="2800" i="1" dirty="0" smtClean="0"/>
              <a:t>1.Холодный (равнодушный, официальный) прием </a:t>
            </a:r>
          </a:p>
          <a:p>
            <a:pPr>
              <a:buNone/>
            </a:pPr>
            <a:r>
              <a:rPr lang="ru-RU" sz="2800" i="1" dirty="0" smtClean="0"/>
              <a:t>2.Холодная ( умеющая здраво рассуждать) голова</a:t>
            </a:r>
          </a:p>
          <a:p>
            <a:pPr>
              <a:buNone/>
            </a:pPr>
            <a:r>
              <a:rPr lang="ru-RU" sz="2800" i="1" dirty="0" smtClean="0"/>
              <a:t>3.Холодный (спокойный, беспристрастный) анализ</a:t>
            </a:r>
          </a:p>
          <a:p>
            <a:pPr>
              <a:buNone/>
            </a:pPr>
            <a:r>
              <a:rPr lang="ru-RU" sz="2800" i="1" dirty="0" smtClean="0"/>
              <a:t>4.Холодный (остывший) суп         </a:t>
            </a:r>
          </a:p>
          <a:p>
            <a:pPr>
              <a:buNone/>
            </a:pPr>
            <a:r>
              <a:rPr lang="ru-RU" sz="2800" i="1" dirty="0" smtClean="0"/>
              <a:t>5.Холодные ( северные, с холодным климатом) страны</a:t>
            </a:r>
          </a:p>
          <a:p>
            <a:pPr>
              <a:buNone/>
            </a:pPr>
            <a:r>
              <a:rPr lang="ru-RU" sz="2800" i="1" dirty="0" smtClean="0"/>
              <a:t>6.Холодное ( демисезонное, без теплой подкладки) пальто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00042"/>
            <a:ext cx="157163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Задание 3    третий «лишний»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901014" cy="48463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1.Одет со вкусом        1. Свадебный   наряд</a:t>
            </a:r>
          </a:p>
          <a:p>
            <a:r>
              <a:rPr lang="ru-RU" sz="2800" dirty="0" smtClean="0"/>
              <a:t>2.Приятный на вкус     2. Осенний наряд</a:t>
            </a:r>
          </a:p>
          <a:p>
            <a:r>
              <a:rPr lang="ru-RU" sz="2800" dirty="0" smtClean="0"/>
              <a:t>3.Вкус лимона             3.Наряд вне очереди</a:t>
            </a:r>
          </a:p>
          <a:p>
            <a:endParaRPr lang="ru-RU" sz="2800" dirty="0" smtClean="0"/>
          </a:p>
          <a:p>
            <a:r>
              <a:rPr lang="ru-RU" sz="2800" dirty="0" smtClean="0"/>
              <a:t>1.Сила воли                 1.Выполнить долг</a:t>
            </a:r>
          </a:p>
          <a:p>
            <a:r>
              <a:rPr lang="ru-RU" sz="2800" dirty="0" smtClean="0"/>
              <a:t>2.Воля к победе           2.По долгу службы</a:t>
            </a:r>
          </a:p>
          <a:p>
            <a:r>
              <a:rPr lang="ru-RU" sz="2800" dirty="0" smtClean="0"/>
              <a:t>3.Дать волю                 3.Жить в долг</a:t>
            </a:r>
          </a:p>
          <a:p>
            <a:endParaRPr lang="ru-RU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274</TotalTime>
  <Words>652</Words>
  <PresentationFormat>Экран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Полисемия (многозначность слов) Урок- практикум</vt:lpstr>
      <vt:lpstr>                   Задачи занятия</vt:lpstr>
      <vt:lpstr>Характер заданий</vt:lpstr>
      <vt:lpstr>                            Справка  Полисемия – «поли» – много, «сема» –значение. Значение помогает установить толковые словари. Прямое и переносное значение слов. </vt:lpstr>
      <vt:lpstr>Задание 1</vt:lpstr>
      <vt:lpstr>Проверь себя</vt:lpstr>
      <vt:lpstr>Задание 2</vt:lpstr>
      <vt:lpstr>Проверь себя</vt:lpstr>
      <vt:lpstr>Задание 3    третий «лишний»</vt:lpstr>
      <vt:lpstr> что такое фразеологизм ? </vt:lpstr>
      <vt:lpstr>Фразеологизм (идиомы, устойчивые словосочетания)</vt:lpstr>
      <vt:lpstr>На каком основании произведен перенос значения?</vt:lpstr>
      <vt:lpstr>Проверь себя </vt:lpstr>
      <vt:lpstr>Сделай выбор и объясни</vt:lpstr>
      <vt:lpstr>Повторение орфографии -н- и –нн в суффиксах прилагательных и причастий</vt:lpstr>
      <vt:lpstr>взаимопроверка</vt:lpstr>
      <vt:lpstr>Домашнее задание Путешествие в древнюю Грецию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Полисемия (многозначность слов) Урок- практикум</dc:title>
  <cp:lastModifiedBy>Lena</cp:lastModifiedBy>
  <cp:revision>31</cp:revision>
  <dcterms:modified xsi:type="dcterms:W3CDTF">2011-11-12T14:15:37Z</dcterms:modified>
</cp:coreProperties>
</file>