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90" autoAdjust="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162E3F-D29F-4532-BF96-F0D6455DEB98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D45661-4114-493D-8FAC-746A3052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8229600" cy="971544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/>
              <a:t>Болезнь от укуса крыс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214818"/>
            <a:ext cx="7272366" cy="857256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</a:rPr>
              <a:t>Стрептобациллёз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Крымский государственный медицинский университет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им. С.И. </a:t>
            </a:r>
            <a:r>
              <a:rPr lang="ru-RU" sz="2400" smtClean="0">
                <a:solidFill>
                  <a:schemeClr val="bg1"/>
                </a:solidFill>
              </a:rPr>
              <a:t>Георгиевского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514351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</a:t>
            </a:r>
          </a:p>
          <a:p>
            <a:r>
              <a:rPr lang="ru-RU" dirty="0" smtClean="0"/>
              <a:t>503 группы 5 курса </a:t>
            </a:r>
          </a:p>
          <a:p>
            <a:r>
              <a:rPr lang="ru-RU" dirty="0" smtClean="0"/>
              <a:t>1го Медицинского факультета Могилевская Александра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637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87425" indent="-276225">
              <a:buNone/>
            </a:pPr>
            <a:r>
              <a:rPr lang="ru-RU" b="1" dirty="0" err="1" smtClean="0"/>
              <a:t>Этиотропная</a:t>
            </a:r>
            <a:r>
              <a:rPr lang="ru-RU" b="1" dirty="0" smtClean="0"/>
              <a:t> терапия: </a:t>
            </a:r>
          </a:p>
          <a:p>
            <a:r>
              <a:rPr lang="ru-RU" dirty="0" smtClean="0"/>
              <a:t>Пенициллин (до 6 000 000 ЕД в сутки);</a:t>
            </a:r>
          </a:p>
          <a:p>
            <a:r>
              <a:rPr lang="ru-RU" dirty="0" err="1" smtClean="0"/>
              <a:t>Бензилпенициллин</a:t>
            </a:r>
            <a:r>
              <a:rPr lang="ru-RU" dirty="0" smtClean="0"/>
              <a:t> (по 6 000 000 ЕД 2 раза в сутки в/м), если есть осложнения,  дозу увеличивают до 4 800 000 ЕД.</a:t>
            </a:r>
          </a:p>
          <a:p>
            <a:r>
              <a:rPr lang="ru-RU" dirty="0" smtClean="0"/>
              <a:t>Аллергия на пенициллин –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ru-RU" dirty="0" smtClean="0"/>
              <a:t>тетрациклин по 2 г в сутки.</a:t>
            </a:r>
          </a:p>
          <a:p>
            <a:r>
              <a:rPr lang="ru-RU" dirty="0" smtClean="0"/>
              <a:t>Курс лечения - не менее 7 дней, но предпочтительно продлить его до 14 дней.</a:t>
            </a:r>
          </a:p>
          <a:p>
            <a:r>
              <a:rPr lang="ru-RU" dirty="0" err="1" smtClean="0"/>
              <a:t>Эритромицин</a:t>
            </a:r>
            <a:r>
              <a:rPr lang="ru-RU" dirty="0" smtClean="0"/>
              <a:t>, </a:t>
            </a:r>
            <a:r>
              <a:rPr lang="ru-RU" dirty="0" err="1" smtClean="0"/>
              <a:t>хлорамфеникол</a:t>
            </a:r>
            <a:r>
              <a:rPr lang="ru-RU" dirty="0" smtClean="0"/>
              <a:t>.</a:t>
            </a:r>
          </a:p>
          <a:p>
            <a:pPr marL="987425" indent="-174625">
              <a:buNone/>
            </a:pPr>
            <a:r>
              <a:rPr lang="ru-RU" b="1" dirty="0" smtClean="0"/>
              <a:t>Патогенетическая терапия.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b="1" u="sng" dirty="0" smtClean="0"/>
              <a:t>Общая профилактика:</a:t>
            </a:r>
          </a:p>
          <a:p>
            <a:pPr algn="just"/>
            <a:r>
              <a:rPr lang="ru-RU" dirty="0" smtClean="0"/>
              <a:t>Борьба с грызунами (дератизация);</a:t>
            </a:r>
          </a:p>
          <a:p>
            <a:pPr algn="just"/>
            <a:r>
              <a:rPr lang="ru-RU" dirty="0" smtClean="0"/>
              <a:t>Регулярная санитарно-просветительская работа.</a:t>
            </a:r>
          </a:p>
          <a:p>
            <a:pPr algn="just"/>
            <a:r>
              <a:rPr lang="ru-RU" b="1" u="sng" dirty="0" smtClean="0"/>
              <a:t>Специфическая профилактика </a:t>
            </a:r>
            <a:r>
              <a:rPr lang="ru-RU" dirty="0" smtClean="0"/>
              <a:t>не разработана.</a:t>
            </a:r>
          </a:p>
          <a:p>
            <a:pPr algn="just"/>
            <a:r>
              <a:rPr lang="ru-RU" dirty="0" smtClean="0"/>
              <a:t>Иногда в качестве </a:t>
            </a:r>
            <a:r>
              <a:rPr lang="ru-RU" b="1" u="sng" dirty="0" smtClean="0"/>
              <a:t>экстренной неспецифической медикаментозной профилактики </a:t>
            </a:r>
            <a:r>
              <a:rPr lang="ru-RU" dirty="0" smtClean="0"/>
              <a:t>укушенным крысой назначают пенициллин внутрь до 2 г в сутки в течение 3 дней.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803180_animalcutehumormouseadorablebear5030ebf55638c2d83365c7fa37a4c101_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8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895147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Болезнь от укуса крыс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ret bite fever)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Этот термин объединяет два самостоятельных заболевания, вызываемых разными возбудителями, но имеющих общий механизм заражения, сходные патогенез и клиническую картину, - </a:t>
            </a:r>
            <a:r>
              <a:rPr lang="ru-RU" b="1" i="1" dirty="0" smtClean="0">
                <a:solidFill>
                  <a:schemeClr val="bg1"/>
                </a:solidFill>
              </a:rPr>
              <a:t>содоку и стрептобациллёз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Стрептобациллёз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/>
              <a:t>Зоонозное заболевание из группы раневых инфекций, вызываемое стрептобациллами, характеризующееся рецидивирующей лихорадкой,  интоксикацией, поражение суставов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4" name="Рисунок 3" descr="11016809_1189446494_ratatuy_tit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71612"/>
            <a:ext cx="4214842" cy="501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Возбудитель – </a:t>
            </a:r>
            <a:r>
              <a:rPr lang="en-US" dirty="0" err="1" smtClean="0"/>
              <a:t>Streptobacillus</a:t>
            </a:r>
            <a:r>
              <a:rPr lang="en-US" dirty="0" smtClean="0"/>
              <a:t> </a:t>
            </a:r>
            <a:r>
              <a:rPr lang="en-US" dirty="0" err="1" smtClean="0"/>
              <a:t>moniliformis</a:t>
            </a:r>
            <a:r>
              <a:rPr lang="ru-RU" dirty="0" smtClean="0"/>
              <a:t>, неподвижный  Гр (-) микроорганизм.</a:t>
            </a:r>
          </a:p>
          <a:p>
            <a:pPr algn="just"/>
            <a:r>
              <a:rPr lang="ru-RU" dirty="0" smtClean="0"/>
              <a:t>Морфология: может иметь форму короткой палочки, нити, кокка, </a:t>
            </a:r>
            <a:r>
              <a:rPr lang="ru-RU" dirty="0" err="1" smtClean="0"/>
              <a:t>коккабациллы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Размножается деление. </a:t>
            </a:r>
          </a:p>
          <a:p>
            <a:pPr algn="just"/>
            <a:r>
              <a:rPr lang="ru-RU" dirty="0" smtClean="0"/>
              <a:t>Патогенен для белых мышей, но </a:t>
            </a:r>
            <a:r>
              <a:rPr lang="ru-RU" dirty="0" err="1" smtClean="0"/>
              <a:t>непатогенен</a:t>
            </a:r>
            <a:r>
              <a:rPr lang="ru-RU" dirty="0" smtClean="0"/>
              <a:t> для кроликов и морских свинок.</a:t>
            </a:r>
          </a:p>
          <a:p>
            <a:endParaRPr lang="ru-RU" dirty="0"/>
          </a:p>
        </p:txBody>
      </p:sp>
      <p:pic>
        <p:nvPicPr>
          <p:cNvPr id="5" name="Содержимое 4" descr="121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281518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/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smtClean="0"/>
              <a:t>Основной резервуар инфекции в природе </a:t>
            </a:r>
            <a:r>
              <a:rPr lang="ru-RU" dirty="0" smtClean="0"/>
              <a:t>– крысы.  Возбудитель у них находится в носу, ротовой полости, конъюнктивных выделениях.</a:t>
            </a:r>
          </a:p>
          <a:p>
            <a:pPr algn="just"/>
            <a:r>
              <a:rPr lang="ru-RU" b="1" u="sng" dirty="0" smtClean="0"/>
              <a:t>Основной механизм передачи </a:t>
            </a:r>
            <a:r>
              <a:rPr lang="ru-RU" dirty="0" smtClean="0"/>
              <a:t>– раневой, заболевание развивается при укусе человека больной крысой. </a:t>
            </a:r>
          </a:p>
          <a:p>
            <a:pPr algn="just"/>
            <a:r>
              <a:rPr lang="ru-RU" dirty="0" err="1" smtClean="0"/>
              <a:t>Стрептобациллам</a:t>
            </a:r>
            <a:r>
              <a:rPr lang="ru-RU" dirty="0" smtClean="0"/>
              <a:t> свойственен и другой путь передачи –алиментарный,  при употреблении в пищу инфицированных продуктов.</a:t>
            </a:r>
          </a:p>
          <a:p>
            <a:pPr algn="just"/>
            <a:r>
              <a:rPr lang="ru-RU" b="1" u="sng" dirty="0" smtClean="0"/>
              <a:t>Спорадические случаи и эпидемические вспышки.</a:t>
            </a:r>
            <a:endParaRPr lang="ru-RU" b="1" u="sng" dirty="0"/>
          </a:p>
        </p:txBody>
      </p:sp>
      <p:pic>
        <p:nvPicPr>
          <p:cNvPr id="5" name="Содержимое 4" descr="Rat%20Tee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0"/>
            <a:ext cx="45005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0960409_1240857904_cutest-rat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Возбудитель быстро попадает в кровь,  проникает практически во все органы, особенно в паренхиматозные, где возникают очаговые инфильтраты.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Местная реакция выражена слабо, поэтому у больных отсутствует  первичный аффект, регионарный лимфаденит, лимфангит.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Гематогенное распространение возбудителя может способствовать возникновению септических очагов в различных органах: легкие (</a:t>
            </a:r>
            <a:r>
              <a:rPr lang="ru-RU" dirty="0" err="1" smtClean="0">
                <a:solidFill>
                  <a:schemeClr val="bg1"/>
                </a:solidFill>
              </a:rPr>
              <a:t>стрептобациллярная</a:t>
            </a:r>
            <a:r>
              <a:rPr lang="ru-RU" dirty="0" smtClean="0">
                <a:solidFill>
                  <a:schemeClr val="bg1"/>
                </a:solidFill>
              </a:rPr>
              <a:t> пневмония), селезенка (абсцессы, инфаркты), мозг (абсцессы), почки, кожа (абсцессы).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Инкубационный период 1-10 дней.</a:t>
            </a:r>
          </a:p>
          <a:p>
            <a:r>
              <a:rPr lang="ru-RU" dirty="0" smtClean="0"/>
              <a:t>Заболевание начинается остро, с высокой температуры ( 39-40 С), головной боли, тошноты, иногда – рвоты, суставной и мышечной боли.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Гаверххильская</a:t>
            </a:r>
            <a:r>
              <a:rPr lang="ru-RU" dirty="0" smtClean="0"/>
              <a:t> лихорадка»,  «системное лихорадочное заболевание».</a:t>
            </a:r>
          </a:p>
          <a:p>
            <a:r>
              <a:rPr lang="ru-RU" dirty="0" smtClean="0"/>
              <a:t>Первичный аффект отсутствует. </a:t>
            </a:r>
          </a:p>
          <a:p>
            <a:r>
              <a:rPr lang="ru-RU" dirty="0" smtClean="0"/>
              <a:t>Иногда в месте укуса – уплотнение, язвочка.</a:t>
            </a:r>
          </a:p>
          <a:p>
            <a:r>
              <a:rPr lang="ru-RU" dirty="0" smtClean="0"/>
              <a:t>Сыпь обнаруживается рано – на 2й, 3й, реже – 4й день лихорадки. </a:t>
            </a:r>
          </a:p>
          <a:p>
            <a:r>
              <a:rPr lang="ru-RU" dirty="0" smtClean="0"/>
              <a:t>Сыпь в виде макул, папул, геморрагий, везикул появляется на коже конечностей, в области отдельных суставов. Высыпает </a:t>
            </a:r>
            <a:r>
              <a:rPr lang="ru-RU" dirty="0" err="1" smtClean="0"/>
              <a:t>одномоментно</a:t>
            </a:r>
            <a:r>
              <a:rPr lang="ru-RU" dirty="0" smtClean="0"/>
              <a:t>, бывает обильной, сливной,  нередко покрывает все тело, распространяясь на ладони и ступни. Через 3-4 дня исчезает, не оставляя пигментации.</a:t>
            </a:r>
          </a:p>
          <a:p>
            <a:r>
              <a:rPr lang="ru-RU" dirty="0" smtClean="0"/>
              <a:t>В начальный период на фоне гематогенной диссеминации возбудителя могут развиваться различные органные поражения, обусловленные формированием местных гнойно-септических очагов.</a:t>
            </a:r>
          </a:p>
          <a:p>
            <a:r>
              <a:rPr lang="ru-RU" dirty="0" smtClean="0"/>
              <a:t>Лихорадочный период длится 5-7 дней, затем температура резко падает до нормы, что сопровождается сильной потливостью.</a:t>
            </a:r>
            <a:r>
              <a:rPr lang="uk-UA" dirty="0" err="1" smtClean="0"/>
              <a:t>Период</a:t>
            </a:r>
            <a:r>
              <a:rPr lang="uk-UA" dirty="0" smtClean="0"/>
              <a:t> </a:t>
            </a:r>
            <a:r>
              <a:rPr lang="uk-UA" dirty="0" err="1" smtClean="0"/>
              <a:t>апирексии</a:t>
            </a:r>
            <a:r>
              <a:rPr lang="uk-UA" dirty="0" smtClean="0"/>
              <a:t> – 5-15 </a:t>
            </a:r>
            <a:r>
              <a:rPr lang="uk-UA" dirty="0" err="1" smtClean="0"/>
              <a:t>дней</a:t>
            </a:r>
            <a:r>
              <a:rPr lang="uk-UA" dirty="0" smtClean="0"/>
              <a:t>, </a:t>
            </a:r>
            <a:r>
              <a:rPr lang="uk-UA" dirty="0" err="1" smtClean="0"/>
              <a:t>затем</a:t>
            </a:r>
            <a:r>
              <a:rPr lang="uk-UA" dirty="0" smtClean="0"/>
              <a:t> </a:t>
            </a:r>
            <a:r>
              <a:rPr lang="uk-UA" dirty="0" err="1" smtClean="0"/>
              <a:t>наступает</a:t>
            </a:r>
            <a:r>
              <a:rPr lang="uk-UA" dirty="0" smtClean="0"/>
              <a:t> </a:t>
            </a:r>
            <a:r>
              <a:rPr lang="uk-UA" dirty="0" err="1" smtClean="0"/>
              <a:t>очередной</a:t>
            </a:r>
            <a:r>
              <a:rPr lang="uk-UA" dirty="0" smtClean="0"/>
              <a:t> пароксизм лихорадки. </a:t>
            </a:r>
            <a:r>
              <a:rPr lang="uk-UA" dirty="0" err="1" smtClean="0"/>
              <a:t>Всего</a:t>
            </a:r>
            <a:r>
              <a:rPr lang="uk-UA" dirty="0" smtClean="0"/>
              <a:t> </a:t>
            </a:r>
            <a:r>
              <a:rPr lang="uk-UA" dirty="0" err="1" smtClean="0"/>
              <a:t>может</a:t>
            </a:r>
            <a:r>
              <a:rPr lang="uk-UA" dirty="0" smtClean="0"/>
              <a:t> </a:t>
            </a:r>
            <a:r>
              <a:rPr lang="uk-UA" dirty="0" err="1" smtClean="0"/>
              <a:t>быть</a:t>
            </a:r>
            <a:r>
              <a:rPr lang="uk-UA" dirty="0" smtClean="0"/>
              <a:t> </a:t>
            </a:r>
            <a:r>
              <a:rPr lang="uk-UA" dirty="0" err="1" smtClean="0"/>
              <a:t>несколько</a:t>
            </a:r>
            <a:r>
              <a:rPr lang="uk-UA" dirty="0" smtClean="0"/>
              <a:t> </a:t>
            </a:r>
            <a:r>
              <a:rPr lang="uk-UA" dirty="0" err="1" smtClean="0"/>
              <a:t>пароксизмов</a:t>
            </a:r>
            <a:r>
              <a:rPr lang="uk-UA" dirty="0" smtClean="0"/>
              <a:t> (3-6), </a:t>
            </a:r>
            <a:r>
              <a:rPr lang="uk-UA" dirty="0" err="1" smtClean="0"/>
              <a:t>разделенные</a:t>
            </a:r>
            <a:r>
              <a:rPr lang="uk-UA" dirty="0" smtClean="0"/>
              <a:t> </a:t>
            </a:r>
            <a:r>
              <a:rPr lang="uk-UA" dirty="0" err="1" smtClean="0"/>
              <a:t>периодами</a:t>
            </a:r>
            <a:r>
              <a:rPr lang="uk-UA" dirty="0" smtClean="0"/>
              <a:t> </a:t>
            </a:r>
            <a:r>
              <a:rPr lang="uk-UA" dirty="0" err="1" smtClean="0"/>
              <a:t>апирексии</a:t>
            </a:r>
            <a:r>
              <a:rPr lang="uk-UA" dirty="0" smtClean="0"/>
              <a:t>. </a:t>
            </a:r>
            <a:r>
              <a:rPr lang="uk-UA" dirty="0" err="1" smtClean="0"/>
              <a:t>Общая</a:t>
            </a:r>
            <a:r>
              <a:rPr lang="uk-UA" dirty="0" smtClean="0"/>
              <a:t> </a:t>
            </a:r>
            <a:r>
              <a:rPr lang="uk-UA" dirty="0" err="1" smtClean="0"/>
              <a:t>длительность</a:t>
            </a:r>
            <a:r>
              <a:rPr lang="uk-UA" dirty="0" smtClean="0"/>
              <a:t> </a:t>
            </a:r>
            <a:r>
              <a:rPr lang="uk-UA" dirty="0" err="1" smtClean="0"/>
              <a:t>заболевания</a:t>
            </a:r>
            <a:r>
              <a:rPr lang="uk-UA" dirty="0" smtClean="0"/>
              <a:t> </a:t>
            </a:r>
            <a:r>
              <a:rPr lang="uk-UA" dirty="0" err="1" smtClean="0"/>
              <a:t>редко</a:t>
            </a:r>
            <a:r>
              <a:rPr lang="uk-UA" dirty="0" smtClean="0"/>
              <a:t> </a:t>
            </a:r>
            <a:r>
              <a:rPr lang="uk-UA" dirty="0" err="1" smtClean="0"/>
              <a:t>превышает</a:t>
            </a:r>
            <a:r>
              <a:rPr lang="uk-UA" dirty="0" smtClean="0"/>
              <a:t> 4-7 </a:t>
            </a:r>
            <a:r>
              <a:rPr lang="uk-UA" dirty="0" err="1" smtClean="0"/>
              <a:t>недель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артриты (коленные и локтевые суставы, выпот, иногда гнойный);</a:t>
            </a:r>
          </a:p>
          <a:p>
            <a:r>
              <a:rPr lang="ru-RU" dirty="0" smtClean="0"/>
              <a:t>пневмонии;</a:t>
            </a:r>
          </a:p>
          <a:p>
            <a:r>
              <a:rPr lang="ru-RU" dirty="0" smtClean="0"/>
              <a:t>септические инфаркты различных органов и абсцессы;</a:t>
            </a:r>
          </a:p>
          <a:p>
            <a:r>
              <a:rPr lang="ru-RU" dirty="0" smtClean="0"/>
              <a:t>миокардит, эндокардит, перикардит (иногда гнойный);</a:t>
            </a:r>
          </a:p>
          <a:p>
            <a:r>
              <a:rPr lang="ru-RU" dirty="0" smtClean="0"/>
              <a:t>гнойный менингит;</a:t>
            </a:r>
          </a:p>
          <a:p>
            <a:r>
              <a:rPr lang="ru-RU" dirty="0" smtClean="0"/>
              <a:t>упорная диарея с потерей массы тела.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Общеклинические</a:t>
            </a:r>
            <a:r>
              <a:rPr lang="ru-RU" dirty="0" smtClean="0"/>
              <a:t> методы:</a:t>
            </a:r>
          </a:p>
          <a:p>
            <a:pPr algn="just"/>
            <a:r>
              <a:rPr lang="ru-RU" dirty="0" smtClean="0"/>
              <a:t>ОАК: </a:t>
            </a:r>
            <a:r>
              <a:rPr lang="ru-RU" dirty="0" err="1" smtClean="0"/>
              <a:t>гиперлейкоцитоз</a:t>
            </a:r>
            <a:r>
              <a:rPr lang="ru-RU" dirty="0" smtClean="0"/>
              <a:t> ( до 30*10 9/л), сдвиг влево, тромбоцитопения, СОЭ повышено);</a:t>
            </a:r>
          </a:p>
          <a:p>
            <a:pPr algn="just"/>
            <a:r>
              <a:rPr lang="ru-RU" dirty="0" smtClean="0"/>
              <a:t>ОАМ: единичные эритроциты, цилиндры, белок (лихорадочная альбуминурия);</a:t>
            </a:r>
          </a:p>
          <a:p>
            <a:pPr algn="just"/>
            <a:r>
              <a:rPr lang="ru-RU" dirty="0" smtClean="0"/>
              <a:t>Специфическая </a:t>
            </a:r>
            <a:r>
              <a:rPr lang="ru-RU" dirty="0" err="1" smtClean="0"/>
              <a:t>дианостика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Из крови взятой до начала а/б терапии, гноя из абсцессов, жидкости их пораженных суставов при посеве на кровяной </a:t>
            </a:r>
            <a:r>
              <a:rPr lang="ru-RU" dirty="0" err="1" smtClean="0"/>
              <a:t>агар</a:t>
            </a:r>
            <a:r>
              <a:rPr lang="ru-RU" dirty="0" smtClean="0"/>
              <a:t> можно выделить культуру </a:t>
            </a:r>
            <a:r>
              <a:rPr lang="ru-RU" dirty="0" err="1" smtClean="0"/>
              <a:t>стрептобацилл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РА, РСК: со 2й недели заболевания в крови  можно выявить специфические АТ.</a:t>
            </a:r>
          </a:p>
          <a:p>
            <a:pPr algn="just"/>
            <a:r>
              <a:rPr lang="ru-RU" dirty="0" smtClean="0"/>
              <a:t>Биологическая проба: внутрибрюшинное заражение мышей.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677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Болезнь от укуса крыс</vt:lpstr>
      <vt:lpstr>Болезнь от укуса крыс  (ret bite fever)</vt:lpstr>
      <vt:lpstr>Стрептобациллёз</vt:lpstr>
      <vt:lpstr>Этиология</vt:lpstr>
      <vt:lpstr>Эпидемиология</vt:lpstr>
      <vt:lpstr>Патогенез</vt:lpstr>
      <vt:lpstr>Клиника</vt:lpstr>
      <vt:lpstr>Осложнения</vt:lpstr>
      <vt:lpstr>Диагностика</vt:lpstr>
      <vt:lpstr>Слайд 10</vt:lpstr>
      <vt:lpstr>Лечение</vt:lpstr>
      <vt:lpstr>Профилактика</vt:lpstr>
      <vt:lpstr>Благодарю за внимание!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от укуса крыс</dc:title>
  <dc:creator>Loner-XP</dc:creator>
  <cp:lastModifiedBy>Loner-XP</cp:lastModifiedBy>
  <cp:revision>14</cp:revision>
  <dcterms:created xsi:type="dcterms:W3CDTF">2010-11-01T03:11:15Z</dcterms:created>
  <dcterms:modified xsi:type="dcterms:W3CDTF">2011-12-05T18:56:29Z</dcterms:modified>
</cp:coreProperties>
</file>