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2" r:id="rId13"/>
    <p:sldId id="268" r:id="rId14"/>
    <p:sldId id="271" r:id="rId15"/>
    <p:sldId id="269" r:id="rId16"/>
    <p:sldId id="270" r:id="rId17"/>
    <p:sldId id="273" r:id="rId18"/>
    <p:sldId id="274" r:id="rId19"/>
    <p:sldId id="275" r:id="rId20"/>
    <p:sldId id="267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DF41AA"/>
  </p:clrMru>
</p:presentationPr>
</file>

<file path=ppt/tableStyles.xml><?xml version="1.0" encoding="utf-8"?>
<a:tblStyleLst xmlns:a="http://schemas.openxmlformats.org/drawingml/2006/main" def="{5C22544A-7EE6-4342-B048-85BDC9FD1C3A}"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576" autoAdjust="0"/>
  </p:normalViewPr>
  <p:slideViewPr>
    <p:cSldViewPr>
      <p:cViewPr>
        <p:scale>
          <a:sx n="70" d="100"/>
          <a:sy n="70" d="100"/>
        </p:scale>
        <p:origin x="-1164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7F4F6-1004-4EB3-B69A-34281C6071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75591-FADA-4D4F-BE4E-CFD760879B28}" type="datetimeFigureOut">
              <a:rPr lang="ru-RU"/>
              <a:pPr>
                <a:defRPr/>
              </a:pPr>
              <a:t>12.12.2011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136BB-CB00-4072-9087-8F1FEC8884DA}" type="datetimeFigureOut">
              <a:rPr lang="ru-RU"/>
              <a:pPr>
                <a:defRPr/>
              </a:pPr>
              <a:t>12.12.2011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FC0E9-7B5B-4FDE-BCFB-6FE0F85CD6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2A79D-D7BB-49AA-BF82-40020CCD97E5}" type="datetimeFigureOut">
              <a:rPr lang="ru-RU"/>
              <a:pPr>
                <a:defRPr/>
              </a:pPr>
              <a:t>12.12.2011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3AB0D-8384-482B-8DA8-8F15FC33FA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83FDB-6EDB-433D-821E-B7EB73BDD454}" type="datetimeFigureOut">
              <a:rPr lang="ru-RU"/>
              <a:pPr>
                <a:defRPr/>
              </a:pPr>
              <a:t>12.12.2011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05BDC-FDFC-417C-9E38-6838E9AF85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1CA15-E1A6-4E05-8E13-22E638806DDC}" type="datetimeFigureOut">
              <a:rPr lang="ru-RU"/>
              <a:pPr>
                <a:defRPr/>
              </a:pPr>
              <a:t>12.12.2011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F85A3-125F-4F90-B072-967C037BB6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982BB-2C18-4DAD-9AD0-9822FA100081}" type="datetimeFigureOut">
              <a:rPr lang="ru-RU"/>
              <a:pPr>
                <a:defRPr/>
              </a:pPr>
              <a:t>12.12.2011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E08CB-8C9A-4837-99D3-B02A6166B2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04DBA-3189-434A-9F3C-4C73C764D314}" type="datetimeFigureOut">
              <a:rPr lang="ru-RU"/>
              <a:pPr>
                <a:defRPr/>
              </a:pPr>
              <a:t>12.12.2011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4B694-8425-451C-9BDD-BE8AF8761F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A6A6F-C950-4662-BAA6-631A7731C8D1}" type="datetimeFigureOut">
              <a:rPr lang="ru-RU"/>
              <a:pPr>
                <a:defRPr/>
              </a:pPr>
              <a:t>12.12.2011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1EBEA-4E82-41AF-AE9B-A544049AE5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9E5B31-9444-4ABC-AC27-BBD247A55E2A}" type="datetimeFigureOut">
              <a:rPr lang="ru-RU"/>
              <a:pPr>
                <a:defRPr/>
              </a:pPr>
              <a:t>12.12.2011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E4F7D-21B1-42A7-ACE0-B034B59BF3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21002-4E8E-4760-BFE0-DAA409386ADE}" type="datetimeFigureOut">
              <a:rPr lang="ru-RU"/>
              <a:pPr>
                <a:defRPr/>
              </a:pPr>
              <a:t>12.12.2011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B2B23-39E1-4774-9F89-2BCE4432D9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6BC06-9CFD-42C7-8945-73B0F0003B26}" type="datetimeFigureOut">
              <a:rPr lang="ru-RU"/>
              <a:pPr>
                <a:defRPr/>
              </a:pPr>
              <a:t>12.12.2011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AB511-47E0-4B0C-BB87-CC09EEAC32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1A0EB401-874C-433E-8B30-DAD27D0D64B1}" type="datetimeFigureOut">
              <a:rPr lang="ru-RU"/>
              <a:pPr>
                <a:defRPr/>
              </a:pPr>
              <a:t>12.12.2011</a:t>
            </a:fld>
            <a:endParaRPr lang="ru-RU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27BC7B05-E1EE-4224-A9DD-7393677A2E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4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\Desktop\&#1088;&#1072;&#1073;&#1086;&#1090;&#1072;\&#1096;&#1082;&#1086;&#1083;&#1072;\&#1059;&#1095;&#1077;&#1073;&#1072;\&#1087;&#1088;&#1077;&#1079;&#1077;&#1085;&#1090;&#1072;&#1094;&#1080;&#1103;%20&#1087;&#1086;%20&#1092;&#1080;&#1079;&#1080;&#1082;&#1072;\&#1052;&#1091;&#1079;&#1099;&#1082;&#1072;%20&#1090;&#1072;&#1082;%20&#1089;&#1082;&#1072;&#1079;&#1072;&#1090;&#1100;%20&#1076;&#1083;&#1103;%20&#1073;&#1080;&#1090;&#1074;%20&#1074;%20&#1082;&#1086;&#1089;&#1084;&#1086;&#1089;&#1077;%20%20-%20&#1054;&#1086;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slide" Target="slide2.xml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Mir_on_12_June_1998.jpg" TargetMode="Externa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8.xml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8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5" Type="http://schemas.openxmlformats.org/officeDocument/2006/relationships/slide" Target="slide5.xml"/><Relationship Id="rId10" Type="http://schemas.openxmlformats.org/officeDocument/2006/relationships/slide" Target="slide10.xml"/><Relationship Id="rId4" Type="http://schemas.openxmlformats.org/officeDocument/2006/relationships/slide" Target="slide4.xml"/><Relationship Id="rId9" Type="http://schemas.openxmlformats.org/officeDocument/2006/relationships/slide" Target="slide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tronaut.ru/register/register-int.htm?reload_coolmenus" TargetMode="External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pizodsspace.airbase.ru/bibl/znan/1980/04/4-polety.html" TargetMode="External"/><Relationship Id="rId4" Type="http://schemas.openxmlformats.org/officeDocument/2006/relationships/hyperlink" Target="http://ru.wikipedia.org/wiki/&#1048;&#1085;&#1090;&#1077;&#1088;&#1082;&#1086;&#1089;&#1084;&#1086;&#1089;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42938" y="357188"/>
            <a:ext cx="7772400" cy="189865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Государственное общеобразовательное учреждение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Средняя общеобразовательная школа  № 552</a:t>
            </a:r>
            <a:r>
              <a:rPr lang="ru-RU" sz="1000" b="1" dirty="0" smtClean="0">
                <a:solidFill>
                  <a:schemeClr val="tx1"/>
                </a:solidFill>
              </a:rPr>
              <a:t/>
            </a:r>
            <a:br>
              <a:rPr lang="ru-RU" sz="1000" b="1" dirty="0" smtClean="0">
                <a:solidFill>
                  <a:schemeClr val="tx1"/>
                </a:solidFill>
              </a:rPr>
            </a:br>
            <a:r>
              <a:rPr lang="ru-RU" sz="4800" b="1" dirty="0" smtClean="0">
                <a:solidFill>
                  <a:schemeClr val="tx1"/>
                </a:solidFill>
              </a:rPr>
              <a:t>Международные экипажи.</a:t>
            </a:r>
          </a:p>
        </p:txBody>
      </p:sp>
      <p:pic>
        <p:nvPicPr>
          <p:cNvPr id="4" name="Рисунок 3" descr="288px-Interkosmos.svg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513" y="3068638"/>
            <a:ext cx="3287712" cy="32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3286125" y="6273800"/>
            <a:ext cx="2565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600">
                <a:latin typeface="Calibri" pitchFamily="34" charset="0"/>
              </a:rPr>
              <a:t>Санкт-Петербург, г. Пушкин</a:t>
            </a:r>
          </a:p>
          <a:p>
            <a:pPr algn="ctr"/>
            <a:r>
              <a:rPr lang="ru-RU" sz="1600">
                <a:latin typeface="Calibri" pitchFamily="34" charset="0"/>
              </a:rPr>
              <a:t>Ноябрь 2010 года</a:t>
            </a:r>
          </a:p>
        </p:txBody>
      </p:sp>
      <p:sp>
        <p:nvSpPr>
          <p:cNvPr id="3077" name="TextBox 6"/>
          <p:cNvSpPr txBox="1">
            <a:spLocks noChangeArrowheads="1"/>
          </p:cNvSpPr>
          <p:nvPr/>
        </p:nvSpPr>
        <p:spPr bwMode="auto">
          <a:xfrm>
            <a:off x="6156176" y="3645024"/>
            <a:ext cx="2853666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Calibri" pitchFamily="34" charset="0"/>
              </a:rPr>
              <a:t>Над </a:t>
            </a:r>
            <a:r>
              <a:rPr lang="ru-RU" b="1" i="1">
                <a:solidFill>
                  <a:srgbClr val="FF0000"/>
                </a:solidFill>
                <a:latin typeface="Calibri" pitchFamily="34" charset="0"/>
              </a:rPr>
              <a:t>проектом </a:t>
            </a:r>
            <a:r>
              <a:rPr lang="ru-RU" b="1" i="1" smtClean="0">
                <a:solidFill>
                  <a:srgbClr val="FF0000"/>
                </a:solidFill>
                <a:latin typeface="Calibri" pitchFamily="34" charset="0"/>
              </a:rPr>
              <a:t>работали:</a:t>
            </a:r>
            <a:endParaRPr lang="ru-RU" b="1" i="1" dirty="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ru-RU" b="1" i="1" dirty="0" smtClean="0">
                <a:solidFill>
                  <a:srgbClr val="FF0000"/>
                </a:solidFill>
                <a:latin typeface="Calibri" pitchFamily="34" charset="0"/>
              </a:rPr>
              <a:t>Ученица10 </a:t>
            </a:r>
            <a:r>
              <a:rPr lang="ru-RU" b="1" i="1" dirty="0">
                <a:solidFill>
                  <a:srgbClr val="FF0000"/>
                </a:solidFill>
                <a:latin typeface="Calibri" pitchFamily="34" charset="0"/>
              </a:rPr>
              <a:t>«А»</a:t>
            </a:r>
            <a:r>
              <a:rPr lang="en-US" b="1" i="1" dirty="0">
                <a:solidFill>
                  <a:srgbClr val="FF0000"/>
                </a:solidFill>
                <a:latin typeface="Calibri" pitchFamily="34" charset="0"/>
              </a:rPr>
              <a:t>:</a:t>
            </a:r>
            <a:endParaRPr lang="ru-RU" b="1" i="1" dirty="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ru-RU" sz="16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Галунова </a:t>
            </a:r>
            <a:r>
              <a:rPr lang="ru-RU" sz="1600" b="1" i="1" dirty="0">
                <a:solidFill>
                  <a:srgbClr val="FF0000"/>
                </a:solidFill>
                <a:latin typeface="Arial" charset="0"/>
                <a:cs typeface="Arial" charset="0"/>
              </a:rPr>
              <a:t>Алина</a:t>
            </a:r>
            <a:endParaRPr lang="ru-RU" sz="1600" b="1" i="1" dirty="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ru-RU" b="1" i="1" dirty="0">
                <a:solidFill>
                  <a:srgbClr val="FF0000"/>
                </a:solidFill>
                <a:latin typeface="Calibri" pitchFamily="34" charset="0"/>
              </a:rPr>
              <a:t>Руководитель:</a:t>
            </a:r>
          </a:p>
          <a:p>
            <a:r>
              <a:rPr lang="ru-RU" b="1" i="1" dirty="0">
                <a:solidFill>
                  <a:srgbClr val="FF0000"/>
                </a:solidFill>
                <a:latin typeface="Calibri" pitchFamily="34" charset="0"/>
              </a:rPr>
              <a:t>Учитель физики </a:t>
            </a:r>
            <a:endParaRPr lang="ru-RU" b="1" i="1" dirty="0">
              <a:solidFill>
                <a:srgbClr val="FF0000"/>
              </a:solidFill>
              <a:latin typeface="Arial" charset="0"/>
            </a:endParaRPr>
          </a:p>
          <a:p>
            <a:r>
              <a:rPr lang="ru-RU" b="1" i="1" dirty="0">
                <a:solidFill>
                  <a:srgbClr val="FF0000"/>
                </a:solidFill>
                <a:latin typeface="Calibri" pitchFamily="34" charset="0"/>
              </a:rPr>
              <a:t>Телегина Н.М.</a:t>
            </a:r>
          </a:p>
          <a:p>
            <a:r>
              <a:rPr lang="ru-RU" b="1" i="1" dirty="0">
                <a:solidFill>
                  <a:srgbClr val="FF0000"/>
                </a:solidFill>
                <a:latin typeface="Calibri" pitchFamily="34" charset="0"/>
              </a:rPr>
              <a:t>Технический редактор:</a:t>
            </a:r>
          </a:p>
          <a:p>
            <a:r>
              <a:rPr lang="ru-RU" b="1" i="1" dirty="0">
                <a:solidFill>
                  <a:srgbClr val="FF0000"/>
                </a:solidFill>
                <a:latin typeface="Calibri" pitchFamily="34" charset="0"/>
              </a:rPr>
              <a:t>Горюнова М.Г.</a:t>
            </a: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459788" y="6524625"/>
            <a:ext cx="534987" cy="1889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" name="Музыка так сказать для битв в космосе  - Оо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3"/>
          <p:cNvSpPr txBox="1">
            <a:spLocks noChangeArrowheads="1"/>
          </p:cNvSpPr>
          <p:nvPr/>
        </p:nvSpPr>
        <p:spPr bwMode="auto">
          <a:xfrm>
            <a:off x="0" y="0"/>
            <a:ext cx="4130675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bg1"/>
                </a:solidFill>
                <a:latin typeface="Calibri" pitchFamily="34" charset="0"/>
              </a:rPr>
              <a:t>Союз Советских </a:t>
            </a:r>
            <a:br>
              <a:rPr lang="ru-RU" sz="2400" b="1">
                <a:solidFill>
                  <a:schemeClr val="bg1"/>
                </a:solidFill>
                <a:latin typeface="Calibri" pitchFamily="34" charset="0"/>
              </a:rPr>
            </a:br>
            <a:r>
              <a:rPr lang="ru-RU" sz="2400" b="1">
                <a:solidFill>
                  <a:schemeClr val="bg1"/>
                </a:solidFill>
                <a:latin typeface="Calibri" pitchFamily="34" charset="0"/>
              </a:rPr>
              <a:t>Социалистических Республик</a:t>
            </a:r>
            <a:br>
              <a:rPr lang="ru-RU" sz="2400" b="1">
                <a:solidFill>
                  <a:schemeClr val="bg1"/>
                </a:solidFill>
                <a:latin typeface="Calibri" pitchFamily="34" charset="0"/>
              </a:rPr>
            </a:br>
            <a:r>
              <a:rPr lang="ru-RU" sz="2400" b="1">
                <a:solidFill>
                  <a:schemeClr val="bg1"/>
                </a:solidFill>
                <a:latin typeface="Calibri" pitchFamily="34" charset="0"/>
              </a:rPr>
              <a:t>(СССР)</a:t>
            </a:r>
            <a:endParaRPr lang="ru-RU" sz="2400">
              <a:solidFill>
                <a:schemeClr val="bg1"/>
              </a:solidFill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12291" name="TextBox 5"/>
          <p:cNvSpPr txBox="1">
            <a:spLocks noChangeArrowheads="1"/>
          </p:cNvSpPr>
          <p:nvPr/>
        </p:nvSpPr>
        <p:spPr bwMode="auto">
          <a:xfrm>
            <a:off x="5786438" y="571500"/>
            <a:ext cx="3182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chemeClr val="bg1"/>
                </a:solidFill>
                <a:latin typeface="Calibri" pitchFamily="34" charset="0"/>
              </a:rPr>
              <a:t>Монголия (МНР)</a:t>
            </a:r>
          </a:p>
        </p:txBody>
      </p:sp>
      <p:pic>
        <p:nvPicPr>
          <p:cNvPr id="7" name="Рисунок 6" descr="Soyuz39_patch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2781300"/>
            <a:ext cx="2552700" cy="355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5445125"/>
            <a:ext cx="3203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Владимир Джанибеков 39 лет</a:t>
            </a:r>
          </a:p>
        </p:txBody>
      </p:sp>
      <p:pic>
        <p:nvPicPr>
          <p:cNvPr id="12294" name="Рисунок 8" descr="jahnibekov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1341438"/>
            <a:ext cx="2797175" cy="410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Рисунок 9" descr="gurragcha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425" y="1268413"/>
            <a:ext cx="3021013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580063" y="5734050"/>
            <a:ext cx="40719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chemeClr val="bg1"/>
                </a:solidFill>
                <a:latin typeface="Calibri" pitchFamily="34" charset="0"/>
              </a:rPr>
              <a:t>Жугдэрдэмидийн </a:t>
            </a:r>
          </a:p>
          <a:p>
            <a:pPr algn="ctr"/>
            <a:r>
              <a:rPr lang="ru-RU" b="1" i="1">
                <a:solidFill>
                  <a:schemeClr val="bg1"/>
                </a:solidFill>
                <a:latin typeface="Calibri" pitchFamily="34" charset="0"/>
              </a:rPr>
              <a:t>Гуррагчаа 34 года.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928938" y="857250"/>
            <a:ext cx="2989262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i="1">
                <a:solidFill>
                  <a:schemeClr val="bg1"/>
                </a:solidFill>
                <a:latin typeface="Calibri" pitchFamily="34" charset="0"/>
              </a:rPr>
              <a:t>Космонавты: </a:t>
            </a:r>
          </a:p>
          <a:p>
            <a:pPr algn="ctr"/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Владимир  Джанибеков</a:t>
            </a:r>
          </a:p>
          <a:p>
            <a:pPr algn="ctr"/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и</a:t>
            </a:r>
          </a:p>
          <a:p>
            <a:pPr algn="ctr"/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Жугдэрдэмидийн Гуррагчаа</a:t>
            </a:r>
          </a:p>
          <a:p>
            <a:pPr algn="ctr"/>
            <a:r>
              <a:rPr lang="ru-RU" i="1">
                <a:solidFill>
                  <a:schemeClr val="bg1"/>
                </a:solidFill>
                <a:latin typeface="Calibri" pitchFamily="34" charset="0"/>
              </a:rPr>
              <a:t>Дата</a:t>
            </a:r>
            <a:r>
              <a:rPr lang="ru-RU">
                <a:solidFill>
                  <a:schemeClr val="bg1"/>
                </a:solidFill>
                <a:latin typeface="Calibri" pitchFamily="34" charset="0"/>
              </a:rPr>
              <a:t>: </a:t>
            </a:r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22-30 марта 1981</a:t>
            </a:r>
          </a:p>
          <a:p>
            <a:pPr algn="ctr"/>
            <a:r>
              <a:rPr lang="ru-RU" i="1">
                <a:solidFill>
                  <a:schemeClr val="bg1"/>
                </a:solidFill>
                <a:latin typeface="Calibri" pitchFamily="34" charset="0"/>
              </a:rPr>
              <a:t>Корабль:</a:t>
            </a:r>
            <a:r>
              <a:rPr lang="ru-RU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Союз-39</a:t>
            </a:r>
          </a:p>
          <a:p>
            <a:pPr algn="ctr"/>
            <a:endParaRPr lang="ru-RU">
              <a:latin typeface="Calibri" pitchFamily="34" charset="0"/>
            </a:endParaRPr>
          </a:p>
        </p:txBody>
      </p:sp>
      <p:sp>
        <p:nvSpPr>
          <p:cNvPr id="2" name="Управляющая кнопка: далее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8350" y="6524625"/>
            <a:ext cx="534988" cy="188913"/>
          </a:xfrm>
          <a:prstGeom prst="actionButtonForwardNext">
            <a:avLst/>
          </a:prstGeom>
          <a:solidFill>
            <a:schemeClr val="accent1"/>
          </a:solidFill>
          <a:ln w="127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299" name="AutoShape 13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85113" y="6524625"/>
            <a:ext cx="536575" cy="187325"/>
          </a:xfrm>
          <a:prstGeom prst="actionButtonHome">
            <a:avLst/>
          </a:prstGeom>
          <a:solidFill>
            <a:schemeClr val="accent1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Управляющая кнопка: назад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380288" y="6524625"/>
            <a:ext cx="536575" cy="188913"/>
          </a:xfrm>
          <a:prstGeom prst="actionButtonBackPrevious">
            <a:avLst/>
          </a:prstGeom>
          <a:solidFill>
            <a:schemeClr val="accent1"/>
          </a:solidFill>
          <a:ln w="127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960"/>
                            </p:stCondLst>
                            <p:childTnLst>
                              <p:par>
                                <p:cTn id="1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60"/>
                            </p:stCondLst>
                            <p:childTnLst>
                              <p:par>
                                <p:cTn id="2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214313"/>
            <a:ext cx="413067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Союз Советских </a:t>
            </a:r>
            <a:br>
              <a:rPr lang="ru-RU" sz="2400" b="1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Социалистических Республик</a:t>
            </a:r>
            <a:br>
              <a:rPr lang="ru-RU" sz="2400" b="1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(СССР)</a:t>
            </a:r>
            <a:endParaRPr lang="ru-RU" sz="2400">
              <a:solidFill>
                <a:srgbClr val="C00000"/>
              </a:solidFill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072188" y="285750"/>
            <a:ext cx="2841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Calibri" pitchFamily="34" charset="0"/>
              </a:rPr>
              <a:t>Румыния (СРР)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940425" y="5516563"/>
            <a:ext cx="3000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C00000"/>
                </a:solidFill>
                <a:latin typeface="Calibri" pitchFamily="34" charset="0"/>
              </a:rPr>
              <a:t>Прунариу Дорин 29 лет.</a:t>
            </a:r>
          </a:p>
          <a:p>
            <a:endParaRPr lang="ru-RU">
              <a:latin typeface="Calibri" pitchFamily="34" charset="0"/>
            </a:endParaRPr>
          </a:p>
        </p:txBody>
      </p:sp>
      <p:pic>
        <p:nvPicPr>
          <p:cNvPr id="13317" name="Рисунок 6" descr="prunariu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8975" y="1341438"/>
            <a:ext cx="3375025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Рисунок 7" descr="popov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12875"/>
            <a:ext cx="2774950" cy="392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50825" y="5373688"/>
            <a:ext cx="23479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C00000"/>
                </a:solidFill>
                <a:latin typeface="Calibri" pitchFamily="34" charset="0"/>
              </a:rPr>
              <a:t>Попов Леонид 36 лет.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132138" y="4652963"/>
            <a:ext cx="2354262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i="1">
                <a:solidFill>
                  <a:srgbClr val="C00000"/>
                </a:solidFill>
                <a:latin typeface="Calibri" pitchFamily="34" charset="0"/>
              </a:rPr>
              <a:t>Космонавты: </a:t>
            </a:r>
          </a:p>
          <a:p>
            <a:pPr algn="ctr"/>
            <a:r>
              <a:rPr lang="ru-RU" b="1" i="1">
                <a:solidFill>
                  <a:srgbClr val="C00000"/>
                </a:solidFill>
                <a:latin typeface="Calibri" pitchFamily="34" charset="0"/>
              </a:rPr>
              <a:t>Попов Леонид</a:t>
            </a:r>
          </a:p>
          <a:p>
            <a:pPr algn="ctr"/>
            <a:r>
              <a:rPr lang="ru-RU" b="1" i="1">
                <a:solidFill>
                  <a:srgbClr val="C00000"/>
                </a:solidFill>
                <a:latin typeface="Calibri" pitchFamily="34" charset="0"/>
              </a:rPr>
              <a:t>и</a:t>
            </a:r>
          </a:p>
          <a:p>
            <a:pPr algn="ctr"/>
            <a:r>
              <a:rPr lang="ru-RU" b="1" i="1">
                <a:solidFill>
                  <a:srgbClr val="C00000"/>
                </a:solidFill>
                <a:latin typeface="Calibri" pitchFamily="34" charset="0"/>
              </a:rPr>
              <a:t>Прунариу Дорин</a:t>
            </a:r>
          </a:p>
          <a:p>
            <a:pPr algn="ctr"/>
            <a:r>
              <a:rPr lang="ru-RU" i="1">
                <a:solidFill>
                  <a:srgbClr val="C00000"/>
                </a:solidFill>
                <a:latin typeface="Calibri" pitchFamily="34" charset="0"/>
              </a:rPr>
              <a:t>Дата</a:t>
            </a:r>
            <a:r>
              <a:rPr lang="ru-RU">
                <a:solidFill>
                  <a:srgbClr val="C00000"/>
                </a:solidFill>
                <a:latin typeface="Calibri" pitchFamily="34" charset="0"/>
              </a:rPr>
              <a:t>: </a:t>
            </a:r>
            <a:r>
              <a:rPr lang="ru-RU" b="1">
                <a:solidFill>
                  <a:srgbClr val="C00000"/>
                </a:solidFill>
                <a:latin typeface="Calibri" pitchFamily="34" charset="0"/>
              </a:rPr>
              <a:t>14-22 мая 1981</a:t>
            </a:r>
          </a:p>
          <a:p>
            <a:pPr algn="ctr"/>
            <a:r>
              <a:rPr lang="ru-RU" i="1">
                <a:solidFill>
                  <a:srgbClr val="C00000"/>
                </a:solidFill>
                <a:latin typeface="Calibri" pitchFamily="34" charset="0"/>
              </a:rPr>
              <a:t>Корабль:</a:t>
            </a:r>
            <a:r>
              <a:rPr lang="ru-RU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ru-RU" b="1">
                <a:solidFill>
                  <a:srgbClr val="C00000"/>
                </a:solidFill>
                <a:latin typeface="Calibri" pitchFamily="34" charset="0"/>
              </a:rPr>
              <a:t>Союз-40</a:t>
            </a:r>
          </a:p>
          <a:p>
            <a:pPr algn="ctr"/>
            <a:endParaRPr lang="ru-RU">
              <a:latin typeface="Calibri" pitchFamily="34" charset="0"/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58188" y="6500813"/>
            <a:ext cx="534987" cy="188912"/>
          </a:xfrm>
          <a:prstGeom prst="actionButtonForwardNext">
            <a:avLst/>
          </a:prstGeom>
          <a:solidFill>
            <a:schemeClr val="accent1"/>
          </a:solidFill>
          <a:ln w="127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322" name="AutoShape 13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58125" y="6500813"/>
            <a:ext cx="536575" cy="187325"/>
          </a:xfrm>
          <a:prstGeom prst="actionButtonHome">
            <a:avLst/>
          </a:prstGeom>
          <a:solidFill>
            <a:schemeClr val="accent1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358063" y="6500813"/>
            <a:ext cx="536575" cy="188912"/>
          </a:xfrm>
          <a:prstGeom prst="actionButtonBackPrevious">
            <a:avLst/>
          </a:prstGeom>
          <a:solidFill>
            <a:schemeClr val="accent1"/>
          </a:solidFill>
          <a:ln w="127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13324" name="Рисунок 12" descr="срр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113" y="1268413"/>
            <a:ext cx="2430462" cy="340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00"/>
                            </p:stCondLst>
                            <p:childTnLst>
                              <p:par>
                                <p:cTn id="2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14282" y="714356"/>
            <a:ext cx="8229600" cy="211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DF41AA">
                <a:alpha val="40000"/>
              </a:srgbClr>
            </a:glow>
          </a:effectLst>
        </p:spPr>
        <p:txBody>
          <a:bodyPr/>
          <a:lstStyle/>
          <a:p>
            <a:pPr marL="990600" lvl="1" indent="-533400" algn="ctr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ru-RU" sz="4000" i="1" dirty="0">
                <a:solidFill>
                  <a:srgbClr val="DF41AA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ОС «Мир» – это выдающееся научно-техническое достижение конца ХХ века. По своей значимости она перешагнула национальные границы и стала достоянием не только России, но и всего мирового сообщества.</a:t>
            </a:r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58188" y="6500813"/>
            <a:ext cx="534987" cy="188912"/>
          </a:xfrm>
          <a:prstGeom prst="actionButtonForwardNext">
            <a:avLst/>
          </a:prstGeom>
          <a:solidFill>
            <a:schemeClr val="accent1"/>
          </a:solidFill>
          <a:ln w="127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342" name="AutoShape 1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58125" y="6500813"/>
            <a:ext cx="536575" cy="187325"/>
          </a:xfrm>
          <a:prstGeom prst="actionButtonHome">
            <a:avLst/>
          </a:prstGeom>
          <a:solidFill>
            <a:schemeClr val="accent1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358063" y="6500813"/>
            <a:ext cx="536575" cy="188912"/>
          </a:xfrm>
          <a:prstGeom prst="actionButtonBackPrevious">
            <a:avLst/>
          </a:prstGeom>
          <a:solidFill>
            <a:schemeClr val="accent1"/>
          </a:solidFill>
          <a:ln w="127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88"/>
          <p:cNvGraphicFramePr>
            <a:graphicFrameLocks/>
          </p:cNvGraphicFramePr>
          <p:nvPr/>
        </p:nvGraphicFramePr>
        <p:xfrm>
          <a:off x="500063" y="1571625"/>
          <a:ext cx="8229600" cy="4871721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2746375"/>
                <a:gridCol w="5483225"/>
              </a:tblGrid>
              <a:tr h="604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Запуск: 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19 февраля, 1986 21:28:23 UTC</a:t>
                      </a:r>
                      <a:b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Байконур, СССР 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Вход в атмосферу: 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23 марта, 2001</a:t>
                      </a:r>
                      <a:b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05:50:00 UTC 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Экипаж: 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28 долговременных экспедиций 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Обитаема: 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4594 дня 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На орбите: 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5511 дня 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Витков вокруг Земли: 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~89 067 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Период обращения: 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89,1 мин 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625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Пройденное расстояние: 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~3 638 470 307 км 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42938" y="642938"/>
            <a:ext cx="808672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chemeClr val="bg1">
                    <a:lumMod val="50000"/>
                  </a:schemeClr>
                </a:solidFill>
              </a:rPr>
              <a:t>Основные параметры ОС «МИР»</a:t>
            </a: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572375" y="6669088"/>
            <a:ext cx="536575" cy="188912"/>
          </a:xfrm>
          <a:prstGeom prst="actionButtonBackPrevious">
            <a:avLst/>
          </a:prstGeom>
          <a:solidFill>
            <a:schemeClr val="accent1"/>
          </a:solidFill>
          <a:ln w="127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5393" name="AutoShape 1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72438" y="6670675"/>
            <a:ext cx="536575" cy="187325"/>
          </a:xfrm>
          <a:prstGeom prst="actionButtonHome">
            <a:avLst/>
          </a:prstGeom>
          <a:solidFill>
            <a:schemeClr val="accent1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Управляющая кнопка: далее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09013" y="6669088"/>
            <a:ext cx="534987" cy="188912"/>
          </a:xfrm>
          <a:prstGeom prst="actionButtonForwardNext">
            <a:avLst/>
          </a:prstGeom>
          <a:solidFill>
            <a:schemeClr val="accent1"/>
          </a:solidFill>
          <a:ln w="127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-2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300px-Mir_on_12_June_1998">
            <a:hlinkClick r:id="rId3" tooltip="&quot;Станция «Мир» 12 июня 1998&quot;"/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714875" y="857250"/>
            <a:ext cx="4178300" cy="3146425"/>
          </a:xfrm>
          <a:noFill/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-357188" y="214313"/>
            <a:ext cx="50720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Три основных принципа  концепции МКС «МИР»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-357188" y="2071688"/>
            <a:ext cx="4714876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defRPr/>
            </a:pPr>
            <a:r>
              <a:rPr 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  <a:r>
              <a:rPr lang="ru-RU" sz="280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) Модульность</a:t>
            </a:r>
          </a:p>
          <a:p>
            <a:pPr lvl="1">
              <a:defRPr/>
            </a:pPr>
            <a:r>
              <a:rPr lang="ru-RU" sz="280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2) Адаптация к изменениям задач в ходе полета в течение всего срока эксплуатации</a:t>
            </a:r>
          </a:p>
          <a:p>
            <a:pPr>
              <a:defRPr/>
            </a:pPr>
            <a:r>
              <a:rPr lang="ru-RU" sz="280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3) Ремонтопригодность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6389" name="Прямоугольник 6"/>
          <p:cNvSpPr>
            <a:spLocks noChangeArrowheads="1"/>
          </p:cNvSpPr>
          <p:nvPr/>
        </p:nvSpPr>
        <p:spPr bwMode="auto">
          <a:xfrm>
            <a:off x="4572000" y="4143375"/>
            <a:ext cx="4572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FF0000"/>
                </a:solidFill>
              </a:rPr>
              <a:t>Базовый блок был выведен на орбиту 20 февраля 1986 года. Затем в течение 10 лет один за другим были пристыкованы ещё шесть модулей.</a:t>
            </a:r>
            <a:endParaRPr lang="ru-RU" sz="2400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09013" y="6669088"/>
            <a:ext cx="534987" cy="188912"/>
          </a:xfrm>
          <a:prstGeom prst="actionButtonForwardNext">
            <a:avLst/>
          </a:prstGeom>
          <a:solidFill>
            <a:schemeClr val="accent1"/>
          </a:solidFill>
          <a:ln w="127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391" name="AutoShape 13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72438" y="6670675"/>
            <a:ext cx="536575" cy="187325"/>
          </a:xfrm>
          <a:prstGeom prst="actionButtonHome">
            <a:avLst/>
          </a:prstGeom>
          <a:solidFill>
            <a:schemeClr val="accent1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572375" y="6669088"/>
            <a:ext cx="536575" cy="188912"/>
          </a:xfrm>
          <a:prstGeom prst="actionButtonBackPrevious">
            <a:avLst/>
          </a:prstGeom>
          <a:solidFill>
            <a:schemeClr val="accent1"/>
          </a:solidFill>
          <a:ln w="127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659"/>
          <p:cNvGraphicFramePr>
            <a:graphicFrameLocks/>
          </p:cNvGraphicFramePr>
          <p:nvPr/>
        </p:nvGraphicFramePr>
        <p:xfrm>
          <a:off x="285750" y="285750"/>
          <a:ext cx="8643998" cy="628653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87724"/>
                <a:gridCol w="1017138"/>
                <a:gridCol w="1185547"/>
                <a:gridCol w="1357295"/>
                <a:gridCol w="1355628"/>
                <a:gridCol w="1440666"/>
              </a:tblGrid>
              <a:tr h="567223">
                <a:tc gridSpan="6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Посещение ОС «МИР»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220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Страна, организация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К-во чел.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К-во посещ.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/>
                </a:tc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Суммарное время пребывания на станции “Мир”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2474">
                <a:tc gridSpan="3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</a:rPr>
                        <a:t> 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</a:rPr>
                        <a:t>сутки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</a:rPr>
                        <a:t>часы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</a:rPr>
                        <a:t>минуты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</a:tr>
              <a:tr h="34247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</a:rPr>
                        <a:t>СССР/Россия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</a:rPr>
                        <a:t>42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</a:rPr>
                        <a:t>68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</a:rPr>
                        <a:t>1080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</a:rPr>
                        <a:t>17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</a:rPr>
                        <a:t>09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</a:tr>
              <a:tr h="34247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</a:rPr>
                        <a:t>США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</a:rPr>
                        <a:t>44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</a:rPr>
                        <a:t>49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</a:rPr>
                        <a:t>1140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</a:rPr>
                        <a:t>39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</a:rPr>
                        <a:t>39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</a:tr>
              <a:tr h="34247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</a:rPr>
                        <a:t>Франция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</a:rPr>
                        <a:t>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</a:rPr>
                        <a:t>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</a:rPr>
                        <a:t>277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</a:rPr>
                        <a:t>01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</a:rPr>
                        <a:t>32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</a:tr>
              <a:tr h="34247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</a:rPr>
                        <a:t>ЕКА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</a:rPr>
                        <a:t>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</a:rPr>
                        <a:t>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</a:rPr>
                        <a:t>211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</a:rPr>
                        <a:t>02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</a:rPr>
                        <a:t>24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</a:tr>
              <a:tr h="34247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</a:rPr>
                        <a:t>Германия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</a:rPr>
                        <a:t>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</a:rPr>
                        <a:t>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</a:rPr>
                        <a:t>23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</a:rPr>
                        <a:t>04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</a:rPr>
                        <a:t>30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</a:tr>
              <a:tr h="34247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</a:rPr>
                        <a:t>Болгария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</a:rPr>
                        <a:t>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</a:rPr>
                        <a:t>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</a:rPr>
                        <a:t>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</a:rPr>
                        <a:t>14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</a:rPr>
                        <a:t>24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</a:tr>
              <a:tr h="34247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</a:rPr>
                        <a:t>Словакия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</a:rPr>
                        <a:t>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</a:rPr>
                        <a:t>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</a:rPr>
                        <a:t>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</a:rPr>
                        <a:t>17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</a:rPr>
                        <a:t>19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</a:tr>
              <a:tr h="34247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</a:rPr>
                        <a:t>Австрия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</a:rPr>
                        <a:t>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</a:rPr>
                        <a:t>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</a:rPr>
                        <a:t>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</a:rPr>
                        <a:t>17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</a:rPr>
                        <a:t>17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</a:tr>
              <a:tr h="34247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</a:rPr>
                        <a:t>Афганистан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</a:rPr>
                        <a:t>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</a:rPr>
                        <a:t>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</a:rPr>
                        <a:t>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</a:rPr>
                        <a:t>17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</a:rPr>
                        <a:t>14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</a:tr>
              <a:tr h="34247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</a:rPr>
                        <a:t>Сирия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</a:rPr>
                        <a:t>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</a:rPr>
                        <a:t>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</a:rPr>
                        <a:t>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</a:rPr>
                        <a:t>17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</a:rPr>
                        <a:t>06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</a:tr>
              <a:tr h="34247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</a:rPr>
                        <a:t>Япония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</a:rPr>
                        <a:t>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</a:rPr>
                        <a:t>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</a:rPr>
                        <a:t>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</a:rPr>
                        <a:t>16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</a:rPr>
                        <a:t>51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</a:tr>
              <a:tr h="34247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</a:rPr>
                        <a:t>Великобритания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</a:rPr>
                        <a:t>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</a:rPr>
                        <a:t>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</a:rPr>
                        <a:t>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</a:rPr>
                        <a:t>15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</a:rPr>
                        <a:t>45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</a:tr>
              <a:tr h="34247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</a:rPr>
                        <a:t>Канада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</a:rPr>
                        <a:t>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</a:rPr>
                        <a:t>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</a:rPr>
                        <a:t>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</a:rPr>
                        <a:t>01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</a:rPr>
                        <a:t>48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</a:tr>
              <a:tr h="34247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Всего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104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 137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12077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16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58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4" name="Управляющая кнопка: назад 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500938" y="6669088"/>
            <a:ext cx="536575" cy="188912"/>
          </a:xfrm>
          <a:prstGeom prst="actionButtonBackPrevious">
            <a:avLst/>
          </a:prstGeom>
          <a:solidFill>
            <a:schemeClr val="accent1"/>
          </a:solidFill>
          <a:ln w="127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532" name="AutoShape 1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72438" y="6670675"/>
            <a:ext cx="536575" cy="187325"/>
          </a:xfrm>
          <a:prstGeom prst="actionButtonHome">
            <a:avLst/>
          </a:prstGeom>
          <a:solidFill>
            <a:schemeClr val="accent1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Управляющая кнопка: далее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09013" y="6669088"/>
            <a:ext cx="534987" cy="188912"/>
          </a:xfrm>
          <a:prstGeom prst="actionButtonForwardNext">
            <a:avLst/>
          </a:prstGeom>
          <a:solidFill>
            <a:schemeClr val="accent1"/>
          </a:solidFill>
          <a:ln w="127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Боря мир far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13" y="1714500"/>
            <a:ext cx="1855787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tx1">
              <a:lumMod val="65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3600" dirty="0">
                <a:solidFill>
                  <a:schemeClr val="bg2"/>
                </a:solidFill>
              </a:rPr>
              <a:t>Первый международный полет: Союз ТМ-3 с 22 июля по 29 декабря 1987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2357438"/>
            <a:ext cx="3679825" cy="1071562"/>
          </a:xfrm>
          <a:solidFill>
            <a:schemeClr val="tx1">
              <a:lumMod val="50000"/>
            </a:schemeClr>
          </a:solidFill>
        </p:spPr>
        <p:txBody>
          <a:bodyPr/>
          <a:lstStyle/>
          <a:p>
            <a:pPr lvl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Александр </a:t>
            </a:r>
            <a:r>
              <a:rPr lang="ru-RU" sz="2000" dirty="0" err="1" smtClean="0">
                <a:solidFill>
                  <a:schemeClr val="bg1"/>
                </a:solidFill>
              </a:rPr>
              <a:t>Викторенко</a:t>
            </a:r>
            <a:endParaRPr lang="ru-RU" sz="2000" dirty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dirty="0">
                <a:solidFill>
                  <a:schemeClr val="bg1"/>
                </a:solidFill>
              </a:rPr>
              <a:t>Александр Александров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dirty="0">
                <a:solidFill>
                  <a:schemeClr val="bg1"/>
                </a:solidFill>
              </a:rPr>
              <a:t>	Мухаммед </a:t>
            </a:r>
            <a:r>
              <a:rPr lang="ru-RU" sz="2000" dirty="0" err="1">
                <a:solidFill>
                  <a:schemeClr val="bg1"/>
                </a:solidFill>
              </a:rPr>
              <a:t>Фарис</a:t>
            </a:r>
            <a:r>
              <a:rPr lang="ru-RU" sz="2000" dirty="0">
                <a:solidFill>
                  <a:schemeClr val="bg1"/>
                </a:solidFill>
              </a:rPr>
              <a:t> (Сирия )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4357688"/>
            <a:ext cx="7824788" cy="200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 algn="ctr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ru-RU" sz="3200" i="1" dirty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Это третья экспедиция на «Мир». </a:t>
            </a:r>
            <a:r>
              <a:rPr lang="ru-RU" sz="3200" i="1" dirty="0" err="1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Фарис</a:t>
            </a:r>
            <a:r>
              <a:rPr lang="ru-RU" sz="3200" i="1" dirty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был первым сирийским космонавтом. </a:t>
            </a:r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4286250" y="3214688"/>
            <a:ext cx="2520950" cy="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58188" y="6500813"/>
            <a:ext cx="534987" cy="188912"/>
          </a:xfrm>
          <a:prstGeom prst="actionButtonForwardNext">
            <a:avLst/>
          </a:prstGeom>
          <a:solidFill>
            <a:schemeClr val="accent1"/>
          </a:solidFill>
          <a:ln w="127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8440" name="AutoShape 13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58125" y="6500813"/>
            <a:ext cx="536575" cy="187325"/>
          </a:xfrm>
          <a:prstGeom prst="actionButtonHome">
            <a:avLst/>
          </a:prstGeom>
          <a:solidFill>
            <a:schemeClr val="accent1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358063" y="6500813"/>
            <a:ext cx="536575" cy="188912"/>
          </a:xfrm>
          <a:prstGeom prst="actionButtonBackPrevious">
            <a:avLst/>
          </a:prstGeom>
          <a:solidFill>
            <a:schemeClr val="accent1"/>
          </a:solidFill>
          <a:ln w="127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build="p"/>
      <p:bldP spid="1434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82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065213"/>
          </a:xfrm>
        </p:spPr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chemeClr val="accent6"/>
                </a:solidFill>
              </a:rPr>
              <a:t>Космодром «Байконур»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313" y="1357313"/>
            <a:ext cx="5072062" cy="52625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Первый и крупнейший в мире космодром, расположен на территории Казахстана, недалеко от поселка Тюратам. С космодрома возможны запуски различных типов ракет-носителей. Один из трёх космодромов планеты, наряду с космодромами Мыс Канаверал, США и Цзюцюань, Китай, предназначенных для запуска аппаратов с космонавтами на борту.</a:t>
            </a:r>
          </a:p>
        </p:txBody>
      </p:sp>
      <p:pic>
        <p:nvPicPr>
          <p:cNvPr id="19460" name="Рисунок 4" descr="8cc2d38258e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3388" y="1000125"/>
            <a:ext cx="3630612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58188" y="6500813"/>
            <a:ext cx="534987" cy="188912"/>
          </a:xfrm>
          <a:prstGeom prst="actionButtonForwardNext">
            <a:avLst/>
          </a:prstGeom>
          <a:solidFill>
            <a:schemeClr val="accent1"/>
          </a:solidFill>
          <a:ln w="127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9462" name="AutoShape 13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58125" y="6500813"/>
            <a:ext cx="536575" cy="187325"/>
          </a:xfrm>
          <a:prstGeom prst="actionButtonHome">
            <a:avLst/>
          </a:prstGeom>
          <a:solidFill>
            <a:schemeClr val="accent1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358063" y="6500813"/>
            <a:ext cx="536575" cy="188912"/>
          </a:xfrm>
          <a:prstGeom prst="actionButtonBackPrevious">
            <a:avLst/>
          </a:prstGeom>
          <a:solidFill>
            <a:schemeClr val="accent1"/>
          </a:solidFill>
          <a:ln w="127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0125" y="214313"/>
            <a:ext cx="7143750" cy="590550"/>
          </a:xfrm>
        </p:spPr>
        <p:txBody>
          <a:bodyPr/>
          <a:lstStyle/>
          <a:p>
            <a:pPr algn="ctr">
              <a:defRPr/>
            </a:pPr>
            <a:r>
              <a:rPr lang="ru-RU" sz="4000" dirty="0" smtClean="0">
                <a:solidFill>
                  <a:schemeClr val="accent6"/>
                </a:solidFill>
              </a:rPr>
              <a:t>Космодром «Байконур»</a:t>
            </a:r>
            <a:endParaRPr lang="ru-RU" sz="4000" dirty="0"/>
          </a:p>
        </p:txBody>
      </p:sp>
      <p:pic>
        <p:nvPicPr>
          <p:cNvPr id="7" name="Содержимое 6" descr="1227360746_14zz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43500" y="785813"/>
            <a:ext cx="3298825" cy="5715000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85750" y="1571625"/>
            <a:ext cx="4643438" cy="5286375"/>
          </a:xfrm>
        </p:spPr>
        <p:txBody>
          <a:bodyPr/>
          <a:lstStyle/>
          <a:p>
            <a:pPr>
              <a:defRPr/>
            </a:pPr>
            <a:r>
              <a:rPr lang="ru-RU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 космодрома «Байконур» был осуществлён запуск первого искусственного спутника Земли и первый полёт человека в космос,</a:t>
            </a:r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запускались</a:t>
            </a:r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орбитальные станции серий «Салют», «Мир», система многоразового использования «Энергия» — «Буран», межпланетные космические аппараты, искусственные спутники Земли.</a:t>
            </a:r>
            <a:endParaRPr lang="ru-RU" sz="2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58188" y="6500813"/>
            <a:ext cx="534987" cy="188912"/>
          </a:xfrm>
          <a:prstGeom prst="actionButtonForwardNext">
            <a:avLst/>
          </a:prstGeom>
          <a:solidFill>
            <a:schemeClr val="accent1"/>
          </a:solidFill>
          <a:ln w="127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0486" name="AutoShape 13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58125" y="6500813"/>
            <a:ext cx="536575" cy="187325"/>
          </a:xfrm>
          <a:prstGeom prst="actionButtonHome">
            <a:avLst/>
          </a:prstGeom>
          <a:solidFill>
            <a:schemeClr val="accent1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358063" y="6500813"/>
            <a:ext cx="536575" cy="188912"/>
          </a:xfrm>
          <a:prstGeom prst="actionButtonBackPrevious">
            <a:avLst/>
          </a:prstGeom>
          <a:solidFill>
            <a:schemeClr val="accent1"/>
          </a:solidFill>
          <a:ln w="127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88" y="285750"/>
            <a:ext cx="8329612" cy="577850"/>
          </a:xfrm>
        </p:spPr>
        <p:txBody>
          <a:bodyPr/>
          <a:lstStyle/>
          <a:p>
            <a:pPr algn="ctr">
              <a:defRPr/>
            </a:pPr>
            <a:r>
              <a:rPr lang="ru-RU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«Байконур» и ОС «МИР»</a:t>
            </a:r>
            <a:endParaRPr lang="ru-RU" sz="3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Содержимое 6" descr="0007-008-Pervye-kosmonavty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00563" y="1500188"/>
            <a:ext cx="4429125" cy="4887912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14313" y="1714500"/>
            <a:ext cx="4357687" cy="4691063"/>
          </a:xfrm>
        </p:spPr>
        <p:txBody>
          <a:bodyPr/>
          <a:lstStyle/>
          <a:p>
            <a:pPr>
              <a:defRPr/>
            </a:pPr>
            <a:r>
              <a:rPr lang="ru-RU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19 февраля 1986</a:t>
            </a:r>
            <a:r>
              <a:rPr lang="en-U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с космодрома «Байконур» была запущена советская орбитальная станция «Мир»</a:t>
            </a:r>
            <a:r>
              <a:rPr lang="en-U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 </a:t>
            </a:r>
            <a:r>
              <a:rPr lang="ru-RU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До конца девяностых годов станция активно эксплуатировалась: ее посещали иностранные экипажи, ставились многочисленные эксперименты. </a:t>
            </a:r>
            <a:r>
              <a:rPr lang="ru-RU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endParaRPr lang="ru-RU" sz="24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58188" y="6500813"/>
            <a:ext cx="534987" cy="188912"/>
          </a:xfrm>
          <a:prstGeom prst="actionButtonForwardNext">
            <a:avLst/>
          </a:prstGeom>
          <a:solidFill>
            <a:schemeClr val="accent1"/>
          </a:solidFill>
          <a:ln w="127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1510" name="AutoShape 13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58125" y="6500813"/>
            <a:ext cx="536575" cy="187325"/>
          </a:xfrm>
          <a:prstGeom prst="actionButtonHome">
            <a:avLst/>
          </a:prstGeom>
          <a:solidFill>
            <a:schemeClr val="accent1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358063" y="6500813"/>
            <a:ext cx="536575" cy="188912"/>
          </a:xfrm>
          <a:prstGeom prst="actionButtonBackPrevious">
            <a:avLst/>
          </a:prstGeom>
          <a:solidFill>
            <a:schemeClr val="accent1"/>
          </a:solidFill>
          <a:ln w="127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1000">
              <a:srgbClr val="03D4A8">
                <a:alpha val="32000"/>
              </a:srgbClr>
            </a:gs>
            <a:gs pos="25000">
              <a:srgbClr val="21D6E0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учасни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988840"/>
            <a:ext cx="3240360" cy="2592288"/>
          </a:xfrm>
          <a:prstGeom prst="rect">
            <a:avLst/>
          </a:prstGeom>
          <a:effectLst>
            <a:reflection blurRad="6350" stA="50000" endA="295" endPos="92000" dist="101600" dir="5400000" sy="-100000" algn="bl" rotWithShape="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2500298" y="285728"/>
            <a:ext cx="3882356" cy="1500198"/>
          </a:xfrm>
        </p:spPr>
        <p:txBody>
          <a:bodyPr rtlCol="0"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8800" kern="1200" dirty="0">
                <a:solidFill>
                  <a:schemeClr val="tx1"/>
                </a:solidFill>
                <a:effectLst/>
              </a:rPr>
              <a:t/>
            </a:r>
            <a:br>
              <a:rPr lang="ru-RU" sz="8800" kern="1200" dirty="0">
                <a:solidFill>
                  <a:schemeClr val="tx1"/>
                </a:solidFill>
                <a:effectLst/>
              </a:rPr>
            </a:br>
            <a:r>
              <a:rPr lang="ru-RU" sz="8800" kern="1200" dirty="0">
                <a:solidFill>
                  <a:schemeClr val="tx1"/>
                </a:solidFill>
                <a:effectLst/>
              </a:rPr>
              <a:t/>
            </a:r>
            <a:br>
              <a:rPr lang="ru-RU" sz="8800" kern="1200" dirty="0">
                <a:solidFill>
                  <a:schemeClr val="tx1"/>
                </a:solidFill>
                <a:effectLst/>
              </a:rPr>
            </a:br>
            <a:r>
              <a:rPr lang="ru-RU" kern="1200" dirty="0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Участники полетов: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9475" y="140933"/>
            <a:ext cx="8208293" cy="10656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</a:rPr>
              <a:t>«Интеркосмос» — советская космическая программа, позволившая комонавтам и организациям дружественных СССР стран участвовать в космических исследованиях.</a:t>
            </a: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8350" y="6524625"/>
            <a:ext cx="534988" cy="188913"/>
          </a:xfrm>
          <a:prstGeom prst="actionButtonForwardNext">
            <a:avLst/>
          </a:prstGeom>
          <a:solidFill>
            <a:schemeClr val="accent1"/>
          </a:solidFill>
          <a:ln w="127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2987675" y="3068638"/>
            <a:ext cx="3189288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ь"/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hlinkClick r:id="rId3" action="ppaction://hlinksldjump"/>
              </a:rPr>
              <a:t>СССР – Чехословакия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Char char="ь"/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hlinkClick r:id="rId4" action="ppaction://hlinksldjump"/>
              </a:rPr>
              <a:t>СССР – Польша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Char char="ь"/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hlinkClick r:id="rId5" action="ppaction://hlinksldjump"/>
              </a:rPr>
              <a:t>СССР – Германия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Char char="ь"/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hlinkClick r:id="rId6" action="ppaction://hlinksldjump"/>
              </a:rPr>
              <a:t>СССР – Болгария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Char char="ь"/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hlinkClick r:id="rId7" action="ppaction://hlinksldjump"/>
              </a:rPr>
              <a:t>СССР – Венгрия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Char char="ь"/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hlinkClick r:id="rId8" action="ppaction://hlinksldjump"/>
              </a:rPr>
              <a:t>СССР – Вьетнам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Char char="ь"/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hlinkClick r:id="rId9" action="ppaction://hlinksldjump"/>
              </a:rPr>
              <a:t>СССР – Куба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Char char="ь"/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hlinkClick r:id="rId10" action="ppaction://hlinksldjump"/>
              </a:rPr>
              <a:t>СССР – Монголия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Char char="ь"/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hlinkClick r:id="rId11" action="ppaction://hlinksldjump"/>
              </a:rPr>
              <a:t>СССР – Румыния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Char char="ь"/>
              <a:defRPr/>
            </a:pPr>
            <a:endParaRPr lang="ru-RU" sz="2000" dirty="0"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Char char="ь"/>
              <a:defRPr/>
            </a:pPr>
            <a:endParaRPr lang="ru-RU" sz="2000" dirty="0"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Char char="ь"/>
              <a:defRPr/>
            </a:pPr>
            <a:endParaRPr lang="ru-RU" sz="2000" dirty="0">
              <a:latin typeface="Arial" charset="0"/>
              <a:cs typeface="Arial" charset="0"/>
            </a:endParaRPr>
          </a:p>
        </p:txBody>
      </p:sp>
      <p:sp>
        <p:nvSpPr>
          <p:cNvPr id="4103" name="AutoShape 14">
            <a:hlinkClick r:id="rId1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85113" y="6524625"/>
            <a:ext cx="536575" cy="187325"/>
          </a:xfrm>
          <a:prstGeom prst="actionButtonHome">
            <a:avLst/>
          </a:prstGeom>
          <a:solidFill>
            <a:schemeClr val="accent1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380288" y="6524625"/>
            <a:ext cx="536575" cy="188913"/>
          </a:xfrm>
          <a:prstGeom prst="actionButtonBackPrevious">
            <a:avLst/>
          </a:prstGeom>
          <a:solidFill>
            <a:schemeClr val="accent1"/>
          </a:solidFill>
          <a:ln w="127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401050" cy="1768475"/>
          </a:xfrm>
        </p:spPr>
        <p:txBody>
          <a:bodyPr/>
          <a:lstStyle/>
          <a:p>
            <a:pPr eaLnBrk="1" hangingPunct="1"/>
            <a:r>
              <a:rPr lang="ru-RU" sz="1800" b="1" i="1" u="sng" smtClean="0">
                <a:solidFill>
                  <a:srgbClr val="FFFF00"/>
                </a:solidFill>
                <a:effectLst/>
              </a:rPr>
              <a:t>Источники информации:</a:t>
            </a:r>
            <a:r>
              <a:rPr lang="ru-RU" sz="1800" b="1" smtClean="0">
                <a:solidFill>
                  <a:schemeClr val="bg1"/>
                </a:solidFill>
                <a:effectLst/>
              </a:rPr>
              <a:t/>
            </a:r>
            <a:br>
              <a:rPr lang="ru-RU" sz="1800" b="1" smtClean="0">
                <a:solidFill>
                  <a:schemeClr val="bg1"/>
                </a:solidFill>
                <a:effectLst/>
              </a:rPr>
            </a:br>
            <a:r>
              <a:rPr lang="en-US" sz="1800" b="1" smtClean="0">
                <a:solidFill>
                  <a:srgbClr val="FFFF00"/>
                </a:solidFill>
                <a:effectLst/>
                <a:hlinkClick r:id="rId3"/>
              </a:rPr>
              <a:t>http://www.astronaut.ru/register/register-int.htm?reload_coolmenus</a:t>
            </a:r>
            <a:r>
              <a:rPr lang="ru-RU" sz="1800" b="1" smtClean="0">
                <a:solidFill>
                  <a:srgbClr val="FFFF00"/>
                </a:solidFill>
                <a:effectLst/>
              </a:rPr>
              <a:t/>
            </a:r>
            <a:br>
              <a:rPr lang="ru-RU" sz="1800" b="1" smtClean="0">
                <a:solidFill>
                  <a:srgbClr val="FFFF00"/>
                </a:solidFill>
                <a:effectLst/>
              </a:rPr>
            </a:br>
            <a:r>
              <a:rPr lang="en-US" sz="1800" b="1" smtClean="0">
                <a:solidFill>
                  <a:srgbClr val="FFFF00"/>
                </a:solidFill>
                <a:effectLst/>
                <a:hlinkClick r:id="rId4"/>
              </a:rPr>
              <a:t>http://ru.wikipedia.org/wiki/</a:t>
            </a:r>
            <a:r>
              <a:rPr lang="ru-RU" sz="1800" b="1" smtClean="0">
                <a:solidFill>
                  <a:srgbClr val="FFFF00"/>
                </a:solidFill>
                <a:effectLst/>
                <a:hlinkClick r:id="rId4"/>
              </a:rPr>
              <a:t>Интеркосмос</a:t>
            </a:r>
            <a:r>
              <a:rPr lang="ru-RU" sz="1800" b="1" smtClean="0">
                <a:solidFill>
                  <a:srgbClr val="FFFF00"/>
                </a:solidFill>
                <a:effectLst/>
              </a:rPr>
              <a:t/>
            </a:r>
            <a:br>
              <a:rPr lang="ru-RU" sz="1800" b="1" smtClean="0">
                <a:solidFill>
                  <a:srgbClr val="FFFF00"/>
                </a:solidFill>
                <a:effectLst/>
              </a:rPr>
            </a:br>
            <a:r>
              <a:rPr lang="en-US" sz="1800" b="1" smtClean="0">
                <a:solidFill>
                  <a:srgbClr val="FFFF00"/>
                </a:solidFill>
                <a:effectLst/>
                <a:hlinkClick r:id="rId5"/>
              </a:rPr>
              <a:t>http://epizodsspace.airbase.ru/bibl/znan/1980/04/4-polety.html</a:t>
            </a:r>
            <a:r>
              <a:rPr lang="ru-RU" sz="1800" b="1" smtClean="0">
                <a:solidFill>
                  <a:schemeClr val="accent2"/>
                </a:solidFill>
                <a:effectLst/>
              </a:rPr>
              <a:t/>
            </a:r>
            <a:br>
              <a:rPr lang="ru-RU" sz="1800" b="1" smtClean="0">
                <a:solidFill>
                  <a:schemeClr val="accent2"/>
                </a:solidFill>
                <a:effectLst/>
              </a:rPr>
            </a:br>
            <a:endParaRPr lang="ru-RU" sz="1800" b="1" smtClean="0">
              <a:solidFill>
                <a:schemeClr val="accent2"/>
              </a:solidFill>
              <a:effectLst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924175"/>
            <a:ext cx="8229600" cy="1884363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sz="4800" b="1" dirty="0" smtClean="0"/>
              <a:t>СПАСИБО </a:t>
            </a:r>
          </a:p>
          <a:p>
            <a:pPr algn="ctr" eaLnBrk="1" hangingPunct="1">
              <a:buFontTx/>
              <a:buNone/>
              <a:defRPr/>
            </a:pPr>
            <a:r>
              <a:rPr lang="ru-RU" sz="4800" b="1" dirty="0" smtClean="0"/>
              <a:t>ЗА </a:t>
            </a:r>
          </a:p>
          <a:p>
            <a:pPr algn="ctr" eaLnBrk="1" hangingPunct="1">
              <a:buFontTx/>
              <a:buNone/>
              <a:defRPr/>
            </a:pPr>
            <a:r>
              <a:rPr lang="ru-RU" sz="4800" b="1" dirty="0" smtClean="0"/>
              <a:t>ВНИМАНИЕ!</a:t>
            </a:r>
          </a:p>
        </p:txBody>
      </p:sp>
      <p:sp>
        <p:nvSpPr>
          <p:cNvPr id="22532" name="AutoShape 5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1071563" y="6475413"/>
            <a:ext cx="2205037" cy="382587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3" name="Text Box 7"/>
          <p:cNvSpPr txBox="1">
            <a:spLocks noChangeArrowheads="1"/>
          </p:cNvSpPr>
          <p:nvPr/>
        </p:nvSpPr>
        <p:spPr bwMode="auto">
          <a:xfrm>
            <a:off x="1143000" y="6491288"/>
            <a:ext cx="2447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Завершить показ</a:t>
            </a:r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607425" y="6669088"/>
            <a:ext cx="536575" cy="188912"/>
          </a:xfrm>
          <a:prstGeom prst="actionButtonBackPrevious">
            <a:avLst/>
          </a:prstGeom>
          <a:solidFill>
            <a:schemeClr val="accent1"/>
          </a:solidFill>
          <a:ln w="127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508625" y="188913"/>
            <a:ext cx="3716338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chemeClr val="tx1"/>
                </a:solidFill>
              </a:rPr>
              <a:t>Чехословакия </a:t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(ЧССР)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987675" y="3716338"/>
            <a:ext cx="3143250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i="1">
                <a:latin typeface="Calibri" pitchFamily="34" charset="0"/>
              </a:rPr>
              <a:t>Космонавты:</a:t>
            </a:r>
          </a:p>
          <a:p>
            <a:pPr algn="ctr"/>
            <a:r>
              <a:rPr lang="ru-RU" sz="2000" b="1">
                <a:latin typeface="Calibri" pitchFamily="34" charset="0"/>
              </a:rPr>
              <a:t>Алексей Губарев и Владимир Ремек </a:t>
            </a:r>
          </a:p>
          <a:p>
            <a:pPr algn="ctr"/>
            <a:r>
              <a:rPr lang="ru-RU" sz="2400" i="1">
                <a:latin typeface="Calibri" pitchFamily="34" charset="0"/>
              </a:rPr>
              <a:t>Дата</a:t>
            </a:r>
            <a:r>
              <a:rPr lang="ru-RU" sz="2400">
                <a:latin typeface="Calibri" pitchFamily="34" charset="0"/>
              </a:rPr>
              <a:t>: </a:t>
            </a:r>
            <a:r>
              <a:rPr lang="ru-RU" sz="2000" b="1">
                <a:latin typeface="Calibri" pitchFamily="34" charset="0"/>
              </a:rPr>
              <a:t>2-10 марта 1978</a:t>
            </a:r>
          </a:p>
          <a:p>
            <a:pPr algn="ctr"/>
            <a:r>
              <a:rPr lang="ru-RU" sz="2400" i="1">
                <a:latin typeface="Calibri" pitchFamily="34" charset="0"/>
              </a:rPr>
              <a:t>Корабль: </a:t>
            </a:r>
            <a:r>
              <a:rPr lang="ru-RU" sz="2000" b="1">
                <a:latin typeface="Calibri" pitchFamily="34" charset="0"/>
              </a:rPr>
              <a:t>Союз-28</a:t>
            </a:r>
          </a:p>
        </p:txBody>
      </p:sp>
      <p:pic>
        <p:nvPicPr>
          <p:cNvPr id="6" name="Рисунок 5" descr="Soyuz28-patch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476250"/>
            <a:ext cx="2114550" cy="304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manexe087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888" y="1773238"/>
            <a:ext cx="272415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gubarev_s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1844675"/>
            <a:ext cx="2862262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TextBox 9"/>
          <p:cNvSpPr txBox="1">
            <a:spLocks noChangeArrowheads="1"/>
          </p:cNvSpPr>
          <p:nvPr/>
        </p:nvSpPr>
        <p:spPr bwMode="auto">
          <a:xfrm>
            <a:off x="0" y="0"/>
            <a:ext cx="3214688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Calibri" pitchFamily="34" charset="0"/>
              </a:rPr>
              <a:t>Союз Советских </a:t>
            </a:r>
          </a:p>
          <a:p>
            <a:r>
              <a:rPr lang="ru-RU" sz="2800" b="1">
                <a:latin typeface="Calibri" pitchFamily="34" charset="0"/>
              </a:rPr>
              <a:t>Социалистических Республик</a:t>
            </a:r>
          </a:p>
          <a:p>
            <a:r>
              <a:rPr lang="ru-RU" sz="2800" b="1">
                <a:latin typeface="Calibri" pitchFamily="34" charset="0"/>
              </a:rPr>
              <a:t>(СССР)</a:t>
            </a: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50825" y="5516563"/>
            <a:ext cx="26241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Алексей Губарев 47 лет.</a:t>
            </a:r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227763" y="5661025"/>
            <a:ext cx="2562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Владимир Ремек 30 лет</a:t>
            </a:r>
            <a:r>
              <a:rPr lang="ru-RU">
                <a:solidFill>
                  <a:schemeClr val="bg1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380288" y="6524625"/>
            <a:ext cx="536575" cy="188913"/>
          </a:xfrm>
          <a:prstGeom prst="actionButtonBackPrevious">
            <a:avLst/>
          </a:prstGeom>
          <a:solidFill>
            <a:schemeClr val="accent1"/>
          </a:solidFill>
          <a:ln w="127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" name="Управляющая кнопка: далее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8350" y="6524625"/>
            <a:ext cx="534988" cy="188913"/>
          </a:xfrm>
          <a:prstGeom prst="actionButtonForwardNext">
            <a:avLst/>
          </a:prstGeom>
          <a:solidFill>
            <a:schemeClr val="accent1"/>
          </a:solidFill>
          <a:ln w="127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132" name="AutoShape 14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85113" y="6524625"/>
            <a:ext cx="536575" cy="187325"/>
          </a:xfrm>
          <a:prstGeom prst="actionButtonHome">
            <a:avLst/>
          </a:prstGeom>
          <a:solidFill>
            <a:schemeClr val="accent1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800"/>
                            </p:stCondLst>
                            <p:childTnLst>
                              <p:par>
                                <p:cTn id="2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435600" y="0"/>
            <a:ext cx="3708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smtClean="0"/>
              <a:t>Польша(ПНР)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68538" y="1125538"/>
            <a:ext cx="4371975" cy="189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i="1">
                <a:solidFill>
                  <a:schemeClr val="bg1"/>
                </a:solidFill>
                <a:latin typeface="Calibri" pitchFamily="34" charset="0"/>
              </a:rPr>
              <a:t>Космонавты: </a:t>
            </a:r>
          </a:p>
          <a:p>
            <a:pPr algn="ctr"/>
            <a:r>
              <a:rPr lang="ru-RU" sz="2000" b="1">
                <a:solidFill>
                  <a:schemeClr val="bg1"/>
                </a:solidFill>
                <a:latin typeface="Calibri" pitchFamily="34" charset="0"/>
              </a:rPr>
              <a:t>Петр Климук </a:t>
            </a:r>
            <a:r>
              <a:rPr lang="ru-RU" sz="2000" b="1" i="1">
                <a:solidFill>
                  <a:schemeClr val="bg1"/>
                </a:solidFill>
                <a:latin typeface="Calibri" pitchFamily="34" charset="0"/>
              </a:rPr>
              <a:t>и </a:t>
            </a:r>
            <a:r>
              <a:rPr lang="ru-RU" sz="2000" b="1">
                <a:solidFill>
                  <a:schemeClr val="bg1"/>
                </a:solidFill>
                <a:latin typeface="Calibri" pitchFamily="34" charset="0"/>
              </a:rPr>
              <a:t>Мирослав Гермашевский</a:t>
            </a:r>
            <a:endParaRPr lang="ru-RU" sz="2000" b="1" i="1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ru-RU" sz="2000" i="1">
                <a:solidFill>
                  <a:schemeClr val="bg1"/>
                </a:solidFill>
                <a:latin typeface="Calibri" pitchFamily="34" charset="0"/>
              </a:rPr>
              <a:t>Дата</a:t>
            </a:r>
            <a:r>
              <a:rPr lang="ru-RU" sz="2000">
                <a:solidFill>
                  <a:schemeClr val="bg1"/>
                </a:solidFill>
                <a:latin typeface="Calibri" pitchFamily="34" charset="0"/>
              </a:rPr>
              <a:t>: </a:t>
            </a:r>
            <a:r>
              <a:rPr lang="ru-RU" sz="2000" b="1">
                <a:solidFill>
                  <a:schemeClr val="bg1"/>
                </a:solidFill>
                <a:latin typeface="Calibri" pitchFamily="34" charset="0"/>
              </a:rPr>
              <a:t>27 июня-5 июля 1978</a:t>
            </a:r>
          </a:p>
          <a:p>
            <a:pPr algn="ctr"/>
            <a:r>
              <a:rPr lang="ru-RU" sz="2000" i="1">
                <a:solidFill>
                  <a:schemeClr val="bg1"/>
                </a:solidFill>
                <a:latin typeface="Calibri" pitchFamily="34" charset="0"/>
              </a:rPr>
              <a:t>Корабль:</a:t>
            </a:r>
            <a:r>
              <a:rPr lang="ru-RU" sz="200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2000" b="1">
                <a:solidFill>
                  <a:schemeClr val="bg1"/>
                </a:solidFill>
                <a:latin typeface="Calibri" pitchFamily="34" charset="0"/>
              </a:rPr>
              <a:t>Союз-30</a:t>
            </a:r>
          </a:p>
          <a:p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148" name="TextBox 6"/>
          <p:cNvSpPr txBox="1">
            <a:spLocks noChangeArrowheads="1"/>
          </p:cNvSpPr>
          <p:nvPr/>
        </p:nvSpPr>
        <p:spPr bwMode="auto">
          <a:xfrm>
            <a:off x="0" y="0"/>
            <a:ext cx="4130675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Calibri" pitchFamily="34" charset="0"/>
              </a:rPr>
              <a:t>Союз Советских </a:t>
            </a:r>
          </a:p>
          <a:p>
            <a:r>
              <a:rPr lang="ru-RU" sz="2400" b="1">
                <a:latin typeface="Calibri" pitchFamily="34" charset="0"/>
              </a:rPr>
              <a:t>Социалистических Республик</a:t>
            </a:r>
          </a:p>
          <a:p>
            <a:r>
              <a:rPr lang="ru-RU" sz="2400" b="1">
                <a:latin typeface="Calibri" pitchFamily="34" charset="0"/>
              </a:rPr>
              <a:t>(СССР)</a:t>
            </a:r>
          </a:p>
          <a:p>
            <a:endParaRPr lang="ru-RU">
              <a:latin typeface="Calibri" pitchFamily="34" charset="0"/>
            </a:endParaRPr>
          </a:p>
        </p:txBody>
      </p:sp>
      <p:pic>
        <p:nvPicPr>
          <p:cNvPr id="8" name="Рисунок 7" descr="Soyuz-30_patch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138" y="2889250"/>
            <a:ext cx="2857500" cy="396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Рисунок 8" descr="44925857_klimuk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68413"/>
            <a:ext cx="280987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23850" y="4868863"/>
            <a:ext cx="2187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Петр Климук 36 лет.</a:t>
            </a:r>
          </a:p>
        </p:txBody>
      </p:sp>
      <p:pic>
        <p:nvPicPr>
          <p:cNvPr id="6152" name="Рисунок 10" descr="Miroslaw_Hermaszewski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35713" y="1125538"/>
            <a:ext cx="2808287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867400" y="5013325"/>
            <a:ext cx="3663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Мирослав </a:t>
            </a:r>
          </a:p>
          <a:p>
            <a:pPr algn="ctr"/>
            <a:r>
              <a:rPr lang="ru-RU" b="1">
                <a:latin typeface="Calibri" pitchFamily="34" charset="0"/>
              </a:rPr>
              <a:t>Гермашевский 37 лет.</a:t>
            </a:r>
          </a:p>
        </p:txBody>
      </p:sp>
      <p:sp>
        <p:nvSpPr>
          <p:cNvPr id="2" name="Управляющая кнопка: далее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8350" y="6524625"/>
            <a:ext cx="534988" cy="188913"/>
          </a:xfrm>
          <a:prstGeom prst="actionButtonForwardNext">
            <a:avLst/>
          </a:prstGeom>
          <a:solidFill>
            <a:schemeClr val="accent1"/>
          </a:solidFill>
          <a:ln w="127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6155" name="AutoShape 13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85113" y="6524625"/>
            <a:ext cx="536575" cy="187325"/>
          </a:xfrm>
          <a:prstGeom prst="actionButtonHome">
            <a:avLst/>
          </a:prstGeom>
          <a:solidFill>
            <a:schemeClr val="accent1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380288" y="6524625"/>
            <a:ext cx="536575" cy="188913"/>
          </a:xfrm>
          <a:prstGeom prst="actionButtonBackPrevious">
            <a:avLst/>
          </a:prstGeom>
          <a:solidFill>
            <a:schemeClr val="accent1"/>
          </a:solidFill>
          <a:ln w="127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8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33375"/>
            <a:ext cx="4329113" cy="14176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400" b="1" smtClean="0">
                <a:solidFill>
                  <a:schemeClr val="tx1"/>
                </a:solidFill>
              </a:rPr>
              <a:t>Союз Советских </a:t>
            </a:r>
            <a:br>
              <a:rPr lang="ru-RU" sz="2400" b="1" smtClean="0">
                <a:solidFill>
                  <a:schemeClr val="tx1"/>
                </a:solidFill>
              </a:rPr>
            </a:br>
            <a:r>
              <a:rPr lang="ru-RU" sz="2400" b="1" smtClean="0">
                <a:solidFill>
                  <a:schemeClr val="tx1"/>
                </a:solidFill>
              </a:rPr>
              <a:t>Социалистических Республик</a:t>
            </a:r>
            <a:br>
              <a:rPr lang="ru-RU" sz="2400" b="1" smtClean="0">
                <a:solidFill>
                  <a:schemeClr val="tx1"/>
                </a:solidFill>
              </a:rPr>
            </a:br>
            <a:r>
              <a:rPr lang="ru-RU" sz="2400" b="1" smtClean="0">
                <a:solidFill>
                  <a:schemeClr val="tx1"/>
                </a:solidFill>
              </a:rPr>
              <a:t>(СССР)</a:t>
            </a:r>
            <a:r>
              <a:rPr lang="ru-RU" sz="4000" b="1" smtClean="0">
                <a:solidFill>
                  <a:schemeClr val="tx1"/>
                </a:solidFill>
              </a:rPr>
              <a:t/>
            </a:r>
            <a:br>
              <a:rPr lang="ru-RU" sz="4000" b="1" smtClean="0">
                <a:solidFill>
                  <a:schemeClr val="tx1"/>
                </a:solidFill>
              </a:rPr>
            </a:br>
            <a:endParaRPr lang="ru-RU" sz="4000" smtClean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Soyuz-31_patch.pn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76600" y="3500438"/>
            <a:ext cx="2371725" cy="3357562"/>
          </a:xfrm>
        </p:spPr>
      </p:pic>
      <p:sp>
        <p:nvSpPr>
          <p:cNvPr id="7172" name="Rectangle 1"/>
          <p:cNvSpPr>
            <a:spLocks noChangeArrowheads="1"/>
          </p:cNvSpPr>
          <p:nvPr/>
        </p:nvSpPr>
        <p:spPr bwMode="auto">
          <a:xfrm>
            <a:off x="6286500" y="7938"/>
            <a:ext cx="28575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>
                <a:latin typeface="Arial" charset="0"/>
              </a:rPr>
              <a:t>Германская Демократическая Республика  (ГДР)</a:t>
            </a:r>
          </a:p>
        </p:txBody>
      </p:sp>
      <p:pic>
        <p:nvPicPr>
          <p:cNvPr id="7173" name="Рисунок 6" descr="img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73238"/>
            <a:ext cx="2643188" cy="379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5589588"/>
            <a:ext cx="3035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Быковский Валерий 44 года</a:t>
            </a:r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588125" y="5445125"/>
            <a:ext cx="220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Зигмунд Йен 41 год.</a:t>
            </a:r>
          </a:p>
        </p:txBody>
      </p:sp>
      <p:pic>
        <p:nvPicPr>
          <p:cNvPr id="7176" name="Рисунок 10" descr="78d3fe443b6d369f5f02f04d6729bcd4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25" y="1700213"/>
            <a:ext cx="3000375" cy="375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627313" y="1268413"/>
            <a:ext cx="3513137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i="1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Космонавты: </a:t>
            </a:r>
          </a:p>
          <a:p>
            <a:pPr algn="ctr">
              <a:defRPr/>
            </a:pP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Быковский Валерий </a:t>
            </a:r>
          </a:p>
          <a:p>
            <a:pPr algn="ctr">
              <a:defRPr/>
            </a:pP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и </a:t>
            </a:r>
          </a:p>
          <a:p>
            <a:pPr algn="ctr">
              <a:defRPr/>
            </a:pP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Зигмунд Йен</a:t>
            </a:r>
            <a:endParaRPr lang="ru-RU" sz="2000" b="1" i="1"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 algn="ctr">
              <a:defRPr/>
            </a:pPr>
            <a:r>
              <a:rPr lang="ru-RU" sz="2000" b="1" i="1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Дата</a:t>
            </a: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: 26 августа-3 сентября 1978</a:t>
            </a:r>
          </a:p>
          <a:p>
            <a:pPr algn="ctr">
              <a:defRPr/>
            </a:pPr>
            <a:r>
              <a:rPr lang="ru-RU" sz="2000" b="1" i="1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Корабль:</a:t>
            </a: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Союз-31, Союз-29</a:t>
            </a:r>
          </a:p>
          <a:p>
            <a:pPr algn="ctr"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3" name="Управляющая кнопка: далее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8350" y="6524625"/>
            <a:ext cx="534988" cy="188913"/>
          </a:xfrm>
          <a:prstGeom prst="actionButtonForwardNext">
            <a:avLst/>
          </a:prstGeom>
          <a:solidFill>
            <a:schemeClr val="accent1"/>
          </a:solidFill>
          <a:ln w="127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7179" name="AutoShape 13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85113" y="6524625"/>
            <a:ext cx="536575" cy="187325"/>
          </a:xfrm>
          <a:prstGeom prst="actionButtonHome">
            <a:avLst/>
          </a:prstGeom>
          <a:solidFill>
            <a:schemeClr val="accent1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380288" y="6524625"/>
            <a:ext cx="536575" cy="188913"/>
          </a:xfrm>
          <a:prstGeom prst="actionButtonBackPrevious">
            <a:avLst/>
          </a:prstGeom>
          <a:solidFill>
            <a:schemeClr val="accent1"/>
          </a:solidFill>
          <a:ln w="127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8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3"/>
          <p:cNvSpPr txBox="1">
            <a:spLocks noChangeArrowheads="1"/>
          </p:cNvSpPr>
          <p:nvPr/>
        </p:nvSpPr>
        <p:spPr bwMode="auto">
          <a:xfrm>
            <a:off x="0" y="0"/>
            <a:ext cx="41306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bg1"/>
                </a:solidFill>
                <a:latin typeface="Calibri" pitchFamily="34" charset="0"/>
              </a:rPr>
              <a:t>Союз Советских </a:t>
            </a:r>
            <a:br>
              <a:rPr lang="ru-RU" sz="2400" b="1">
                <a:solidFill>
                  <a:schemeClr val="bg1"/>
                </a:solidFill>
                <a:latin typeface="Calibri" pitchFamily="34" charset="0"/>
              </a:rPr>
            </a:br>
            <a:r>
              <a:rPr lang="ru-RU" sz="2400" b="1">
                <a:solidFill>
                  <a:schemeClr val="bg1"/>
                </a:solidFill>
                <a:latin typeface="Calibri" pitchFamily="34" charset="0"/>
              </a:rPr>
              <a:t>Социалистических Республик</a:t>
            </a:r>
            <a:br>
              <a:rPr lang="ru-RU" sz="2400" b="1">
                <a:solidFill>
                  <a:schemeClr val="bg1"/>
                </a:solidFill>
                <a:latin typeface="Calibri" pitchFamily="34" charset="0"/>
              </a:rPr>
            </a:br>
            <a:r>
              <a:rPr lang="ru-RU" sz="2400" b="1">
                <a:solidFill>
                  <a:schemeClr val="bg1"/>
                </a:solidFill>
                <a:latin typeface="Calibri" pitchFamily="34" charset="0"/>
              </a:rPr>
              <a:t>(СССР)</a:t>
            </a:r>
            <a:endParaRPr lang="ru-RU" sz="24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5" name="Рисунок 4" descr="Soyuz-33_patch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1412875"/>
            <a:ext cx="2260600" cy="324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Box 5"/>
          <p:cNvSpPr txBox="1">
            <a:spLocks noChangeArrowheads="1"/>
          </p:cNvSpPr>
          <p:nvPr/>
        </p:nvSpPr>
        <p:spPr bwMode="auto">
          <a:xfrm>
            <a:off x="6072188" y="357188"/>
            <a:ext cx="28971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chemeClr val="bg1"/>
                </a:solidFill>
                <a:latin typeface="Calibri" pitchFamily="34" charset="0"/>
              </a:rPr>
              <a:t>Болгария (НРБ)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588125" y="5445125"/>
            <a:ext cx="228600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chemeClr val="bg1"/>
                </a:solidFill>
                <a:latin typeface="Calibri" pitchFamily="34" charset="0"/>
              </a:rPr>
              <a:t>Георги Иванов 39 лет</a:t>
            </a:r>
            <a:r>
              <a:rPr lang="ru-RU" sz="1600">
                <a:solidFill>
                  <a:schemeClr val="bg1"/>
                </a:solidFill>
                <a:latin typeface="Calibri" pitchFamily="34" charset="0"/>
              </a:rPr>
              <a:t>.</a:t>
            </a:r>
          </a:p>
          <a:p>
            <a:endParaRPr lang="ru-RU">
              <a:latin typeface="Calibri" pitchFamily="34" charset="0"/>
            </a:endParaRPr>
          </a:p>
        </p:txBody>
      </p:sp>
      <p:pic>
        <p:nvPicPr>
          <p:cNvPr id="8198" name="Рисунок 7" descr="ivanov_b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25" y="1125538"/>
            <a:ext cx="3000375" cy="431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-180975" y="5229225"/>
            <a:ext cx="32734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Николай Рукавишников </a:t>
            </a:r>
          </a:p>
          <a:p>
            <a:pPr algn="ctr"/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47 лет.</a:t>
            </a:r>
          </a:p>
          <a:p>
            <a:pPr algn="ctr"/>
            <a:endParaRPr lang="ru-RU">
              <a:latin typeface="Calibri" pitchFamily="34" charset="0"/>
            </a:endParaRPr>
          </a:p>
        </p:txBody>
      </p:sp>
      <p:pic>
        <p:nvPicPr>
          <p:cNvPr id="8200" name="Рисунок 9" descr="rukavishnikov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196975"/>
            <a:ext cx="2857500" cy="39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987675" y="4724400"/>
            <a:ext cx="28194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i="1">
                <a:solidFill>
                  <a:schemeClr val="bg1"/>
                </a:solidFill>
                <a:latin typeface="Calibri" pitchFamily="34" charset="0"/>
              </a:rPr>
              <a:t>Космонавты: </a:t>
            </a:r>
          </a:p>
          <a:p>
            <a:pPr algn="ctr"/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Николай Рукавишников </a:t>
            </a:r>
          </a:p>
          <a:p>
            <a:pPr algn="ctr"/>
            <a:r>
              <a:rPr lang="ru-RU" b="1" i="1">
                <a:solidFill>
                  <a:schemeClr val="bg1"/>
                </a:solidFill>
                <a:latin typeface="Calibri" pitchFamily="34" charset="0"/>
              </a:rPr>
              <a:t>и</a:t>
            </a:r>
          </a:p>
          <a:p>
            <a:pPr algn="ctr"/>
            <a:r>
              <a:rPr lang="ru-RU" b="1" i="1">
                <a:solidFill>
                  <a:schemeClr val="bg1"/>
                </a:solidFill>
                <a:latin typeface="Calibri" pitchFamily="34" charset="0"/>
              </a:rPr>
              <a:t>Георги Иванов</a:t>
            </a:r>
          </a:p>
          <a:p>
            <a:pPr algn="ctr"/>
            <a:r>
              <a:rPr lang="ru-RU" i="1">
                <a:solidFill>
                  <a:schemeClr val="bg1"/>
                </a:solidFill>
                <a:latin typeface="Calibri" pitchFamily="34" charset="0"/>
              </a:rPr>
              <a:t>Дата</a:t>
            </a:r>
            <a:r>
              <a:rPr lang="ru-RU">
                <a:solidFill>
                  <a:schemeClr val="bg1"/>
                </a:solidFill>
                <a:latin typeface="Calibri" pitchFamily="34" charset="0"/>
              </a:rPr>
              <a:t>: </a:t>
            </a:r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10 – 12 апреля 1979</a:t>
            </a:r>
          </a:p>
          <a:p>
            <a:pPr algn="ctr"/>
            <a:r>
              <a:rPr lang="ru-RU" i="1">
                <a:solidFill>
                  <a:schemeClr val="bg1"/>
                </a:solidFill>
                <a:latin typeface="Calibri" pitchFamily="34" charset="0"/>
              </a:rPr>
              <a:t>Корабль:</a:t>
            </a:r>
            <a:r>
              <a:rPr lang="ru-RU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Союз-33</a:t>
            </a:r>
          </a:p>
          <a:p>
            <a:pPr algn="ctr"/>
            <a:endParaRPr lang="ru-RU">
              <a:latin typeface="Calibri" pitchFamily="34" charset="0"/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8350" y="6524625"/>
            <a:ext cx="534988" cy="188913"/>
          </a:xfrm>
          <a:prstGeom prst="actionButtonForwardNext">
            <a:avLst/>
          </a:prstGeom>
          <a:solidFill>
            <a:schemeClr val="accent1"/>
          </a:solidFill>
          <a:ln w="127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8203" name="AutoShape 13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85113" y="6524625"/>
            <a:ext cx="536575" cy="187325"/>
          </a:xfrm>
          <a:prstGeom prst="actionButtonHome">
            <a:avLst/>
          </a:prstGeom>
          <a:solidFill>
            <a:schemeClr val="accent1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Управляющая кнопка: назад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380288" y="6524625"/>
            <a:ext cx="536575" cy="188913"/>
          </a:xfrm>
          <a:prstGeom prst="actionButtonBackPrevious">
            <a:avLst/>
          </a:prstGeom>
          <a:solidFill>
            <a:schemeClr val="accent1"/>
          </a:solidFill>
          <a:ln w="127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6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3"/>
          <p:cNvSpPr txBox="1">
            <a:spLocks noChangeArrowheads="1"/>
          </p:cNvSpPr>
          <p:nvPr/>
        </p:nvSpPr>
        <p:spPr bwMode="auto">
          <a:xfrm>
            <a:off x="0" y="214313"/>
            <a:ext cx="41306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Calibri" pitchFamily="34" charset="0"/>
              </a:rPr>
              <a:t>Союз Советских </a:t>
            </a:r>
            <a:br>
              <a:rPr lang="ru-RU" sz="2400" b="1">
                <a:latin typeface="Calibri" pitchFamily="34" charset="0"/>
              </a:rPr>
            </a:br>
            <a:r>
              <a:rPr lang="ru-RU" sz="2400" b="1">
                <a:latin typeface="Calibri" pitchFamily="34" charset="0"/>
              </a:rPr>
              <a:t>Социалистических Республик</a:t>
            </a:r>
            <a:br>
              <a:rPr lang="ru-RU" sz="2400" b="1">
                <a:latin typeface="Calibri" pitchFamily="34" charset="0"/>
              </a:rPr>
            </a:br>
            <a:r>
              <a:rPr lang="ru-RU" sz="2400" b="1">
                <a:latin typeface="Calibri" pitchFamily="34" charset="0"/>
              </a:rPr>
              <a:t>(СССР)</a:t>
            </a:r>
            <a:endParaRPr lang="ru-RU" sz="2400"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7950" y="5516563"/>
            <a:ext cx="26431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Валерий Кубасов 45 лет. </a:t>
            </a:r>
          </a:p>
          <a:p>
            <a:endParaRPr lang="ru-RU">
              <a:latin typeface="Calibri" pitchFamily="34" charset="0"/>
            </a:endParaRPr>
          </a:p>
        </p:txBody>
      </p:sp>
      <p:pic>
        <p:nvPicPr>
          <p:cNvPr id="6" name="Рисунок 5" descr="Soyuz36_patch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1052513"/>
            <a:ext cx="2297113" cy="330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5929313" y="500063"/>
            <a:ext cx="30130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latin typeface="Calibri" pitchFamily="34" charset="0"/>
              </a:rPr>
              <a:t>Венгрия (ВНР)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372225" y="5445125"/>
            <a:ext cx="2632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Берталан Фаркаш 31 год.</a:t>
            </a:r>
          </a:p>
        </p:txBody>
      </p:sp>
      <p:pic>
        <p:nvPicPr>
          <p:cNvPr id="9223" name="Рисунок 8" descr="farkasberciportr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788" y="1412875"/>
            <a:ext cx="2714625" cy="400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Рисунок 9" descr="img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484313"/>
            <a:ext cx="2814638" cy="399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132138" y="4437063"/>
            <a:ext cx="2882900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i="1">
                <a:latin typeface="Calibri" pitchFamily="34" charset="0"/>
              </a:rPr>
              <a:t>Космонавты: </a:t>
            </a:r>
          </a:p>
          <a:p>
            <a:pPr algn="ctr"/>
            <a:r>
              <a:rPr lang="ru-RU" b="1" i="1">
                <a:latin typeface="Calibri" pitchFamily="34" charset="0"/>
              </a:rPr>
              <a:t>Валерий Кубасов</a:t>
            </a:r>
          </a:p>
          <a:p>
            <a:pPr algn="ctr"/>
            <a:r>
              <a:rPr lang="ru-RU" b="1" i="1">
                <a:latin typeface="Calibri" pitchFamily="34" charset="0"/>
              </a:rPr>
              <a:t> и </a:t>
            </a:r>
          </a:p>
          <a:p>
            <a:pPr algn="ctr"/>
            <a:r>
              <a:rPr lang="ru-RU" b="1" i="1">
                <a:latin typeface="Calibri" pitchFamily="34" charset="0"/>
              </a:rPr>
              <a:t>Берталан Фаркаш</a:t>
            </a:r>
          </a:p>
          <a:p>
            <a:pPr algn="ctr"/>
            <a:r>
              <a:rPr lang="ru-RU" b="1" i="1">
                <a:latin typeface="Calibri" pitchFamily="34" charset="0"/>
              </a:rPr>
              <a:t>Дата</a:t>
            </a:r>
            <a:r>
              <a:rPr lang="ru-RU" b="1">
                <a:latin typeface="Calibri" pitchFamily="34" charset="0"/>
              </a:rPr>
              <a:t>: 26 мая-3 июня 1980</a:t>
            </a:r>
          </a:p>
          <a:p>
            <a:pPr algn="ctr"/>
            <a:r>
              <a:rPr lang="ru-RU" b="1" i="1">
                <a:latin typeface="Calibri" pitchFamily="34" charset="0"/>
              </a:rPr>
              <a:t>Корабль:</a:t>
            </a:r>
            <a:r>
              <a:rPr lang="ru-RU" b="1">
                <a:latin typeface="Calibri" pitchFamily="34" charset="0"/>
              </a:rPr>
              <a:t> Союз-36, Союз-35</a:t>
            </a:r>
          </a:p>
          <a:p>
            <a:pPr algn="ctr"/>
            <a:endParaRPr lang="ru-RU">
              <a:latin typeface="Calibri" pitchFamily="34" charset="0"/>
            </a:endParaRPr>
          </a:p>
        </p:txBody>
      </p:sp>
      <p:sp>
        <p:nvSpPr>
          <p:cNvPr id="2" name="Управляющая кнопка: далее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8350" y="6524625"/>
            <a:ext cx="534988" cy="188913"/>
          </a:xfrm>
          <a:prstGeom prst="actionButtonForwardNext">
            <a:avLst/>
          </a:prstGeom>
          <a:solidFill>
            <a:schemeClr val="accent1"/>
          </a:solidFill>
          <a:ln w="127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9227" name="AutoShape 13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85113" y="6524625"/>
            <a:ext cx="536575" cy="187325"/>
          </a:xfrm>
          <a:prstGeom prst="actionButtonHome">
            <a:avLst/>
          </a:prstGeom>
          <a:solidFill>
            <a:schemeClr val="accent1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380288" y="6524625"/>
            <a:ext cx="536575" cy="188913"/>
          </a:xfrm>
          <a:prstGeom prst="actionButtonBackPrevious">
            <a:avLst/>
          </a:prstGeom>
          <a:solidFill>
            <a:schemeClr val="accent1"/>
          </a:solidFill>
          <a:ln w="127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4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3"/>
          <p:cNvSpPr txBox="1">
            <a:spLocks noChangeArrowheads="1"/>
          </p:cNvSpPr>
          <p:nvPr/>
        </p:nvSpPr>
        <p:spPr bwMode="auto">
          <a:xfrm>
            <a:off x="0" y="0"/>
            <a:ext cx="41306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Союз Советских </a:t>
            </a:r>
            <a:br>
              <a:rPr lang="ru-RU" sz="24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</a:br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Социалистических Республик</a:t>
            </a:r>
            <a:br>
              <a:rPr lang="ru-RU" sz="24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</a:br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(СССР)</a:t>
            </a:r>
            <a:endParaRPr lang="ru-RU" sz="24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5" name="Рисунок 4" descr="Soyuz37_patch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38" y="981075"/>
            <a:ext cx="2357437" cy="337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Box 5"/>
          <p:cNvSpPr txBox="1">
            <a:spLocks noChangeArrowheads="1"/>
          </p:cNvSpPr>
          <p:nvPr/>
        </p:nvSpPr>
        <p:spPr bwMode="auto">
          <a:xfrm>
            <a:off x="6215063" y="214313"/>
            <a:ext cx="2720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Вьетнам (СРВ)</a:t>
            </a:r>
          </a:p>
        </p:txBody>
      </p:sp>
      <p:pic>
        <p:nvPicPr>
          <p:cNvPr id="10245" name="Рисунок 6" descr="tua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1196975"/>
            <a:ext cx="3138487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516688" y="5373688"/>
            <a:ext cx="19351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Фам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Туан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33 года.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50825" y="5300663"/>
            <a:ext cx="2520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Горбатко Виктор 46 лет.</a:t>
            </a:r>
          </a:p>
        </p:txBody>
      </p:sp>
      <p:pic>
        <p:nvPicPr>
          <p:cNvPr id="10248" name="Рисунок 9" descr="gorbatk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1268413"/>
            <a:ext cx="3116263" cy="400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071813" y="4500563"/>
            <a:ext cx="2855912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Космонавты: </a:t>
            </a:r>
          </a:p>
          <a:p>
            <a:pPr algn="ctr">
              <a:defRPr/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Горбатко Виктор</a:t>
            </a:r>
          </a:p>
          <a:p>
            <a:pPr algn="ctr">
              <a:defRPr/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И</a:t>
            </a:r>
          </a:p>
          <a:p>
            <a:pPr algn="ctr">
              <a:defRPr/>
            </a:pPr>
            <a:r>
              <a:rPr lang="ru-RU" b="1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Фам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b="1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Туан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.</a:t>
            </a:r>
          </a:p>
          <a:p>
            <a:pPr algn="ctr">
              <a:defRPr/>
            </a:pPr>
            <a:r>
              <a:rPr lang="ru-RU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Дата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: 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23-31 июля 1980</a:t>
            </a:r>
          </a:p>
          <a:p>
            <a:pPr algn="ctr">
              <a:defRPr/>
            </a:pPr>
            <a:r>
              <a:rPr lang="ru-RU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Корабль: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Союз-37, Союз-36</a:t>
            </a:r>
          </a:p>
          <a:p>
            <a:pPr algn="ctr">
              <a:defRPr/>
            </a:pPr>
            <a:endParaRPr lang="ru-RU" dirty="0">
              <a:latin typeface="Calibri" pitchFamily="34" charset="0"/>
            </a:endParaRPr>
          </a:p>
        </p:txBody>
      </p:sp>
      <p:sp>
        <p:nvSpPr>
          <p:cNvPr id="2" name="Управляющая кнопка: далее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8350" y="6524625"/>
            <a:ext cx="534988" cy="188913"/>
          </a:xfrm>
          <a:prstGeom prst="actionButtonForwardNext">
            <a:avLst/>
          </a:prstGeom>
          <a:solidFill>
            <a:schemeClr val="accent1"/>
          </a:solidFill>
          <a:ln w="127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251" name="AutoShape 13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85113" y="6524625"/>
            <a:ext cx="536575" cy="187325"/>
          </a:xfrm>
          <a:prstGeom prst="actionButtonHome">
            <a:avLst/>
          </a:prstGeom>
          <a:solidFill>
            <a:schemeClr val="accent1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380288" y="6524625"/>
            <a:ext cx="536575" cy="188913"/>
          </a:xfrm>
          <a:prstGeom prst="actionButtonBackPrevious">
            <a:avLst/>
          </a:prstGeom>
          <a:solidFill>
            <a:schemeClr val="accent1"/>
          </a:solidFill>
          <a:ln w="127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0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0" y="285750"/>
            <a:ext cx="4130675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Calibri" pitchFamily="34" charset="0"/>
              </a:rPr>
              <a:t>Союз Советских </a:t>
            </a:r>
            <a:br>
              <a:rPr lang="ru-RU" sz="2400" b="1">
                <a:solidFill>
                  <a:srgbClr val="7030A0"/>
                </a:solidFill>
                <a:latin typeface="Calibri" pitchFamily="34" charset="0"/>
              </a:rPr>
            </a:br>
            <a:r>
              <a:rPr lang="ru-RU" sz="2400" b="1">
                <a:solidFill>
                  <a:srgbClr val="7030A0"/>
                </a:solidFill>
                <a:latin typeface="Calibri" pitchFamily="34" charset="0"/>
              </a:rPr>
              <a:t>Социалистических Республик</a:t>
            </a:r>
            <a:br>
              <a:rPr lang="ru-RU" sz="2400" b="1">
                <a:solidFill>
                  <a:srgbClr val="7030A0"/>
                </a:solidFill>
                <a:latin typeface="Calibri" pitchFamily="34" charset="0"/>
              </a:rPr>
            </a:br>
            <a:r>
              <a:rPr lang="ru-RU" sz="2400" b="1">
                <a:solidFill>
                  <a:srgbClr val="7030A0"/>
                </a:solidFill>
                <a:latin typeface="Calibri" pitchFamily="34" charset="0"/>
              </a:rPr>
              <a:t>(СССР)</a:t>
            </a:r>
            <a:endParaRPr lang="ru-RU" sz="2400">
              <a:solidFill>
                <a:srgbClr val="7030A0"/>
              </a:solidFill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pic>
        <p:nvPicPr>
          <p:cNvPr id="6" name="Рисунок 5" descr="Soyuz38_patch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88" y="1143000"/>
            <a:ext cx="2667000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Box 6"/>
          <p:cNvSpPr txBox="1">
            <a:spLocks noChangeArrowheads="1"/>
          </p:cNvSpPr>
          <p:nvPr/>
        </p:nvSpPr>
        <p:spPr bwMode="auto">
          <a:xfrm>
            <a:off x="6804025" y="188913"/>
            <a:ext cx="17541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>
                <a:solidFill>
                  <a:srgbClr val="7030A0"/>
                </a:solidFill>
                <a:latin typeface="Calibri" pitchFamily="34" charset="0"/>
              </a:rPr>
              <a:t>Куба</a:t>
            </a:r>
          </a:p>
        </p:txBody>
      </p:sp>
      <p:pic>
        <p:nvPicPr>
          <p:cNvPr id="11269" name="Рисунок 7" descr="165139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1484313"/>
            <a:ext cx="2847975" cy="399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79388" y="5516563"/>
            <a:ext cx="26654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Юрий Викторович 36 лет.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227763" y="5589588"/>
            <a:ext cx="27860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Арнальдо</a:t>
            </a:r>
            <a:r>
              <a:rPr lang="ru-RU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 </a:t>
            </a:r>
            <a:r>
              <a:rPr lang="ru-RU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Мендес</a:t>
            </a:r>
            <a:r>
              <a:rPr lang="ru-RU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 38 лет.</a:t>
            </a:r>
          </a:p>
          <a:p>
            <a:pPr>
              <a:defRPr/>
            </a:pPr>
            <a:endParaRPr lang="ru-RU" dirty="0">
              <a:latin typeface="Calibri" pitchFamily="34" charset="0"/>
            </a:endParaRPr>
          </a:p>
        </p:txBody>
      </p:sp>
      <p:pic>
        <p:nvPicPr>
          <p:cNvPr id="11272" name="Рисунок 10" descr="tamayo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325" y="1341438"/>
            <a:ext cx="2857500" cy="424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143250" y="5000625"/>
            <a:ext cx="2860675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i="1" u="sng">
                <a:solidFill>
                  <a:srgbClr val="7030A0"/>
                </a:solidFill>
                <a:latin typeface="Calibri" pitchFamily="34" charset="0"/>
              </a:rPr>
              <a:t>Космонавты: </a:t>
            </a:r>
          </a:p>
          <a:p>
            <a:pPr algn="ctr"/>
            <a:r>
              <a:rPr lang="ru-RU" b="1">
                <a:solidFill>
                  <a:srgbClr val="7030A0"/>
                </a:solidFill>
                <a:latin typeface="Calibri" pitchFamily="34" charset="0"/>
              </a:rPr>
              <a:t>Юрий Викторович</a:t>
            </a:r>
          </a:p>
          <a:p>
            <a:pPr algn="ctr"/>
            <a:r>
              <a:rPr lang="ru-RU" b="1">
                <a:solidFill>
                  <a:srgbClr val="7030A0"/>
                </a:solidFill>
                <a:latin typeface="Calibri" pitchFamily="34" charset="0"/>
              </a:rPr>
              <a:t>и</a:t>
            </a:r>
          </a:p>
          <a:p>
            <a:pPr algn="ctr"/>
            <a:r>
              <a:rPr lang="ru-RU" b="1">
                <a:solidFill>
                  <a:srgbClr val="7030A0"/>
                </a:solidFill>
                <a:latin typeface="Calibri" pitchFamily="34" charset="0"/>
              </a:rPr>
              <a:t>Арнальдо Мендес.</a:t>
            </a:r>
          </a:p>
          <a:p>
            <a:pPr algn="ctr"/>
            <a:r>
              <a:rPr lang="ru-RU" i="1">
                <a:solidFill>
                  <a:srgbClr val="7030A0"/>
                </a:solidFill>
                <a:latin typeface="Calibri" pitchFamily="34" charset="0"/>
              </a:rPr>
              <a:t>Дата</a:t>
            </a:r>
            <a:r>
              <a:rPr lang="ru-RU">
                <a:solidFill>
                  <a:srgbClr val="7030A0"/>
                </a:solidFill>
                <a:latin typeface="Calibri" pitchFamily="34" charset="0"/>
              </a:rPr>
              <a:t>: </a:t>
            </a:r>
            <a:r>
              <a:rPr lang="ru-RU" b="1">
                <a:solidFill>
                  <a:srgbClr val="7030A0"/>
                </a:solidFill>
                <a:latin typeface="Calibri" pitchFamily="34" charset="0"/>
              </a:rPr>
              <a:t>18-26 сентября 1980</a:t>
            </a:r>
          </a:p>
          <a:p>
            <a:pPr algn="ctr"/>
            <a:r>
              <a:rPr lang="ru-RU" i="1">
                <a:solidFill>
                  <a:srgbClr val="7030A0"/>
                </a:solidFill>
                <a:latin typeface="Calibri" pitchFamily="34" charset="0"/>
              </a:rPr>
              <a:t>Корабль:</a:t>
            </a:r>
            <a:r>
              <a:rPr lang="ru-RU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ru-RU" b="1">
                <a:solidFill>
                  <a:srgbClr val="7030A0"/>
                </a:solidFill>
                <a:latin typeface="Calibri" pitchFamily="34" charset="0"/>
              </a:rPr>
              <a:t>Союз-38</a:t>
            </a:r>
          </a:p>
          <a:p>
            <a:pPr algn="ctr"/>
            <a:endParaRPr lang="ru-RU">
              <a:latin typeface="Calibri" pitchFamily="34" charset="0"/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8350" y="6524625"/>
            <a:ext cx="534988" cy="188913"/>
          </a:xfrm>
          <a:prstGeom prst="actionButtonForwardNext">
            <a:avLst/>
          </a:prstGeom>
          <a:solidFill>
            <a:schemeClr val="accent1"/>
          </a:solidFill>
          <a:ln w="127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275" name="AutoShape 13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85113" y="6524625"/>
            <a:ext cx="536575" cy="187325"/>
          </a:xfrm>
          <a:prstGeom prst="actionButtonHome">
            <a:avLst/>
          </a:prstGeom>
          <a:solidFill>
            <a:schemeClr val="accent1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380288" y="6524625"/>
            <a:ext cx="536575" cy="188913"/>
          </a:xfrm>
          <a:prstGeom prst="actionButtonBackPrevious">
            <a:avLst/>
          </a:prstGeom>
          <a:solidFill>
            <a:schemeClr val="accent1"/>
          </a:solidFill>
          <a:ln w="127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4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1088</TotalTime>
  <Words>784</Words>
  <Application>Microsoft Office PowerPoint</Application>
  <PresentationFormat>Экран (4:3)</PresentationFormat>
  <Paragraphs>249</Paragraphs>
  <Slides>20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Tahoma</vt:lpstr>
      <vt:lpstr>Arial</vt:lpstr>
      <vt:lpstr>Wingdings</vt:lpstr>
      <vt:lpstr>Calibri</vt:lpstr>
      <vt:lpstr>Arial Black</vt:lpstr>
      <vt:lpstr>Times New Roman</vt:lpstr>
      <vt:lpstr>Океан</vt:lpstr>
      <vt:lpstr>Государственное общеобразовательное учреждение Средняя общеобразовательная школа  № 552 Международные экипажи.</vt:lpstr>
      <vt:lpstr>  Участники полетов:</vt:lpstr>
      <vt:lpstr>Чехословакия  (ЧССР)</vt:lpstr>
      <vt:lpstr>Польша(ПНР)</vt:lpstr>
      <vt:lpstr>Союз Советских  Социалистических Республик (СССР)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Первый международный полет: Союз ТМ-3 с 22 июля по 29 декабря 1987</vt:lpstr>
      <vt:lpstr>Космодром «Байконур»</vt:lpstr>
      <vt:lpstr>Космодром «Байконур»</vt:lpstr>
      <vt:lpstr>«Байконур» и ОС «МИР»</vt:lpstr>
      <vt:lpstr>Источники информации: http://www.astronaut.ru/register/register-int.htm?reload_coolmenus http://ru.wikipedia.org/wiki/Интеркосмос http://epizodsspace.airbase.ru/bibl/znan/1980/04/4-polety.html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Международные экипажи.</dc:title>
  <dc:creator>Computer</dc:creator>
  <cp:lastModifiedBy>A</cp:lastModifiedBy>
  <cp:revision>91</cp:revision>
  <dcterms:created xsi:type="dcterms:W3CDTF">2010-11-21T12:50:26Z</dcterms:created>
  <dcterms:modified xsi:type="dcterms:W3CDTF">2011-12-12T19:48:47Z</dcterms:modified>
</cp:coreProperties>
</file>