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7D91B"/>
    <a:srgbClr val="009999"/>
    <a:srgbClr val="000000"/>
    <a:srgbClr val="FFFFFF"/>
    <a:srgbClr val="BDBFB9"/>
    <a:srgbClr val="8FD1B5"/>
    <a:srgbClr val="99BA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 autoAdjust="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37328D-FA14-46D4-A542-C034EDC42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C737-C2DE-49EE-B3A3-C8334A81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BA9D-C320-497F-B436-9B5B140CA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209C-B13C-42FE-A6C0-D753B2CC4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91C0-8093-4378-8020-DF3B8D631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B82E-59D7-45A8-8B21-608AE54C4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5C4-E6A8-4133-98CC-8DD4B445E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1E7C-EF3C-4521-9CF5-36E525A53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0775-5B84-4F93-94F2-8C0ED58D7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88E5-A012-44C4-8CD8-FE5933EB1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1776-25CA-4AE6-95C9-85828C5CE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2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74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3" name="Picture 69" descr="figure07_o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0" descr="figure07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1" descr="figure07_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35487C-0E90-4283-905F-441AFBF75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hobby.ru/instrum_elektr_osn_nabor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7;&#1072;&#1090;&#1091;&#1088;&#1072;&#1090;&#1086;&#1088;&#1097;&#1080;&#1082;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uscastings.ru/work/168/2130/2968/4898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yplan.ru/docs.php?showitem=1091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rus.org/dictionary-units/?id=5315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abotai.in/professia/professia95.ph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69;&#1082;&#1086;&#1085;&#1086;&#1084;&#1080;&#1095;&#1077;&#1089;&#1082;&#1080;&#1081;%20&#1089;&#1083;&#1086;&#1074;&#1072;&#1088;&#1100;/&#1052;&#1077;&#1085;&#1077;&#1076;&#1078;&#1077;&#1088;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xedu.net/kursy-obuchenija/znakomstvo/kto-takie-trejdery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worker.ru/professions/view/464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rch.ru/rappoport4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1%E0%F0%E8%F1%F2%E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b.estrabota.ru/index.php/article/archive/1078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chvedov.ru/index148.ht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RF20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ovik.ru/gerb_buxgalter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w.ru/a-moscow/1/14/mosslov3_19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rokgauz_efron/83602/&#1055;&#1088;&#1080;&#1089;&#1103;&#1078;&#1085;&#1099;&#1077;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shop.ru/auxpage_Krag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rabotu.ru/statyi/obschie-professii-tsvetnoy-metallurgii/pechevoy-na-vosstanovlenii-i-distillyatsii-titana-i-redkih-met-3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857356" y="285728"/>
            <a:ext cx="6929486" cy="2071702"/>
          </a:xfrm>
          <a:prstGeom prst="flowChartAlternateProcess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8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Интеллектуальный тур  корпоративного конкурса </a:t>
            </a:r>
            <a:br>
              <a:rPr lang="ru-RU" sz="28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детского творчества  «Давай раскрасим мир!»</a:t>
            </a:r>
            <a:r>
              <a:rPr lang="ru-RU" sz="48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8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endParaRPr lang="ru-RU" sz="4800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857364"/>
            <a:ext cx="7072362" cy="1943100"/>
          </a:xfrm>
        </p:spPr>
        <p:txBody>
          <a:bodyPr/>
          <a:lstStyle/>
          <a:p>
            <a:pPr algn="ctr" eaLnBrk="1" hangingPunct="1">
              <a:defRPr/>
            </a:pP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«Есть много профессий хороших и нужных»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85813" y="3786188"/>
            <a:ext cx="4500562" cy="1700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Составитель :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Письменнов Иван, учащийся 9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классса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МОУ «СОШ №10». Г. Нижняя салда,  Свердловской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643578"/>
            <a:ext cx="148302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2011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3000" y="2571750"/>
            <a:ext cx="7391400" cy="563563"/>
          </a:xfrm>
        </p:spPr>
        <p:txBody>
          <a:bodyPr/>
          <a:lstStyle/>
          <a:p>
            <a:pPr algn="just" eaLnBrk="1" hangingPunct="1"/>
            <a:r>
              <a:rPr lang="ru-RU" sz="1800" b="0" smtClean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.Профессия «электромонтер по ремонту и обслуживанию электрооборудования» является одной из самых распространенных и самых востребованных профессий в Корпорации ВСМПО-АВИСМА. Эти работники осуществляют обслуживание, ремонт, наладку и регулировку промышленного электрооборудования, от бесперебойной работы которого в значительной мере зависит эффективность каждого производственного объекта. В своей работе электромонтеры используют различные измерительные приборы. Какого измерительного прибора нет в арсенале электромонтера?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071563" y="4286250"/>
            <a:ext cx="3000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А.варметр;</a:t>
            </a: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Б.фазометр;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Г. гигрометр;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Д.частотометр.</a:t>
            </a:r>
          </a:p>
          <a:p>
            <a:pPr indent="342900"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214813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14375" y="5715000"/>
            <a:ext cx="6643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http://electrohobby.ru/instrum_elektr_osn_nabor.html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642938" y="6143625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1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1563" y="2643188"/>
            <a:ext cx="7391400" cy="56356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10.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Рабочие этой редкой профессии работают в ремонтно-механическом цехе ВСМПО. Здесь они выполняют работу по обработке зубьев шестерен различного профиля и модуля, осуществляют наладку станков, занимаются установкой деталей с особо точной выверкой. Таким образом, достигается плавность работы, тихоходность, точность сопряжённых деталей, увеличивается износостойкость и срок эксплуатации всего механизма. Как называется профессия этих рабочих?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071563" y="4500563"/>
            <a:ext cx="2732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А.зуботехник;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Б. зубошлифовщик</a:t>
            </a:r>
            <a:r>
              <a:rPr lang="ru-RU" sz="2000">
                <a:ea typeface="Times New Roman" pitchFamily="18" charset="0"/>
                <a:cs typeface="Arial" charset="0"/>
              </a:rPr>
              <a:t>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шлифмеханик;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Г. станочник. </a:t>
            </a:r>
            <a:endParaRPr lang="ru-RU" sz="2000">
              <a:solidFill>
                <a:srgbClr val="0066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57688"/>
            <a:ext cx="2486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642938" y="5929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http://www.bestpravo.ru/federalnoje/dg-pravila/u0w/index.htm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85875" y="2357438"/>
            <a:ext cx="7391400" cy="56356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11.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Представители этой редкой профессии являются работниками плавильно - литейного комплекса на ВСМПО и цеха электролиза магния в АВИСМА. Название профессии «сатураторщик» происходит от латинского слова «saturo», что означает «насыщаю, наполняю». Своей деятельностью эти люди поддерживают питьевой режим для работников цехов. Какой продукт приготавливается на установках, обслуживаемых сатурарщиками</a:t>
            </a:r>
            <a:r>
              <a:rPr lang="ru-RU" sz="2000" smtClean="0"/>
              <a:t>?</a:t>
            </a:r>
            <a:br>
              <a:rPr lang="ru-RU" sz="2000" smtClean="0"/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285875" y="4143375"/>
            <a:ext cx="3429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А</a:t>
            </a:r>
            <a:r>
              <a:rPr lang="ru-RU" sz="2000">
                <a:ea typeface="Times New Roman" pitchFamily="18" charset="0"/>
                <a:cs typeface="Arial" charset="0"/>
              </a:rPr>
              <a:t>. чай;</a:t>
            </a: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витаминный коктейль;</a:t>
            </a: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В. газированная вода;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квас.</a:t>
            </a:r>
          </a:p>
          <a:p>
            <a:pPr indent="342900"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071938"/>
            <a:ext cx="27717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143625"/>
            <a:ext cx="431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http://ru.wikipedia.org/wiki/Сатураторщик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28688" y="2000250"/>
            <a:ext cx="7391400" cy="1635125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12. 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На базе плавильного цеха АВИСМА организовано производство жидкого натриевого стекла. Работу выполняет рабочий редкой для Корпорации профессии - «варщик жидкого стекла». Процесс производства жидкого натриевого стекла состоит из следующих операций: рабочий получает со склада глыбу – силикат натрия, загружает его в автоклав, добавляет воду и пар, далее под воздействием пара происходит растворение силиката натрия в воде. Для чего используется жидкое стекло на промышленной площадке АВИСМА?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000125" y="40719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А. </a:t>
            </a:r>
            <a:r>
              <a:rPr lang="ru-RU">
                <a:ea typeface="Times New Roman" pitchFamily="18" charset="0"/>
                <a:cs typeface="Arial" charset="0"/>
              </a:rPr>
              <a:t>для изготовления стеклопосуды;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Б. для выполнения футеровки поверхностей на горячих участках;</a:t>
            </a:r>
            <a:endParaRPr lang="ru-RU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В. для использования в технологическом процессе</a:t>
            </a:r>
          </a:p>
          <a:p>
            <a:pPr eaLnBrk="0" hangingPunct="0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 изготовления титана губчатого;</a:t>
            </a:r>
          </a:p>
          <a:p>
            <a:pPr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ди.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14313" y="6143625"/>
            <a:ext cx="4638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ea typeface="Times New Roman" pitchFamily="18" charset="0"/>
                <a:cs typeface="Arial" charset="0"/>
                <a:hlinkClick r:id="rId2"/>
              </a:rPr>
              <a:t>http://www.ruscastings.ru/work/168/2130/2968/4898</a:t>
            </a:r>
            <a:endParaRPr lang="ru-RU" sz="1400">
              <a:ea typeface="Times New Roman" pitchFamily="18" charset="0"/>
              <a:cs typeface="Arial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286375"/>
            <a:ext cx="13525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1071563" y="5072063"/>
            <a:ext cx="185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Г. для продажи.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71563" y="1643063"/>
            <a:ext cx="7391400" cy="2143125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13.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Представители этой профессии работают во всех основных производственных цехах Корпорации ВСМПО-АВИСМА. Для выполнения своих обязанностей они должны знать правила строповки грузов, уметь общаться с другими рабочими, используя знаковую и звуковую сигнализацию. К работе по данной профессии не допускаются лица, страдающие заболеваниями вестибулярного аппарата. Техника, на которой работают эти специалисты, делится по типам и видам. Выбор того или иного вида техники зависит от характера работы, которую предстоит выполнить на объекте. Как называется данная профессия?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143000" y="4071938"/>
            <a:ext cx="385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А. машинист - крановщик;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стропальщик;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монтажник-высотник;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водитель электрокара. </a:t>
            </a:r>
          </a:p>
          <a:p>
            <a:pPr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071938"/>
            <a:ext cx="19288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57188" y="6072188"/>
            <a:ext cx="4819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http://www.stroyplan.ru/docs.php?showitem=10916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43000" y="1500188"/>
            <a:ext cx="7391400" cy="199231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14. 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Представители данной профессии работают на ВСМПО, занимаются изготовлением металлической проволоки разных диаметров. При этом используется специальная технология, которая заключается в протягивании заготовок круглого или фасонного профиля через сужающееся отверстие (фильеру) в специальных станах. В результате поперечные размеры изделия уменьшаются, а длина увеличивается. Как называется эта профессия?</a:t>
            </a:r>
            <a:b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285875" y="3786188"/>
            <a:ext cx="2786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станочник;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фрезеровщик;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прокатчик;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</a:t>
            </a:r>
            <a:r>
              <a:rPr lang="ru-RU" sz="200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волочильщик. </a:t>
            </a:r>
          </a:p>
          <a:p>
            <a:pPr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825" y="3643313"/>
            <a:ext cx="2792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928813" y="5857875"/>
            <a:ext cx="4513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http://www.ubrus.org/dictionary-units/?id=53156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88" y="2714625"/>
            <a:ext cx="7391400" cy="563563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15.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Производство магния является вторым основным технологическим процессом в АВИСМА, осуществляется электролитическим методом в цехе металлургии магния</a:t>
            </a:r>
            <a:r>
              <a:rPr lang="ru-RU" sz="1800" b="0" smtClean="0">
                <a:solidFill>
                  <a:srgbClr val="006600"/>
                </a:solidFill>
              </a:rPr>
              <a:t>. Для производства применяют специальные агрегаты - электролизеры, которые обслуживаются рабочими по профессии «электролизники расплавленных солей». Электролизники работают в «горячих» условиях, ведь температура работы электролизеров достигает 800</a:t>
            </a:r>
            <a:r>
              <a:rPr lang="ru-RU" sz="1800" b="0" baseline="30000" smtClean="0">
                <a:solidFill>
                  <a:srgbClr val="006600"/>
                </a:solidFill>
              </a:rPr>
              <a:t>0</a:t>
            </a:r>
            <a:r>
              <a:rPr lang="ru-RU" sz="1800" b="0" smtClean="0">
                <a:solidFill>
                  <a:srgbClr val="006600"/>
                </a:solidFill>
              </a:rPr>
              <a:t> С, поэтому рабочие используют средства индивидуальной защиты, спецодежду и специальную обувь. В какой обуви ходят электролизники в цехе металлургии магния?</a:t>
            </a:r>
            <a:br>
              <a:rPr lang="ru-RU" sz="1800" b="0" smtClean="0">
                <a:solidFill>
                  <a:srgbClr val="006600"/>
                </a:solidFill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4286250"/>
            <a:ext cx="4643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А. валенки;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кирзовые сапоги;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галоши;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резиновые сапоги.</a:t>
            </a:r>
          </a:p>
          <a:p>
            <a:pPr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3438"/>
            <a:ext cx="2368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000125" y="6000750"/>
            <a:ext cx="441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ea typeface="Times New Roman" pitchFamily="18" charset="0"/>
                <a:cs typeface="Arial" charset="0"/>
                <a:hlinkClick r:id="rId3"/>
              </a:rPr>
              <a:t>http://rabotai.in/professia/professia95.php</a:t>
            </a:r>
            <a:endParaRPr lang="ru-RU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2000250"/>
            <a:ext cx="7391400" cy="1135063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16.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Этот специалист по организации транспортировки продукции: занимается планированием закупок, управлением движением и контролем поставок товаров. Профессия приобретает всё больший спрос. Для её получения необходимы экономическое образование и курсы специализации. Как называется эта профессия?</a:t>
            </a:r>
            <a:b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214438" y="3714750"/>
            <a:ext cx="3500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транспортировщик;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Б. менеджер;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логист;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инспектор по транспорту.</a:t>
            </a:r>
          </a:p>
          <a:p>
            <a:pPr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357563"/>
            <a:ext cx="30718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14313" y="5786438"/>
            <a:ext cx="678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http://slovari.yandex.ru/~книги/Экономический%20словарь/Менеджер/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28688" y="2286000"/>
            <a:ext cx="7391400" cy="563563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17.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Название профессии этого специалиста происходит от английского слова, означающего в переводе «торговля». Фактически его работа заключается в совершении сделок с различными инструментами на валютном, товарном или фондовом рынках. Его задача состоит в том, чтобы определить, цена какой валюты вырастет, а какой упадет, от его прогноза зависит почти всё. Если он ошибается, то это стоит ему очень больших денег, поскольку он оперирует очень большими суммами. В зависимости от направления открытых позиций в процессе торговли этих людей именуют: «быки», «медведи», «овцы», «зайцы», «свиньи». Как совершают сделки представители этой профессии, имеющие прозвище «зайцы</a:t>
            </a:r>
            <a:r>
              <a:rPr lang="ru-RU" sz="1600" smtClean="0">
                <a:solidFill>
                  <a:srgbClr val="006600"/>
                </a:solidFill>
                <a:latin typeface="Arial" charset="0"/>
                <a:cs typeface="Arial" charset="0"/>
              </a:rPr>
              <a:t>»?</a:t>
            </a:r>
            <a:r>
              <a:rPr lang="ru-RU" sz="1600" b="0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ru-RU" sz="16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6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88" y="40005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А. вначале покупает ценную бумагу по более низкой цене, а впоследствии продает по </a:t>
            </a:r>
          </a:p>
          <a:p>
            <a:pPr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более высокой;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1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Б. совершает большое количество сделок в течение небольшого промежутка 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1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времени;</a:t>
            </a:r>
            <a:endParaRPr lang="ru-RU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В. вначале продает ценную бумагу по более высокой цене, в 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последующем выкупает по более низкой;</a:t>
            </a:r>
          </a:p>
          <a:p>
            <a:pPr eaLnBrk="0" hangingPunct="0">
              <a:tabLst>
                <a:tab pos="1257300" algn="l"/>
              </a:tabLst>
            </a:pPr>
            <a:endParaRPr lang="ru-RU" sz="1600">
              <a:ea typeface="Times New Roman" pitchFamily="18" charset="0"/>
              <a:cs typeface="Arial" charset="0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000625"/>
            <a:ext cx="18446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28625" y="5572125"/>
            <a:ext cx="645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Г. слишком долго сомневается и в итоге вступает в сделку тогда, </a:t>
            </a:r>
          </a:p>
          <a:p>
            <a:pPr algn="just">
              <a:tabLst>
                <a:tab pos="1257300" algn="l"/>
              </a:tabLst>
            </a:pPr>
            <a:r>
              <a:rPr lang="ru-RU" sz="1600">
                <a:ea typeface="Times New Roman" pitchFamily="18" charset="0"/>
                <a:cs typeface="Arial" charset="0"/>
              </a:rPr>
              <a:t>когда другие уже закрывают свои позиции.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57188" y="6400800"/>
            <a:ext cx="656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 sz="1400">
                <a:ea typeface="Times New Roman" pitchFamily="18" charset="0"/>
                <a:cs typeface="Arial" charset="0"/>
                <a:hlinkClick r:id="rId3"/>
              </a:rPr>
              <a:t>http://www.forexedu.net/kursy-obuchenija/znakomstvo/kto-takie-trejdery.html</a:t>
            </a:r>
            <a:endParaRPr lang="ru-RU" sz="1400">
              <a:ea typeface="Times New Roman" pitchFamily="18" charset="0"/>
              <a:cs typeface="Arial" charset="0"/>
            </a:endParaRPr>
          </a:p>
          <a:p>
            <a:pPr indent="342900"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63" y="2286000"/>
            <a:ext cx="7391400" cy="563563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18.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Специалиста по профессии «брейдер» можно встретить в парикмахерских салонах. Его работа требует особой кропотливости, внимания, терпения. У брейдера должен быть художественный вкус, хороший глазомер. Иногда его клиенты задерживаются в парикмахерских до десяти часов, все зависит от желаний клиента, сложности, способа выполнения работы. Часто в своей работе брейдер прибегает к помощи помощников или стажеров. Чем занимается этот специалист?</a:t>
            </a:r>
            <a:r>
              <a:rPr lang="ru-RU" sz="2000" b="0" smtClean="0">
                <a:latin typeface="Arial" charset="0"/>
                <a:cs typeface="Arial" charset="0"/>
              </a:rPr>
              <a:t/>
            </a:r>
            <a:br>
              <a:rPr lang="ru-RU" sz="2000" b="0" smtClean="0">
                <a:latin typeface="Arial" charset="0"/>
                <a:cs typeface="Arial" charset="0"/>
              </a:rPr>
            </a:br>
            <a:endParaRPr lang="ru-RU" sz="2000" b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43000" y="3786188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производит завивку волос;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делает женские стрижки;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производит окраску волос;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Г. плетет косички.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643313"/>
            <a:ext cx="18811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785938" y="5572125"/>
            <a:ext cx="404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ea typeface="Times New Roman" pitchFamily="18" charset="0"/>
                <a:cs typeface="Arial" charset="0"/>
                <a:hlinkClick r:id="rId3"/>
              </a:rPr>
              <a:t>http://iworker.ru/professions/view/464/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357188" y="6143625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1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9713" y="1500188"/>
            <a:ext cx="8991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1. </a:t>
            </a:r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В древней Руси существовало более 60 ремесленных специальностей, объединенных в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 гильдии. Одним из самых распространённых видов ремесленного производства  было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 плотничество и столярное дело. Вплоть до XVIII века все постройки – жилые дома, мосто- 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вые, хозяйственные помещения, церкви – рубились, то есть строились из дерева, которое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 было главным строительным материалом. Отдельно выделялись ремесленники, 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участвовавшие в строительстве городских крепостей. Как в древней Руси называли </a:t>
            </a:r>
          </a:p>
          <a:p>
            <a:pPr algn="just"/>
            <a:r>
              <a:rPr lang="ru-RU" sz="160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строителей оборонных укреплений, мостов, насыпных срубов?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38" y="37147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городовой;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городничий;    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городник;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городовик. </a:t>
            </a:r>
          </a:p>
          <a:p>
            <a:pPr indent="342900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649663"/>
            <a:ext cx="29432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71500" y="5500688"/>
            <a:ext cx="347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ea typeface="Times New Roman" pitchFamily="18" charset="0"/>
                <a:cs typeface="Arial" charset="0"/>
                <a:hlinkClick r:id="rId3"/>
              </a:rPr>
              <a:t>http://www.rusarch.ru/rappoport4.htm</a:t>
            </a:r>
            <a:endParaRPr lang="ru-RU" sz="1400">
              <a:ea typeface="Times New Roman" pitchFamily="18" charset="0"/>
              <a:cs typeface="Arial" charset="0"/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0" y="6072188"/>
            <a:ext cx="5959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42900" algn="ctr"/>
            <a:r>
              <a:rPr lang="ru-RU" sz="12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85875" y="2428875"/>
            <a:ext cx="7391400" cy="563563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19.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Представители этой профессии работают в барах, ресторанах, кафе. Основной обязанностью является приготовление натурального кофе из зерен и напитков на его основе (например, ристретто, каппучино, латте, американо, различные коктейли и др.). У итальянцев эта профессия пользуется особым почетом, поэтому настоящие виртуозы своего дела посвящают всю жизнь изучению истории кофе, знают все тонкости методов сбора и обработки его зерен. Как называется эта профессия?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28750" y="3857625"/>
            <a:ext cx="3071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фумелье;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Б. барист;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байер;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кавист.</a:t>
            </a:r>
          </a:p>
          <a:p>
            <a:pPr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786188"/>
            <a:ext cx="2849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928688" y="6000750"/>
            <a:ext cx="6275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ea typeface="Times New Roman" pitchFamily="18" charset="0"/>
                <a:cs typeface="Arial" charset="0"/>
                <a:hlinkClick r:id="rId3"/>
              </a:rPr>
              <a:t>http://ru.wikipedia.org/wiki/%C1%E0%F0%E8%F1%F2%E0</a:t>
            </a:r>
            <a:endParaRPr lang="ru-RU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28688" y="1857375"/>
            <a:ext cx="7391400" cy="1706563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20.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Название этой профессии созвучно с названием воинского звания, однако к армейской службе не имеет никакого отношения. Этот специалист работает в учреждениях для отдыха и развлечения. В его обязанности входит встретить клиентов, помочь переобуться. При необходимости он подбирает для клиентов снаряд для игры, объясняет, как им пользоваться, рассказывает правила, контролирует ход игры. В профессиональном сленге этого работника есть слова «фрейм», «страйк», «сплит», «фингер». Как называется эта профессия?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 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18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071938"/>
            <a:ext cx="27146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857250" y="6215063"/>
            <a:ext cx="549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http://www.ekb.estrabota.ru/index.php/article/archive/1078</a:t>
            </a:r>
            <a:r>
              <a:rPr lang="ru-RU" sz="1200">
                <a:ea typeface="Times New Roman" pitchFamily="18" charset="0"/>
                <a:cs typeface="Arial" charset="0"/>
                <a:hlinkClick r:id="rId3"/>
              </a:rPr>
              <a:t>/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071563" y="4071938"/>
            <a:ext cx="4000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А. маршал;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мичман;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капитан;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старшина.</a:t>
            </a:r>
          </a:p>
          <a:p>
            <a:pPr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ChangeArrowheads="1" noChangeShapeType="1" noTextEdit="1"/>
          </p:cNvSpPr>
          <p:nvPr/>
        </p:nvSpPr>
        <p:spPr bwMode="gray">
          <a:xfrm>
            <a:off x="611188" y="3141663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Спасибо!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928688" y="60721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2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143000"/>
            <a:ext cx="7462837" cy="264318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8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Особым почтением в древней Руси пользовались ремесленники, занятые изготовлением одежды, тканей и обработкой кожи. Название профессии этих ремесленников произошли от старославянских слов.  Например, от древнерусского «порты» - «одежда», произошло слово «портной» - человек, который кроил и шил одежду. «Опоньник» – мастер, производивший особый вид ткани. Что означало в древней Руси слово «опона»? </a:t>
            </a:r>
            <a:r>
              <a:rPr lang="ru-RU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357438" y="3786188"/>
            <a:ext cx="2071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кружево;</a:t>
            </a:r>
          </a:p>
          <a:p>
            <a:pPr indent="342900" algn="just"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Б.</a:t>
            </a:r>
            <a:r>
              <a:rPr lang="ru-RU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покрывало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342900"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шелк; </a:t>
            </a:r>
          </a:p>
          <a:p>
            <a:pPr indent="342900"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попона.</a:t>
            </a:r>
          </a:p>
          <a:p>
            <a:pPr indent="342900" algn="ctr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  <a:hlinkClick r:id="rId2"/>
            </a:endParaRPr>
          </a:p>
          <a:p>
            <a:pPr indent="342900" algn="ctr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  <a:hlinkClick r:id="rId2"/>
            </a:endParaRPr>
          </a:p>
          <a:p>
            <a:pPr indent="342900" algn="ctr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  <a:hlinkClick r:id="rId2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714750"/>
            <a:ext cx="25844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143000" y="5429250"/>
            <a:ext cx="378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>
                <a:ea typeface="Times New Roman" pitchFamily="18" charset="0"/>
                <a:cs typeface="Arial" charset="0"/>
                <a:hlinkClick r:id="rId2"/>
              </a:rPr>
              <a:t>http://schvedov.ru/index148.htm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342900" algn="ctr"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1285875" y="61436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2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0"/>
            <a:ext cx="7391400" cy="1714500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. В старину во время ярмарок лапти продавали возами. И при ярмарочной конкуренции случалось, что мастер покупал бутылку, выливал её содержимое и ставил на видное место. Лапоть двойной вязки жидкость не пропускал. Что же наливал продавец-мастер в лапоть?</a:t>
            </a:r>
            <a:b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000125" y="3643313"/>
            <a:ext cx="314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tabLst>
                <a:tab pos="1257300" algn="l"/>
              </a:tabLst>
            </a:pPr>
            <a:r>
              <a:rPr lang="ru-RU" sz="2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А.щи;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indent="34290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 молоко; </a:t>
            </a: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водку;</a:t>
            </a:r>
          </a:p>
          <a:p>
            <a:pPr indent="342900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кисель.</a:t>
            </a:r>
          </a:p>
          <a:p>
            <a:pPr indent="342900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14688"/>
            <a:ext cx="1733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14313" y="5929313"/>
            <a:ext cx="710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ru-RU" sz="1600">
                <a:ea typeface="Times New Roman" pitchFamily="18" charset="0"/>
                <a:cs typeface="Arial" charset="0"/>
              </a:rPr>
              <a:t>Разновидность кваса  – щи. Отсюда и пошло: «Лаптем щи хлебать».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200">
                <a:ea typeface="Times New Roman" pitchFamily="18" charset="0"/>
                <a:cs typeface="Arial" charset="0"/>
                <a:hlinkClick r:id="rId3"/>
              </a:rPr>
              <a:t>http://zanimatika.narod.ru/RF20.htm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00125" y="1428750"/>
            <a:ext cx="7391400" cy="2000250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</a:rPr>
              <a:t>4.</a:t>
            </a:r>
            <a:r>
              <a:rPr lang="ru-RU" sz="2000" b="0" smtClean="0">
                <a:solidFill>
                  <a:srgbClr val="006600"/>
                </a:solidFill>
              </a:rPr>
              <a:t> Представители этой профессии имеют свой герб, который придумал и изобразил французский ученый Жан Батист Дюмарше в 1944 году. Сама эмблема состоит из трех символов: солнце, весы</a:t>
            </a:r>
            <a:r>
              <a:rPr lang="ru-RU" sz="2000" b="0" i="1" smtClean="0">
                <a:solidFill>
                  <a:srgbClr val="006600"/>
                </a:solidFill>
              </a:rPr>
              <a:t>,</a:t>
            </a:r>
            <a:r>
              <a:rPr lang="ru-RU" sz="2000" b="0" smtClean="0">
                <a:solidFill>
                  <a:srgbClr val="006600"/>
                </a:solidFill>
              </a:rPr>
              <a:t> кривая Бернулли. На гербе начертан девиз: «Наука, совесть, независимость». Что это за профессия?</a:t>
            </a:r>
            <a:r>
              <a:rPr lang="ru-RU" sz="2000" smtClean="0">
                <a:solidFill>
                  <a:srgbClr val="006600"/>
                </a:solidFill>
              </a:rPr>
              <a:t/>
            </a:r>
            <a:br>
              <a:rPr lang="ru-RU" sz="2000" smtClean="0">
                <a:solidFill>
                  <a:srgbClr val="006600"/>
                </a:solidFill>
              </a:rPr>
            </a:br>
            <a:endParaRPr lang="ru-RU" sz="2000" smtClean="0">
              <a:solidFill>
                <a:srgbClr val="006600"/>
              </a:solidFill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071563" y="3643313"/>
            <a:ext cx="2286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А.юрист;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Б.ученый;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В.физик;</a:t>
            </a:r>
          </a:p>
          <a:p>
            <a:pPr eaLnBrk="0" hangingPunct="0">
              <a:tabLst>
                <a:tab pos="1257300" algn="l"/>
              </a:tabLst>
            </a:pPr>
            <a:r>
              <a:rPr lang="ru-RU" sz="24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Г.бухгалтер.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286125"/>
            <a:ext cx="22764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357438" y="5715000"/>
            <a:ext cx="4624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http://www.nalogovik.ru/gerb_buxgaltera.html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1643063" y="6215063"/>
            <a:ext cx="457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1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1285875"/>
            <a:ext cx="7462837" cy="3500438"/>
          </a:xfrm>
        </p:spPr>
        <p:txBody>
          <a:bodyPr/>
          <a:lstStyle/>
          <a:p>
            <a:pPr algn="just" eaLnBrk="1" hangingPunct="1"/>
            <a:r>
              <a:rPr lang="ru-RU" sz="1800" b="0" smtClean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. Профессия секретаря, актуальная в наши дни, возникла благодаря Петру Великому. В России днем рождения секретарской должности можно считать 27 февраля 1720 года. Правда, у российских секретарей были предшественники.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В конце XV века в России появились первые приказы – центральные органы государственной власти, приказное делопроизводство, а также приказные избы, управлявшие на местах. В работе этих органов и зародилась работа с документами, постепенно сформировался слой профессиональных чиновников – знатоков своего дела. </a:t>
            </a:r>
            <a:b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ru-RU" sz="18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В наследство от тех времен и приказного делопроизводства мы получили слово «волокита». Что означало это слово в конце XV века?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85750" y="4643438"/>
            <a:ext cx="6000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Б.человек, который составлял документы в приказных избах;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В.способ составления документов;</a:t>
            </a:r>
            <a:endParaRPr lang="ru-RU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2573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Г. человек, который возглавлял приказную избу.</a:t>
            </a:r>
          </a:p>
          <a:p>
            <a:pPr algn="just" eaLnBrk="0" hangingPunct="0">
              <a:tabLst>
                <a:tab pos="12573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000625"/>
            <a:ext cx="2362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071563" y="6057900"/>
            <a:ext cx="4429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1400">
                <a:ea typeface="Times New Roman" pitchFamily="18" charset="0"/>
                <a:cs typeface="Arial" charset="0"/>
                <a:hlinkClick r:id="rId3"/>
              </a:rPr>
              <a:t>http://www.clow.ru/a-moscow/1/14/mosslov3_19.html</a:t>
            </a:r>
            <a:endParaRPr lang="ru-RU" sz="1400">
              <a:ea typeface="Times New Roman" pitchFamily="18" charset="0"/>
              <a:cs typeface="Arial" charset="0"/>
            </a:endParaRPr>
          </a:p>
          <a:p>
            <a:pPr indent="342900"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82575" y="4572000"/>
            <a:ext cx="886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А. </a:t>
            </a:r>
            <a:r>
              <a:rPr lang="ru-RU">
                <a:ea typeface="Times New Roman" pitchFamily="18" charset="0"/>
                <a:cs typeface="Arial" charset="0"/>
              </a:rPr>
              <a:t>намотанные на палочки  документы, склеенные в ленты длиной до 80 метров;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14438" y="1143000"/>
            <a:ext cx="7391400" cy="2849563"/>
          </a:xfrm>
        </p:spPr>
        <p:txBody>
          <a:bodyPr/>
          <a:lstStyle/>
          <a:p>
            <a:pPr algn="l" eaLnBrk="1" hangingPunct="1"/>
            <a:r>
              <a:rPr lang="ru-RU" sz="2000" b="0" smtClean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. В России в результате проведенной судебной реформы 1864 года появились профессии присяжный поверенный и частный поверенный. Для работы они должны были иметь высшее образование. В ином случае, чтобы приступить к выполнению своих должностных обязанностей, эти люди подвергались экзамену – проверялись на "благонадёжность и нравственность". Как в современное время называется эта профессия?</a:t>
            </a:r>
            <a:b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285875" y="4000500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257300" algn="l"/>
              </a:tabLst>
            </a:pPr>
            <a:endParaRPr lang="ru-RU" sz="2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А. адвокат;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Б.юрисконсульт;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 дипломат.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357563"/>
            <a:ext cx="2028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357313" y="5786438"/>
            <a:ext cx="60579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http://dic.academic.ru/dic.nsf/brokgauz_efron/83602/Присяжные</a:t>
            </a:r>
            <a:endParaRPr lang="ru-RU" sz="1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285875" y="4000500"/>
            <a:ext cx="163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прокурор</a:t>
            </a:r>
            <a:r>
              <a:rPr lang="ru-RU" sz="1400">
                <a:ea typeface="Times New Roman" pitchFamily="18" charset="0"/>
                <a:cs typeface="Arial" charset="0"/>
              </a:rPr>
              <a:t>;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2214563" y="6143625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1100">
                <a:cs typeface="Arial" charset="0"/>
              </a:rPr>
              <a:t>Письменнов Иван, учащийся 9 класса, МОУ « СОШ №10», г. Нижняя Салда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1143000"/>
            <a:ext cx="7391400" cy="3492500"/>
          </a:xfrm>
        </p:spPr>
        <p:txBody>
          <a:bodyPr/>
          <a:lstStyle/>
          <a:p>
            <a:pPr algn="just" eaLnBrk="1" hangingPunct="1"/>
            <a:r>
              <a:rPr lang="ru-RU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7.</a:t>
            </a:r>
            <a:r>
              <a:rPr lang="ru-RU" sz="16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 В давние времена изделия из металла были на соединениях или монолитные. Сегодня существует несколько способов соединить металлические детали настолько жёстко, что они станут одним целым. К таким способам относятся газовая и электрическая сварка. Электрическая сварка была придумана на Украине в середине XIX века. Тогда же появились и первые электросварщики. А уже в XX веке во Франции был изобретён способ соединения раскалённых кромок металлических изделий, нагретых горящим ацетиленом в среде кислорода. С того времени эти типы сварок были сильно усовершенствованы. При проведении сварных работ сварщики используют защитный шлем и спецодежду. Как называются специальные перчатки сварщика, защищающие руки от искр, брызг раскаленного металла, повышенных температур?</a:t>
            </a:r>
            <a:r>
              <a:rPr lang="ru-RU" sz="1600" smtClean="0">
                <a:solidFill>
                  <a:srgbClr val="006600"/>
                </a:solidFill>
              </a:rPr>
              <a:t/>
            </a:r>
            <a:br>
              <a:rPr lang="ru-RU" sz="1600" smtClean="0">
                <a:solidFill>
                  <a:srgbClr val="006600"/>
                </a:solidFill>
              </a:rPr>
            </a:br>
            <a:endParaRPr lang="ru-RU" sz="16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143125" y="4429125"/>
            <a:ext cx="3214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рукавицы;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митенки; 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варежки;</a:t>
            </a:r>
          </a:p>
          <a:p>
            <a:pPr indent="342900" eaLnBrk="0" hangingPunct="0">
              <a:buFontTx/>
              <a:buChar char="•"/>
              <a:tabLst>
                <a:tab pos="1257300" algn="l"/>
              </a:tabLst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краги.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indent="342900" eaLnBrk="0" hangingPunct="0">
              <a:tabLst>
                <a:tab pos="1257300" algn="l"/>
              </a:tabLst>
            </a:pP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286250"/>
            <a:ext cx="20335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57188" y="6072188"/>
            <a:ext cx="6286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1600">
                <a:ea typeface="Times New Roman" pitchFamily="18" charset="0"/>
                <a:cs typeface="Arial" charset="0"/>
                <a:hlinkClick r:id="rId3"/>
              </a:rPr>
              <a:t>http://www.fortshop.ru/auxpage_Kragi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88" y="2643188"/>
            <a:ext cx="7391400" cy="56356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  <a: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  <a:t>.Финальная стадия производства губчатого титана проходит в металлургическом цехе АВИСМА. Процесс получения блока титана осуществляется в специальных аппаратах путем восстановления в атмосфере аргона и дистилляции в условиях глубокого вакуума. Эту работу выполняют рабочие – печевые на восстановлении и дистилляции титана и редких металлов, которые обслуживают аппараты, отслеживают и контролируют технологических процесс. Как называется съемная часть аппарата восстановления, некий реактор, в котором проходят процессы получения губчатого титана?</a:t>
            </a:r>
            <a:br>
              <a:rPr lang="ru-RU" sz="2000" b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endParaRPr lang="ru-RU" sz="2000" b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214438" y="5000625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1257300" algn="l"/>
              </a:tabLst>
            </a:pPr>
            <a:r>
              <a:rPr lang="ru-RU" sz="200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Б. колпак;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В.бочка;</a:t>
            </a:r>
          </a:p>
          <a:p>
            <a:pPr algn="just" eaLnBrk="0" hangingPunct="0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Г. коллектор.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4572000"/>
            <a:ext cx="23241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-357188" y="640080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 sz="1200">
                <a:ea typeface="Times New Roman" pitchFamily="18" charset="0"/>
                <a:cs typeface="Arial" charset="0"/>
                <a:hlinkClick r:id="rId3"/>
              </a:rPr>
              <a:t>http://www.zarabotu.ru/statyi/obschie-professii-tsvetnoy-metallurgii/pechevoy-na-vosstanovlenii-i-distillyatsii-titana-i-redkih-met-3.html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indent="342900"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реторта;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реторта;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1257300" algn="l"/>
              </a:tabLst>
            </a:pPr>
            <a:r>
              <a:rPr lang="ru-RU" sz="1400">
                <a:ea typeface="Times New Roman" pitchFamily="18" charset="0"/>
                <a:cs typeface="Arial" charset="0"/>
              </a:rPr>
              <a:t>реторта;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214438" y="4714875"/>
            <a:ext cx="149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257300" algn="l"/>
              </a:tabLst>
            </a:pPr>
            <a:r>
              <a:rPr lang="ru-RU" sz="2000">
                <a:ea typeface="Times New Roman" pitchFamily="18" charset="0"/>
                <a:cs typeface="Arial" charset="0"/>
              </a:rPr>
              <a:t>А. реторта;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169</TotalTime>
  <Words>2061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Мир 3D</vt:lpstr>
      <vt:lpstr>Интеллектуальный тур  корпоративного конкурса  детского творчества  «Давай раскрасим мир!» </vt:lpstr>
      <vt:lpstr>Слайд 2</vt:lpstr>
      <vt:lpstr>2. Особым почтением в древней Руси пользовались ремесленники, занятые изготовлением одежды, тканей и обработкой кожи. Название профессии этих ремесленников произошли от старославянских слов.  Например, от древнерусского «порты» - «одежда», произошло слово «портной» - человек, который кроил и шил одежду. «Опоньник» – мастер, производивший особый вид ткани. Что означало в древней Руси слово «опона»?  </vt:lpstr>
      <vt:lpstr>3. В старину во время ярмарок лапти продавали возами. И при ярмарочной конкуренции случалось, что мастер покупал бутылку, выливал её содержимое и ставил на видное место. Лапоть двойной вязки жидкость не пропускал. Что же наливал продавец-мастер в лапоть? </vt:lpstr>
      <vt:lpstr>4. Представители этой профессии имеют свой герб, который придумал и изобразил французский ученый Жан Батист Дюмарше в 1944 году. Сама эмблема состоит из трех символов: солнце, весы, кривая Бернулли. На гербе начертан девиз: «Наука, совесть, независимость». Что это за профессия? </vt:lpstr>
      <vt:lpstr>5. Профессия секретаря, актуальная в наши дни, возникла благодаря Петру Великому. В России днем рождения секретарской должности можно считать 27 февраля 1720 года. Правда, у российских секретарей были предшественники. В конце XV века в России появились первые приказы – центральные органы государственной власти, приказное делопроизводство, а также приказные избы, управлявшие на местах. В работе этих органов и зародилась работа с документами, постепенно сформировался слой профессиональных чиновников – знатоков своего дела.  В наследство от тех времен и приказного делопроизводства мы получили слово «волокита». Что означало это слово в конце XV века? </vt:lpstr>
      <vt:lpstr>6. В России в результате проведенной судебной реформы 1864 года появились профессии присяжный поверенный и частный поверенный. Для работы они должны были иметь высшее образование. В ином случае, чтобы приступить к выполнению своих должностных обязанностей, эти люди подвергались экзамену – проверялись на "благонадёжность и нравственность". Как в современное время называется эта профессия? </vt:lpstr>
      <vt:lpstr>7. В давние времена изделия из металла были на соединениях или монолитные. Сегодня существует несколько способов соединить металлические детали настолько жёстко, что они станут одним целым. К таким способам относятся газовая и электрическая сварка. Электрическая сварка была придумана на Украине в середине XIX века. Тогда же появились и первые электросварщики. А уже в XX веке во Франции был изобретён способ соединения раскалённых кромок металлических изделий, нагретых горящим ацетиленом в среде кислорода. С того времени эти типы сварок были сильно усовершенствованы. При проведении сварных работ сварщики используют защитный шлем и спецодежду. Как называются специальные перчатки сварщика, защищающие руки от искр, брызг раскаленного металла, повышенных температур? </vt:lpstr>
      <vt:lpstr>8.Финальная стадия производства губчатого титана проходит в металлургическом цехе АВИСМА. Процесс получения блока титана осуществляется в специальных аппаратах путем восстановления в атмосфере аргона и дистилляции в условиях глубокого вакуума. Эту работу выполняют рабочие – печевые на восстановлении и дистилляции титана и редких металлов, которые обслуживают аппараты, отслеживают и контролируют технологических процесс. Как называется съемная часть аппарата восстановления, некий реактор, в котором проходят процессы получения губчатого титана? </vt:lpstr>
      <vt:lpstr>9.Профессия «электромонтер по ремонту и обслуживанию электрооборудования» является одной из самых распространенных и самых востребованных профессий в Корпорации ВСМПО-АВИСМА. Эти работники осуществляют обслуживание, ремонт, наладку и регулировку промышленного электрооборудования, от бесперебойной работы которого в значительной мере зависит эффективность каждого производственного объекта. В своей работе электромонтеры используют различные измерительные приборы. Какого измерительного прибора нет в арсенале электромонтера? </vt:lpstr>
      <vt:lpstr>10. Рабочие этой редкой профессии работают в ремонтно-механическом цехе ВСМПО. Здесь они выполняют работу по обработке зубьев шестерен различного профиля и модуля, осуществляют наладку станков, занимаются установкой деталей с особо точной выверкой. Таким образом, достигается плавность работы, тихоходность, точность сопряжённых деталей, увеличивается износостойкость и срок эксплуатации всего механизма. Как называется профессия этих рабочих? </vt:lpstr>
      <vt:lpstr>11. Представители этой редкой профессии являются работниками плавильно - литейного комплекса на ВСМПО и цеха электролиза магния в АВИСМА. Название профессии «сатураторщик» происходит от латинского слова «saturo», что означает «насыщаю, наполняю». Своей деятельностью эти люди поддерживают питьевой режим для работников цехов. Какой продукт приготавливается на установках, обслуживаемых сатурарщиками? </vt:lpstr>
      <vt:lpstr>12. На базе плавильного цеха АВИСМА организовано производство жидкого натриевого стекла. Работу выполняет рабочий редкой для Корпорации профессии - «варщик жидкого стекла». Процесс производства жидкого натриевого стекла состоит из следующих операций: рабочий получает со склада глыбу – силикат натрия, загружает его в автоклав, добавляет воду и пар, далее под воздействием пара происходит растворение силиката натрия в воде. Для чего используется жидкое стекло на промышленной площадке АВИСМА? </vt:lpstr>
      <vt:lpstr>13. Представители этой профессии работают во всех основных производственных цехах Корпорации ВСМПО-АВИСМА. Для выполнения своих обязанностей они должны знать правила строповки грузов, уметь общаться с другими рабочими, используя знаковую и звуковую сигнализацию. К работе по данной профессии не допускаются лица, страдающие заболеваниями вестибулярного аппарата. Техника, на которой работают эти специалисты, делится по типам и видам. Выбор того или иного вида техники зависит от характера работы, которую предстоит выполнить на объекте. Как называется данная профессия? </vt:lpstr>
      <vt:lpstr>14. Представители данной профессии работают на ВСМПО, занимаются изготовлением металлической проволоки разных диаметров. При этом используется специальная технология, которая заключается в протягивании заготовок круглого или фасонного профиля через сужающееся отверстие (фильеру) в специальных станах. В результате поперечные размеры изделия уменьшаются, а длина увеличивается. Как называется эта профессия? </vt:lpstr>
      <vt:lpstr>15. Производство магния является вторым основным технологическим процессом в АВИСМА, осуществляется электролитическим методом в цехе металлургии магния. Для производства применяют специальные агрегаты - электролизеры, которые обслуживаются рабочими по профессии «электролизники расплавленных солей». Электролизники работают в «горячих» условиях, ведь температура работы электролизеров достигает 8000 С, поэтому рабочие используют средства индивидуальной защиты, спецодежду и специальную обувь. В какой обуви ходят электролизники в цехе металлургии магния? </vt:lpstr>
      <vt:lpstr>16. Этот специалист по организации транспортировки продукции: занимается планированием закупок, управлением движением и контролем поставок товаров. Профессия приобретает всё больший спрос. Для её получения необходимы экономическое образование и курсы специализации. Как называется эта профессия? </vt:lpstr>
      <vt:lpstr>17. Название профессии этого специалиста происходит от английского слова, означающего в переводе «торговля». Фактически его работа заключается в совершении сделок с различными инструментами на валютном, товарном или фондовом рынках. Его задача состоит в том, чтобы определить, цена какой валюты вырастет, а какой упадет, от его прогноза зависит почти всё. Если он ошибается, то это стоит ему очень больших денег, поскольку он оперирует очень большими суммами. В зависимости от направления открытых позиций в процессе торговли этих людей именуют: «быки», «медведи», «овцы», «зайцы», «свиньи». Как совершают сделки представители этой профессии, имеющие прозвище «зайцы»? </vt:lpstr>
      <vt:lpstr>18. Специалиста по профессии «брейдер» можно встретить в парикмахерских салонах. Его работа требует особой кропотливости, внимания, терпения. У брейдера должен быть художественный вкус, хороший глазомер. Иногда его клиенты задерживаются в парикмахерских до десяти часов, все зависит от желаний клиента, сложности, способа выполнения работы. Часто в своей работе брейдер прибегает к помощи помощников или стажеров. Чем занимается этот специалист? </vt:lpstr>
      <vt:lpstr>19. Представители этой профессии работают в барах, ресторанах, кафе. Основной обязанностью является приготовление натурального кофе из зерен и напитков на его основе (например, ристретто, каппучино, латте, американо, различные коктейли и др.). У итальянцев эта профессия пользуется особым почетом, поэтому настоящие виртуозы своего дела посвящают всю жизнь изучению истории кофе, знают все тонкости методов сбора и обработки его зерен. Как называется эта профессия? </vt:lpstr>
      <vt:lpstr>20. Название этой профессии созвучно с названием воинского звания, однако к армейской службе не имеет никакого отношения. Этот специалист работает в учреждениях для отдыха и развлечения. В его обязанности входит встретить клиентов, помочь переобуться. При необходимости он подбирает для клиентов снаряд для игры, объясняет, как им пользоваться, рассказывает правила, контролирует ход игры. В профессиональном сленге этого работника есть слова «фрейм», «страйк», «сплит», «фингер». Как называется эта профессия?  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тур  корпоративного конкурса  детского творчества  «Давай раскрасим мир!» </dc:title>
  <dc:creator>Пользователь</dc:creator>
  <cp:lastModifiedBy>Admin</cp:lastModifiedBy>
  <cp:revision>43</cp:revision>
  <dcterms:created xsi:type="dcterms:W3CDTF">2011-12-08T17:40:16Z</dcterms:created>
  <dcterms:modified xsi:type="dcterms:W3CDTF">2013-02-19T20:27:13Z</dcterms:modified>
</cp:coreProperties>
</file>