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635" autoAdjust="0"/>
  </p:normalViewPr>
  <p:slideViewPr>
    <p:cSldViewPr>
      <p:cViewPr>
        <p:scale>
          <a:sx n="100" d="100"/>
          <a:sy n="100" d="100"/>
        </p:scale>
        <p:origin x="-516" y="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9.wdp"/><Relationship Id="rId7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microsoft.com/office/2007/relationships/hdphoto" Target="../media/hdphoto10.wdp"/><Relationship Id="rId4" Type="http://schemas.openxmlformats.org/officeDocument/2006/relationships/image" Target="../media/image22.jpeg"/><Relationship Id="rId9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7.wdp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5" Type="http://schemas.microsoft.com/office/2007/relationships/hdphoto" Target="../media/hdphoto18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15.wdp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microsoft.com/office/2007/relationships/hdphoto" Target="../media/hdphoto20.wdp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otherreferats.allbest.ru/pedagogics/00067402_0.html" TargetMode="External"/><Relationship Id="rId2" Type="http://schemas.openxmlformats.org/officeDocument/2006/relationships/hyperlink" Target="http://5ballov.qip.ru/referats/preview/20725?referat-osnovyi-ekologii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mages.yandex.ru/yandsearch?text=%D1%8D%D0%BA%D0%BE%D0%BB%D0%BE%D0%B3%D0%B8%D1%8F&amp;img_url=www.bkc.by%2Fimages%2Fdata%2Fadvert_16.jpg&amp;pos=64&amp;rpt=simage" TargetMode="External"/><Relationship Id="rId5" Type="http://schemas.openxmlformats.org/officeDocument/2006/relationships/hyperlink" Target="http://images.yandex.ru/yandsearch?text=%D1%8D%D0%BA%D0%BE%D0%BB%D0%BE%D0%B3%D0%B8%D1%87%D0%B5%D1%81%D0%BA%D0%BE%D0%B5%20%D0%B2%D0%BE%D1%81%D0%BF%D0%B8%D1%82%D0%B0%D0%BD%D0%B8%D0%B5&amp;noreask=1&amp;img_url=ligaplus.narod.ru%2Fekolog.jpg&amp;pos=139&amp;rpt=simage&amp;lr=10758" TargetMode="External"/><Relationship Id="rId4" Type="http://schemas.openxmlformats.org/officeDocument/2006/relationships/hyperlink" Target="http://www.bibliofond.ru/view.aspx?id=46632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4.wdp"/><Relationship Id="rId2" Type="http://schemas.openxmlformats.org/officeDocument/2006/relationships/hyperlink" Target="http://ssoh1svetlin.edusite.ru/images/p30_knijkafgos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hyperlink" Target="http://www.sgpi.ru/userfiles/st8.jpg" TargetMode="Externa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кола\КАРТИНКИ\фон\0_11850_fde3cad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97" y="-12221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4618856" cy="128215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Экологическое воспитание младших школьников в свете требований ФГОС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3745" y="5024209"/>
            <a:ext cx="60215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/>
              <a:t>Подготовила учитель начальных классов МБОУ СОШ №</a:t>
            </a:r>
            <a:r>
              <a:rPr lang="ru-RU" b="1" dirty="0" smtClean="0"/>
              <a:t>20</a:t>
            </a:r>
          </a:p>
          <a:p>
            <a:pPr algn="r"/>
            <a:r>
              <a:rPr lang="ru-RU" b="1" dirty="0" err="1" smtClean="0"/>
              <a:t>г.о</a:t>
            </a:r>
            <a:r>
              <a:rPr lang="ru-RU" b="1" dirty="0" smtClean="0"/>
              <a:t>. Химки Московской области</a:t>
            </a:r>
            <a:endParaRPr lang="ru-RU" b="1" dirty="0" smtClean="0"/>
          </a:p>
          <a:p>
            <a:pPr algn="r"/>
            <a:r>
              <a:rPr lang="ru-RU" b="1" dirty="0" smtClean="0"/>
              <a:t>Старикова Светлана Николаевна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2840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06613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Вторая ступень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339753"/>
            <a:ext cx="410445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Вторая ступень </a:t>
            </a:r>
            <a:r>
              <a:rPr lang="ru-RU" sz="2000" dirty="0"/>
              <a:t>связывается со следующими приобретениями в личном опыте: от простого наблюдения - к наблюдению-анализу (почему хорошо и почему плохо); соотнесение своих действий и поведения в той или иной ситуации с действиями других людей и влиянии их на природу; собственные открытия - поиск и удовлетворение потребности в знаниях о конкретных объектах окружающей среды; бережное отношение к предметам быта по собственной воле; участие в созидательной деятельности взрослых.</a:t>
            </a:r>
          </a:p>
        </p:txBody>
      </p:sp>
      <p:pic>
        <p:nvPicPr>
          <p:cNvPr id="8194" name="Picture 2" descr="C:\Documents and Settings\AdminPC\Рабочий стол\света\Света доклад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4007" r="29504" b="46164"/>
          <a:stretch/>
        </p:blipFill>
        <p:spPr bwMode="auto">
          <a:xfrm>
            <a:off x="6444208" y="188640"/>
            <a:ext cx="2508420" cy="38718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ocuments and Settings\AdminPC\Рабочий стол\света\Света доклад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3" t="59793" r="26208" b="7731"/>
          <a:stretch/>
        </p:blipFill>
        <p:spPr bwMode="auto">
          <a:xfrm>
            <a:off x="4788024" y="3933056"/>
            <a:ext cx="3163336" cy="2731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08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928992" cy="1143000"/>
          </a:xfrm>
        </p:spPr>
        <p:txBody>
          <a:bodyPr>
            <a:noAutofit/>
          </a:bodyPr>
          <a:lstStyle/>
          <a:p>
            <a:r>
              <a:rPr lang="ru-RU" sz="2000" dirty="0"/>
              <a:t>Основные методы и формы организации - «Письмо зеленому другу», «Секретный разговор», «Лес благодарит и сердится», «Радости и огорчения», экскурсии, проведение опытов, наблюдения в природе за деревьями и кустарниками, наблюдения за птицами на кормушке, наблюдения за ростом и развитием комнатных растений , фенологические наблюдения, сбор гербария, тесты, экологический тренинг «Экологическая этика».</a:t>
            </a:r>
          </a:p>
        </p:txBody>
      </p:sp>
      <p:pic>
        <p:nvPicPr>
          <p:cNvPr id="1026" name="Picture 2" descr="C:\Documents and Settings\AdminPC\Рабочий стол\света\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8" t="3077" r="3932" b="4357"/>
          <a:stretch/>
        </p:blipFill>
        <p:spPr bwMode="auto">
          <a:xfrm>
            <a:off x="4427984" y="2107750"/>
            <a:ext cx="1664414" cy="236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PC\Рабочий стол\света\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4" t="6211" r="4314"/>
          <a:stretch/>
        </p:blipFill>
        <p:spPr bwMode="auto">
          <a:xfrm>
            <a:off x="2773844" y="2107750"/>
            <a:ext cx="1654140" cy="239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PC\Рабочий стол\света\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" r="12181" b="4877"/>
          <a:stretch/>
        </p:blipFill>
        <p:spPr bwMode="auto">
          <a:xfrm rot="21024766">
            <a:off x="496366" y="3170061"/>
            <a:ext cx="2341824" cy="31366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AdminPC\Рабочий стол\света\Света доклад 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t="22562" r="11207" b="6755"/>
          <a:stretch/>
        </p:blipFill>
        <p:spPr bwMode="auto">
          <a:xfrm rot="490740">
            <a:off x="6022572" y="3053414"/>
            <a:ext cx="2610532" cy="33699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48" descr="C:\Documents and Settings\Rustemka\Мои документы\Мои рисунки\Рисунки и анимация\ANIMATED\J0283635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00" y="5382220"/>
            <a:ext cx="1474787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2" cy="11381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Третья ступень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268760"/>
            <a:ext cx="43924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На третьем этапе, завершающем период младшего школьного возраста, личный опыт ребёнка пополняется новым содержанием: анализом наблюдений за состоянием окружающей среды и посильным вкладом в улучшение её состояния; осознанным соблюдением норм и правил поведения в окружающей среде; действенной заботой о представителях животного и растительного мира;  воплощение своих впечатлений об окружающем мире в различных видах творчества.</a:t>
            </a:r>
          </a:p>
        </p:txBody>
      </p:sp>
      <p:pic>
        <p:nvPicPr>
          <p:cNvPr id="2051" name="Picture 3" descr="D:\школа\КАРТИНКИ\разное\знаки\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1451">
            <a:off x="7181632" y="0"/>
            <a:ext cx="1934985" cy="19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школа\КАРТИНКИ\разное\знаки\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251">
            <a:off x="4660455" y="155607"/>
            <a:ext cx="1898426" cy="187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школа\КАРТИНКИ\разное\знаки\3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72286">
            <a:off x="5822056" y="1455314"/>
            <a:ext cx="2034801" cy="200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школа\КАРТИНКИ\разное\знаки\3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45123">
            <a:off x="4900589" y="3140682"/>
            <a:ext cx="1762397" cy="177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школа\КАРТИНКИ\разное\знаки\3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188">
            <a:off x="7137973" y="3215862"/>
            <a:ext cx="1853282" cy="1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школа\КАРТИНКИ\разное\знаки\2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9152">
            <a:off x="6062026" y="4814806"/>
            <a:ext cx="1832436" cy="200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49" descr="C:\Documents and Settings\Rustemka\Мои документы\Мои рисунки\Рисунки и анимация\ANIMATED\J0283636.GIF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174" y="4909177"/>
            <a:ext cx="1142674" cy="193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48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08720"/>
            <a:ext cx="8928992" cy="1143000"/>
          </a:xfrm>
        </p:spPr>
        <p:txBody>
          <a:bodyPr>
            <a:noAutofit/>
          </a:bodyPr>
          <a:lstStyle/>
          <a:p>
            <a:r>
              <a:rPr lang="ru-RU" sz="2000" dirty="0"/>
              <a:t>Основные методы и формы - зимний сад или зеленые уголки, живой уголок, изготовление кормушек и скворечников, расчистка родника и его охрана, уборка мусора на территории школы и расположенной около школы детской площадке, посадка зеленых насаждений на территории школы, разбивка цветочных клумб около школы, родника, памятников боевой Славы, экологические тропы, экскурсии не только в природу, но и на предприятия города, где ребята знакомятся с трудом людей и его влиянием на окружающую среду, а также с мерами по уменьшению отрицательных воздействий промышленных отходов; проектная деятельность.</a:t>
            </a:r>
          </a:p>
        </p:txBody>
      </p:sp>
      <p:pic>
        <p:nvPicPr>
          <p:cNvPr id="3074" name="Picture 2" descr="C:\Documents and Settings\AdminPC\Рабочий стол\света\Света доклад 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6" t="2782" r="29076" b="47292"/>
          <a:stretch/>
        </p:blipFill>
        <p:spPr bwMode="auto">
          <a:xfrm>
            <a:off x="323528" y="2922104"/>
            <a:ext cx="2190222" cy="33872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dminPC\Рабочий стол\света\Света доклад 8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5" t="9769" r="16526" b="57173"/>
          <a:stretch/>
        </p:blipFill>
        <p:spPr bwMode="auto">
          <a:xfrm rot="20950745">
            <a:off x="3066423" y="4156659"/>
            <a:ext cx="3307779" cy="2207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AdminPC\Рабочий стол\света\Света доклад 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9" t="2640" r="30177" b="46815"/>
          <a:stretch/>
        </p:blipFill>
        <p:spPr bwMode="auto">
          <a:xfrm>
            <a:off x="6610740" y="2857551"/>
            <a:ext cx="2304256" cy="351638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школа\КАРТИНКИ\школа\школьные принадлежности\5db5232bad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96952"/>
            <a:ext cx="1283253" cy="125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19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4437112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Многообразна и интересна внеклассная  экологическая работа с младшими школьниками. Для этого мы проводим увлекательные однодневные походы и экскурсии в природу, на промышленные предприятия, на выставки, в музеи, заповедники. Это фенологические наблюдения, опытническая работа в «Клубе охраны природы». Это проведение экологических праздников таких как «День птиц». «День реки». «День русского леса», «Всемирный день окружающей среды», «Праздник осени», проведение орнитологического КВН, «Счастливого случая»; просмотр видеофильмов на экологическую тематику; эколого-краеведческая работа.</a:t>
            </a:r>
          </a:p>
        </p:txBody>
      </p:sp>
      <p:pic>
        <p:nvPicPr>
          <p:cNvPr id="4098" name="Picture 2" descr="C:\Documents and Settings\AdminPC\Рабочий стол\света\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86" t="9220" r="16554" b="57115"/>
          <a:stretch/>
        </p:blipFill>
        <p:spPr bwMode="auto">
          <a:xfrm>
            <a:off x="611560" y="548680"/>
            <a:ext cx="4248472" cy="28995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AdminPC\Рабочий стол\света\Света доклад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0077"/>
            <a:ext cx="3045714" cy="41530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Documents and Settings\AdminPC\Рабочий стол\света\1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6" t="23580" r="25709" b="23305"/>
          <a:stretch/>
        </p:blipFill>
        <p:spPr bwMode="auto">
          <a:xfrm rot="16200000">
            <a:off x="1550890" y="2071832"/>
            <a:ext cx="2074022" cy="265653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46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556792"/>
            <a:ext cx="8928992" cy="1143000"/>
          </a:xfrm>
        </p:spPr>
        <p:txBody>
          <a:bodyPr>
            <a:noAutofit/>
          </a:bodyPr>
          <a:lstStyle/>
          <a:p>
            <a:r>
              <a:rPr lang="ru-RU" sz="1800" dirty="0"/>
              <a:t>При формирования экологического сознания у младших школьников мы проводим и родительские собрания на экологическую тематику, например, «Экологическое воспитание младших школьников», «О братьях наших меньших» и др.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Детям  младшего школьного возраста свойственно желание </a:t>
            </a:r>
            <a:r>
              <a:rPr lang="ru-RU" sz="1800" dirty="0" err="1"/>
              <a:t>экологизации</a:t>
            </a:r>
            <a:r>
              <a:rPr lang="ru-RU" sz="1800" dirty="0"/>
              <a:t> своей жизненной среды (практически каждый ребенок просит своих родителей «завести» собачку, попугайчика, аквариум с рыбками) это желание рекомендуется удовлетворить, так как если ребенок живет в среде, лишенной мира природы, он привыкает к установке: « без всего этого можно обойтись». Родителям предлагается составить список всего, что им следует подготовить вместе с ребенком прежде, чем животное или растение появится в их доме. Затем составить экологический кодекс (контракт) с одной стороны подписываются все члены семьи, с другой человек отстаивающий интересы животного, лучше  если это будет сам ребенок.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1026" name="Picture 2" descr="C:\Documents and Settings\AdminPC\Local Settings\Temporary Internet Files\Content.IE5\TZSPWFE9\MC900412042[1].wmf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79091"/>
            <a:ext cx="4032448" cy="307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5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/>
              <a:t>В заключении, можно сделать следующие выводы: проблема экологического воспитания и образования существовала, и будет существовать на протяжении развития общества. Правильное экологическое воспитание позволит в дальнейшем предотвратить многие экологические проблемы человечества. Именно в младшем школьном возрасте ребенок получает основы систематических знаний; здесь формируются и развиваются особенности его характера, воли, нравственного облика. </a:t>
            </a:r>
          </a:p>
        </p:txBody>
      </p:sp>
      <p:pic>
        <p:nvPicPr>
          <p:cNvPr id="3" name="Picture 5" descr="1243801927_earth-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24944"/>
            <a:ext cx="5544616" cy="370026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45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школа\КАРТИНКИ\оформление\слова\33e4e5dd625b1e7752ba6943d8a9640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054" y="3607675"/>
            <a:ext cx="6699076" cy="334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школа\КАРТИНКИ\животные\насекомые\н (23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803">
            <a:off x="363780" y="3958311"/>
            <a:ext cx="2857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школа\КАРТИНКИ\животные\птицы\п (36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41078" y="1052736"/>
            <a:ext cx="2174939" cy="100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школа\КАРТИНКИ\растения\цветы\53605927_1c78cda5ec201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7" y="-49882"/>
            <a:ext cx="3248025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школа\КАРТИНКИ\погода\7943126c556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29" y="127602"/>
            <a:ext cx="7299151" cy="729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64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1400" dirty="0" smtClean="0"/>
              <a:t>Использованный материал:</a:t>
            </a:r>
            <a:br>
              <a:rPr lang="ru-RU" sz="1400" dirty="0" smtClean="0"/>
            </a:br>
            <a:r>
              <a:rPr lang="ru-RU" sz="1400" dirty="0" smtClean="0"/>
              <a:t>1.</a:t>
            </a:r>
            <a:r>
              <a:rPr lang="en-US" sz="1400" dirty="0">
                <a:hlinkClick r:id="rId2"/>
              </a:rPr>
              <a:t> http://</a:t>
            </a:r>
            <a:r>
              <a:rPr lang="en-US" sz="1400" dirty="0" smtClean="0">
                <a:hlinkClick r:id="rId2"/>
              </a:rPr>
              <a:t>5ballov.qip.ru/referats/preview/20725?referat-osnovyi-ekologii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2.</a:t>
            </a:r>
            <a:r>
              <a:rPr lang="en-US" sz="1400" dirty="0">
                <a:hlinkClick r:id="rId3"/>
              </a:rPr>
              <a:t> http://</a:t>
            </a:r>
            <a:r>
              <a:rPr lang="en-US" sz="1400" dirty="0" smtClean="0">
                <a:hlinkClick r:id="rId3"/>
              </a:rPr>
              <a:t>otherreferats.allbest.ru/pedagogics/00067402_0.html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3.</a:t>
            </a:r>
            <a:r>
              <a:rPr lang="en-US" sz="1400" dirty="0">
                <a:hlinkClick r:id="rId4"/>
              </a:rPr>
              <a:t> http://</a:t>
            </a:r>
            <a:r>
              <a:rPr lang="en-US" sz="1400" dirty="0" smtClean="0">
                <a:hlinkClick r:id="rId4"/>
              </a:rPr>
              <a:t>www.bibliofond.ru/view.aspx?id=466325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4.</a:t>
            </a:r>
            <a:r>
              <a:rPr lang="en-US" sz="1200" dirty="0" smtClean="0">
                <a:hlinkClick r:id="rId5"/>
              </a:rPr>
              <a:t>http</a:t>
            </a:r>
            <a:r>
              <a:rPr lang="en-US" sz="1200" dirty="0">
                <a:hlinkClick r:id="rId5"/>
              </a:rPr>
              <a:t>://images.yandex.ru/yandsearch?text=%</a:t>
            </a:r>
            <a:r>
              <a:rPr lang="en-US" sz="1200" dirty="0" smtClean="0">
                <a:hlinkClick r:id="rId5"/>
              </a:rPr>
              <a:t>D1%8D%D0%BA%D0%BE%D0%BB%D0%BE%D0%B3%D0%B8%D1%87%D0%B5%D1%81%D0%BA%D0%BE%D0%B5%20%D0%B2%D0%BE%D1%81%D0%BF%D0%B8%D1%82%D0%B0%D0%BD%D0%B8%D0%B5&amp;noreask=1&amp;img_url=ligaplus.narod.ru%2Fekolog.jpg&amp;pos=139&amp;rpt=simage&amp;lr=10758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5.</a:t>
            </a:r>
            <a:r>
              <a:rPr lang="en-US" sz="1200" dirty="0" smtClean="0">
                <a:hlinkClick r:id="rId6"/>
              </a:rPr>
              <a:t>http</a:t>
            </a:r>
            <a:r>
              <a:rPr lang="en-US" sz="1200" dirty="0">
                <a:hlinkClick r:id="rId6"/>
              </a:rPr>
              <a:t>://images.yandex.ru/yandsearch?text=%D1%8D%D0%BA%D0%BE%D0%BB%D0%BE%D0%B3%D0%B8%D1%8F&amp;img_url=www.bkc.by%2Fimages%2Fdata%2Fadvert_16.jpg&amp;pos=64&amp;rpt=simage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4559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09120"/>
            <a:ext cx="8640960" cy="1143000"/>
          </a:xfrm>
        </p:spPr>
        <p:txBody>
          <a:bodyPr>
            <a:noAutofit/>
          </a:bodyPr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Экологическое образование </a:t>
            </a:r>
            <a:r>
              <a:rPr lang="ru-RU" sz="2000" dirty="0"/>
              <a:t>- это непрерывный процесс обучения, воспитания и развития личности, направленный на формирование  ценностных ориентации и нравственно-этических и эстетических отношений, обеспечивающих экологическую ответственность личности за состояние и улучшение окружающей среды.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Главная цель экологического образования </a:t>
            </a:r>
            <a:r>
              <a:rPr lang="ru-RU" sz="2000" dirty="0"/>
              <a:t>- формирование экологической культуры с помощью универсальных учебных действий. 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9046" y="116632"/>
            <a:ext cx="87354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Экология </a:t>
            </a:r>
            <a:r>
              <a:rPr lang="ru-RU" sz="2000" dirty="0"/>
              <a:t>- это наука об условиях жизни, об отношениях живых организмов между собой и с неживой природой, о влиянии человека на природу и последствиях его деятельности.</a:t>
            </a:r>
          </a:p>
        </p:txBody>
      </p:sp>
      <p:pic>
        <p:nvPicPr>
          <p:cNvPr id="4" name="Picture 4" descr="2037098785_0d5c45bea0_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72">
            <a:off x="4605889" y="1497891"/>
            <a:ext cx="2994777" cy="224608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12486732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0504">
            <a:off x="1717619" y="1244707"/>
            <a:ext cx="3024336" cy="226920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97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8924" y="188640"/>
            <a:ext cx="87555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	Экологические </a:t>
            </a:r>
            <a:r>
              <a:rPr lang="ru-RU" sz="2000" b="1" dirty="0"/>
              <a:t>проблемы носят глобальный характер и затрагивают все человечество. На современном этапе развития общества вопрос экологического воспитания приобретает особую остроту. </a:t>
            </a:r>
          </a:p>
          <a:p>
            <a:pPr algn="just"/>
            <a:r>
              <a:rPr lang="ru-RU" sz="2000" b="1" dirty="0" smtClean="0"/>
              <a:t>	В </a:t>
            </a:r>
            <a:r>
              <a:rPr lang="ru-RU" sz="2000" b="1" dirty="0"/>
              <a:t>связи с этим необходимо усилить и больше уделять внимания экологическому воспитанию в современной школе уже с первых лет обучения детей.</a:t>
            </a:r>
          </a:p>
        </p:txBody>
      </p:sp>
      <p:pic>
        <p:nvPicPr>
          <p:cNvPr id="2050" name="Picture 2" descr="C:\Documents and Settings\AdminPC\Рабочий стол\света\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14" t="9297" r="17101" b="57383"/>
          <a:stretch/>
        </p:blipFill>
        <p:spPr bwMode="auto">
          <a:xfrm flipH="1" flipV="1">
            <a:off x="4243869" y="3573015"/>
            <a:ext cx="4551044" cy="3027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Documents and Settings\AdminPC\Рабочий стол\света\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4653" r="8848" b="8236"/>
          <a:stretch/>
        </p:blipFill>
        <p:spPr bwMode="auto">
          <a:xfrm flipH="1" flipV="1">
            <a:off x="183567" y="2250425"/>
            <a:ext cx="4316424" cy="2836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619672" y="5186420"/>
            <a:ext cx="1131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1975 год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74948" y="3059668"/>
            <a:ext cx="1131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2012 год</a:t>
            </a:r>
          </a:p>
        </p:txBody>
      </p:sp>
    </p:spTree>
    <p:extLst>
      <p:ext uri="{BB962C8B-B14F-4D97-AF65-F5344CB8AC3E}">
        <p14:creationId xmlns:p14="http://schemas.microsoft.com/office/powerpoint/2010/main" val="8627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335846"/>
            <a:ext cx="576064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Предметные результаты освоения основной образовательной программы начального общего образования  в области обществознания и естествознания (окружающий  мир) должны отражать:</a:t>
            </a:r>
          </a:p>
          <a:p>
            <a:pPr algn="just"/>
            <a:r>
              <a:rPr lang="ru-RU" sz="2000" dirty="0"/>
              <a:t>- </a:t>
            </a:r>
            <a:r>
              <a:rPr lang="ru-RU" sz="2000" dirty="0" err="1"/>
              <a:t>сформированность</a:t>
            </a:r>
            <a:r>
              <a:rPr lang="ru-RU" sz="2000" dirty="0"/>
              <a:t> уважительного отношения к России, родному краю, природе нашей страны;</a:t>
            </a:r>
          </a:p>
          <a:p>
            <a:pPr algn="just"/>
            <a:r>
              <a:rPr lang="ru-RU" sz="2000" dirty="0"/>
              <a:t>- осознание целостности окружающего мира, освоение основ экологической грамотности, элементарных правил нравственного поведения в мире природы и людей, норм </a:t>
            </a:r>
            <a:r>
              <a:rPr lang="ru-RU" sz="2000" dirty="0" err="1"/>
              <a:t>здоровьесберегающего</a:t>
            </a:r>
            <a:r>
              <a:rPr lang="ru-RU" sz="2000" dirty="0"/>
              <a:t> поведения в природной и социальной среде;</a:t>
            </a:r>
          </a:p>
          <a:p>
            <a:pPr algn="just"/>
            <a:r>
              <a:rPr lang="ru-RU" sz="2000" dirty="0"/>
              <a:t>- освоение доступных способов изучения природы и общества (наблюдение, запись, измерение, опыт, сравнение, классификация и др. );</a:t>
            </a:r>
          </a:p>
          <a:p>
            <a:pPr algn="just"/>
            <a:r>
              <a:rPr lang="ru-RU" sz="2000" dirty="0"/>
              <a:t>- развитие навыков устанавливать и выявлять причинно-следственные связи в окружающем мире.</a:t>
            </a:r>
          </a:p>
        </p:txBody>
      </p:sp>
      <p:pic>
        <p:nvPicPr>
          <p:cNvPr id="4100" name="Picture 4" descr="Картинка 1 из 411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8348">
            <a:off x="6523264" y="480704"/>
            <a:ext cx="2113429" cy="3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а 7 из 411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065">
            <a:off x="6693848" y="2995758"/>
            <a:ext cx="2016224" cy="312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79512" y="116632"/>
            <a:ext cx="8784976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814" y="116429"/>
            <a:ext cx="8784976" cy="1368355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основе ведущих принципов и анализа интересов и склонностей школьников были разработаны различные формы экологического воспитания. Их можно классифицировать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9512" y="2178089"/>
            <a:ext cx="252028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массовые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75856" y="2178089"/>
            <a:ext cx="259228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групповые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72200" y="2149624"/>
            <a:ext cx="259228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индивидуальные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3012503"/>
            <a:ext cx="2423120" cy="3719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учащихся по благоустройству и озеленению помещений и территории школы, экологические фестивали, праздники, ролевые игры, работы на пришкольном участке.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75856" y="2978427"/>
            <a:ext cx="2592288" cy="3719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клубные, кружковые занятия юных друзей природы; факультативы по охране природы и основам экологии; кинолектории; экскурсии; туристические походы по изучению природы; экологический практикум.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41368" y="2982281"/>
            <a:ext cx="2423120" cy="3719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 учащихся по подготовке докладов, бесед, лекций, наблюдения за животными и растениями; изготовление поделок, кормушек, скворечников, фотографирование, рисование, лепка.</a:t>
            </a:r>
          </a:p>
        </p:txBody>
      </p:sp>
      <p:cxnSp>
        <p:nvCxnSpPr>
          <p:cNvPr id="11" name="Прямая со стрелкой 10"/>
          <p:cNvCxnSpPr>
            <a:stCxn id="2" idx="2"/>
          </p:cNvCxnSpPr>
          <p:nvPr/>
        </p:nvCxnSpPr>
        <p:spPr>
          <a:xfrm flipH="1">
            <a:off x="1439652" y="1484784"/>
            <a:ext cx="3139650" cy="576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9" idx="2"/>
          </p:cNvCxnSpPr>
          <p:nvPr/>
        </p:nvCxnSpPr>
        <p:spPr>
          <a:xfrm>
            <a:off x="4572000" y="1484784"/>
            <a:ext cx="3180928" cy="576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572000" y="1484784"/>
            <a:ext cx="0" cy="576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86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D:\школа\КАРТИНКИ\школа\книги\mod_article588445_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2980">
            <a:off x="3025657" y="4439264"/>
            <a:ext cx="3267126" cy="20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7528" y="260648"/>
            <a:ext cx="86849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Учебные </a:t>
            </a:r>
            <a:r>
              <a:rPr lang="ru-RU" sz="2000" b="1" dirty="0"/>
              <a:t>предметы начальной школы составляют основу экологического воспитания младших школьников. </a:t>
            </a:r>
          </a:p>
          <a:p>
            <a:pPr algn="ctr"/>
            <a:r>
              <a:rPr lang="ru-RU" sz="2000" b="1" dirty="0" smtClean="0"/>
              <a:t>	</a:t>
            </a:r>
          </a:p>
          <a:p>
            <a:pPr algn="ctr"/>
            <a:r>
              <a:rPr lang="ru-RU" sz="2000" b="1" dirty="0" smtClean="0"/>
              <a:t>Можно </a:t>
            </a:r>
            <a:r>
              <a:rPr lang="ru-RU" sz="2000" b="1" dirty="0"/>
              <a:t>без преувеличения сказать, что все учебные предметы начальной школы имеют потенциальные предпосылки для формирования универсальных учебных действий: личностных, познавательных, регулятивных и коммуникативных.</a:t>
            </a:r>
          </a:p>
        </p:txBody>
      </p:sp>
      <p:pic>
        <p:nvPicPr>
          <p:cNvPr id="3075" name="Picture 3" descr="D:\школа\КАРТИНКИ\школа\ученик-учитель\sm_ful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2010" y="2620160"/>
            <a:ext cx="25527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школа\КАРТИНКИ\школа\ученик-учитель\школа (63)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555" y="2996952"/>
            <a:ext cx="2106633" cy="331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школа\КАРТИНКИ\школа\книги\boo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333" y="3589101"/>
            <a:ext cx="1978595" cy="241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m0-tub-ru.yandex.net/i?id=194536905-26-7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205" y="3281942"/>
            <a:ext cx="1184850" cy="1692643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33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школа\КАРТИНКИ\фон\0_11850_fde3cad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97359"/>
            <a:ext cx="5112568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В процессе развития экологической культуры младшего школьника можно условно выделить три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этапа (ступени). 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2" name="Picture 2" descr="D:\школа\КАРТИНКИ\школа\ученик-учитель\3925e3abc4f0 копия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11353"/>
            <a:ext cx="2698652" cy="380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05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474840" cy="792088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Первая ступень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48690"/>
            <a:ext cx="43924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Первая ступень </a:t>
            </a:r>
            <a:r>
              <a:rPr lang="ru-RU" dirty="0"/>
              <a:t>развития ребёнка связывается с приобретением им экологически ориентированного личного опыта за счёт: наблюдений различных состояний окружающей среды, сопровождающихся разъяснениями учителя; первоначальных оценок деятельности людей (на уровне хорошо - плохо); обращения с представителями животного и растительного мира и эмоциональных переживаний; эстетического наслаждения красотой природы и творческого воплощения своих впечатлений в устных рассказах, рисунках; ощущения потребности в знаниях экологического содержания; бережного отношения к используемым предметам, продуктам питания и т.д.; наблюдения за деятельностью взрослых по улучшению окружающей среды и собственного посильного участия в ней.</a:t>
            </a:r>
          </a:p>
        </p:txBody>
      </p:sp>
      <p:pic>
        <p:nvPicPr>
          <p:cNvPr id="6146" name="Picture 2" descr="C:\Documents and Settings\AdminPC\Рабочий стол\света\Света докла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23828" b="12518"/>
          <a:stretch/>
        </p:blipFill>
        <p:spPr bwMode="auto">
          <a:xfrm>
            <a:off x="5057598" y="332656"/>
            <a:ext cx="3788432" cy="47265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клипарты\люди\19376f9e3df4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025132"/>
            <a:ext cx="2192186" cy="192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88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640960" cy="1143000"/>
          </a:xfrm>
        </p:spPr>
        <p:txBody>
          <a:bodyPr>
            <a:noAutofit/>
          </a:bodyPr>
          <a:lstStyle/>
          <a:p>
            <a:r>
              <a:rPr lang="ru-RU" sz="2400" b="1" dirty="0"/>
              <a:t>Основные методы и формы организации изучения - рассказ-беседа, сюжетная игра «Экологический светофор», ребусы, кроссворды, рисунки, творческие рассказы, стихотворения, экологические сказки, различный демонстрационный материал.</a:t>
            </a:r>
          </a:p>
        </p:txBody>
      </p:sp>
      <p:pic>
        <p:nvPicPr>
          <p:cNvPr id="3" name="Рисунок 3" descr="P10107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3541618" cy="26645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7544" y="5085183"/>
            <a:ext cx="3541618" cy="1270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b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sz="1600" b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1600" b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sz="1600" b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1800" b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Прилетайте птицы поскорее,</a:t>
            </a:r>
            <a:br>
              <a:rPr lang="ru-RU" sz="1800" b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1800" b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Огласите звонким пеньем наш лесок, </a:t>
            </a:r>
            <a:br>
              <a:rPr lang="ru-RU" sz="1800" b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1800" b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и, пожалуйста, прошу вас, помогите!</a:t>
            </a:r>
            <a:br>
              <a:rPr lang="ru-RU" sz="1800" b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1800" b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От вредителей спасите наш дубок!</a:t>
            </a:r>
            <a:br>
              <a:rPr lang="ru-RU" sz="1800" b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</a:br>
            <a:endParaRPr lang="ru-RU" sz="1600" b="1" dirty="0" smtClean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Содержимое 7" descr="D:\фото\класс\зилант, кормушка, анг. яз\P1020202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2120" y="1988840"/>
            <a:ext cx="3168352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1" name="Picture 3" descr="C:\Documents and Settings\AdminPC\Рабочий стол\света\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14706">
            <a:off x="4792192" y="3593817"/>
            <a:ext cx="2448272" cy="33383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70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911</Words>
  <Application>Microsoft Office PowerPoint</Application>
  <PresentationFormat>Экран (4:3)</PresentationFormat>
  <Paragraphs>40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Экологическое воспитание младших школьников в свете требований ФГОС</vt:lpstr>
      <vt:lpstr>  Экологическое образование - это непрерывный процесс обучения, воспитания и развития личности, направленный на формирование  ценностных ориентации и нравственно-этических и эстетических отношений, обеспечивающих экологическую ответственность личности за состояние и улучшение окружающей среды.  Главная цель экологического образования - формирование экологической культуры с помощью универсальных учебных действий.  </vt:lpstr>
      <vt:lpstr>Презентация PowerPoint</vt:lpstr>
      <vt:lpstr>Презентация PowerPoint</vt:lpstr>
      <vt:lpstr>На основе ведущих принципов и анализа интересов и склонностей школьников были разработаны различные формы экологического воспитания. Их можно классифицировать на:</vt:lpstr>
      <vt:lpstr>Презентация PowerPoint</vt:lpstr>
      <vt:lpstr>В процессе развития экологической культуры младшего школьника можно условно выделить три этапа (ступени). </vt:lpstr>
      <vt:lpstr>Первая ступень</vt:lpstr>
      <vt:lpstr>Основные методы и формы организации изучения - рассказ-беседа, сюжетная игра «Экологический светофор», ребусы, кроссворды, рисунки, творческие рассказы, стихотворения, экологические сказки, различный демонстрационный материал.</vt:lpstr>
      <vt:lpstr>Вторая ступень</vt:lpstr>
      <vt:lpstr>Основные методы и формы организации - «Письмо зеленому другу», «Секретный разговор», «Лес благодарит и сердится», «Радости и огорчения», экскурсии, проведение опытов, наблюдения в природе за деревьями и кустарниками, наблюдения за птицами на кормушке, наблюдения за ростом и развитием комнатных растений , фенологические наблюдения, сбор гербария, тесты, экологический тренинг «Экологическая этика».</vt:lpstr>
      <vt:lpstr>Третья ступень</vt:lpstr>
      <vt:lpstr>Основные методы и формы - зимний сад или зеленые уголки, живой уголок, изготовление кормушек и скворечников, расчистка родника и его охрана, уборка мусора на территории школы и расположенной около школы детской площадке, посадка зеленых насаждений на территории школы, разбивка цветочных клумб около школы, родника, памятников боевой Славы, экологические тропы, экскурсии не только в природу, но и на предприятия города, где ребята знакомятся с трудом людей и его влиянием на окружающую среду, а также с мерами по уменьшению отрицательных воздействий промышленных отходов; проектная деятельность.</vt:lpstr>
      <vt:lpstr>Презентация PowerPoint</vt:lpstr>
      <vt:lpstr>При формирования экологического сознания у младших школьников мы проводим и родительские собрания на экологическую тематику, например, «Экологическое воспитание младших школьников», «О братьях наших меньших» и др.  Детям  младшего школьного возраста свойственно желание экологизации своей жизненной среды (практически каждый ребенок просит своих родителей «завести» собачку, попугайчика, аквариум с рыбками) это желание рекомендуется удовлетворить, так как если ребенок живет в среде, лишенной мира природы, он привыкает к установке: « без всего этого можно обойтись». Родителям предлагается составить список всего, что им следует подготовить вместе с ребенком прежде, чем животное или растение появится в их доме. Затем составить экологический кодекс (контракт) с одной стороны подписываются все члены семьи, с другой человек отстаивающий интересы животного, лучше  если это будет сам ребенок. </vt:lpstr>
      <vt:lpstr>В заключении, можно сделать следующие выводы: проблема экологического воспитания и образования существовала, и будет существовать на протяжении развития общества. Правильное экологическое воспитание позволит в дальнейшем предотвратить многие экологические проблемы человечества. Именно в младшем школьном возрасте ребенок получает основы систематических знаний; здесь формируются и развиваются особенности его характера, воли, нравственного облика. </vt:lpstr>
      <vt:lpstr>Презентация PowerPoint</vt:lpstr>
      <vt:lpstr>Использованный материал: 1. http://5ballov.qip.ru/referats/preview/20725?referat-osnovyi-ekologii 2. http://otherreferats.allbest.ru/pedagogics/00067402_0.html 3. http://www.bibliofond.ru/view.aspx?id=466325 4.http://images.yandex.ru/yandsearch?text=%D1%8D%D0%BA%D0%BE%D0%BB%D0%BE%D0%B3%D0%B8%D1%87%D0%B5%D1%81%D0%BA%D0%BE%D0%B5%20%D0%B2%D0%BE%D1%81%D0%BF%D0%B8%D1%82%D0%B0%D0%BD%D0%B8%D0%B5&amp;noreask=1&amp;img_url=ligaplus.narod.ru%2Fekolog.jpg&amp;pos=139&amp;rpt=simage&amp;lr=10758 5.http://images.yandex.ru/yandsearch?text=%D1%8D%D0%BA%D0%BE%D0%BB%D0%BE%D0%B3%D0%B8%D1%8F&amp;img_url=www.bkc.by%2Fimages%2Fdata%2Fadvert_16.jpg&amp;pos=64&amp;rpt=simage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Экологическое воспитание младших школьников в свете требований ФГОС</dc:title>
  <cp:lastModifiedBy>user</cp:lastModifiedBy>
  <cp:revision>18</cp:revision>
  <dcterms:modified xsi:type="dcterms:W3CDTF">2012-08-22T12:23:52Z</dcterms:modified>
</cp:coreProperties>
</file>