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7" r:id="rId4"/>
    <p:sldId id="257" r:id="rId5"/>
    <p:sldId id="260" r:id="rId6"/>
    <p:sldId id="258" r:id="rId7"/>
    <p:sldId id="263" r:id="rId8"/>
    <p:sldId id="264" r:id="rId9"/>
    <p:sldId id="265" r:id="rId10"/>
    <p:sldId id="261" r:id="rId11"/>
    <p:sldId id="266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6" autoAdjust="0"/>
    <p:restoredTop sz="99647" autoAdjust="0"/>
  </p:normalViewPr>
  <p:slideViewPr>
    <p:cSldViewPr>
      <p:cViewPr varScale="1">
        <p:scale>
          <a:sx n="71" d="100"/>
          <a:sy n="71" d="100"/>
        </p:scale>
        <p:origin x="-9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4" y="503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C866B2-46C5-47B3-A576-BC8CF2316042}" type="datetimeFigureOut">
              <a:rPr lang="ru-RU" smtClean="0"/>
              <a:pPr/>
              <a:t>22.09.2012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07B1F17-3499-4347-B863-81DE972F75F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&#1057;&#1082;&#1072;&#1079;&#1082;&#1072;%20&#1087;&#1088;&#1086;%20&#1041;&#1091;&#1090;&#1103;&#1074;&#1082;&#1091;%20(&#1663;).mp4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75;&#1083;&#1086;&#1082;&#1072;&#1103;%20&#1082;&#1091;&#1079;&#1076;&#1088;&#1072;.docx" TargetMode="External"/><Relationship Id="rId2" Type="http://schemas.openxmlformats.org/officeDocument/2006/relationships/hyperlink" Target="&#1065;&#1077;&#1088;&#1073;&#1072;.docx" TargetMode="Externa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jpeg"/><Relationship Id="rId4" Type="http://schemas.openxmlformats.org/officeDocument/2006/relationships/hyperlink" Target="http://ru.wikipedia.org/wiki/%D0%A4%D0%B0%D0%B9%D0%BB:Scchtrba_L_V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Ludmilla_Petrushevskaya_seven_2009_Shankbone_NYC.jpg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&#1055;&#1077;&#1090;&#1088;&#1091;&#1096;&#1077;&#1074;&#1089;&#1082;&#1072;&#1103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Морфемы и их роль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572140"/>
            <a:ext cx="8229600" cy="75246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Презентация к  уроку повторения в 7 классе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Григорьевой </a:t>
            </a:r>
            <a:r>
              <a:rPr lang="ru-RU" dirty="0" smtClean="0"/>
              <a:t>Наталии Владимировны</a:t>
            </a:r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ертикальный свиток 6"/>
          <p:cNvSpPr/>
          <p:nvPr/>
        </p:nvSpPr>
        <p:spPr>
          <a:xfrm>
            <a:off x="0" y="857232"/>
            <a:ext cx="3357586" cy="371477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Волна 5"/>
          <p:cNvSpPr/>
          <p:nvPr/>
        </p:nvSpPr>
        <p:spPr>
          <a:xfrm>
            <a:off x="3000364" y="5357826"/>
            <a:ext cx="2428892" cy="914400"/>
          </a:xfrm>
          <a:prstGeom prst="wave">
            <a:avLst/>
          </a:prstGeom>
          <a:solidFill>
            <a:schemeClr val="accent2">
              <a:lumMod val="75000"/>
            </a:schemeClr>
          </a:solidFill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20000" dir="5400000" rotWithShape="0">
              <a:srgbClr val="000000">
                <a:alpha val="42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1357298"/>
            <a:ext cx="2214578" cy="2537756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Давайте посмотрим, как увидели героев сказки </a:t>
            </a:r>
            <a:r>
              <a:rPr lang="ru-RU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художники-</a:t>
            </a:r>
            <a:r>
              <a:rPr lang="ru-RU" sz="22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мультиплекаторы</a:t>
            </a:r>
            <a:endParaRPr lang="ru-RU" sz="2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3143240" y="5500702"/>
            <a:ext cx="2209800" cy="81452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hlinkClick r:id="rId2" action="ppaction://hlinkfile" tooltip="видеоролик"/>
              </a:rPr>
              <a:t>мультфильм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30" name="Picture 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3005" r="300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морфемы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Какую же роль они играют?</a:t>
            </a:r>
            <a:endParaRPr lang="ru-RU" sz="6000" dirty="0"/>
          </a:p>
        </p:txBody>
      </p:sp>
      <p:sp>
        <p:nvSpPr>
          <p:cNvPr id="4" name="Управляющая кнопка: настраиваемая 3">
            <a:hlinkClick r:id="" action="ppaction://noaction" highlightClick="1"/>
            <a:hlinkHover r:id="" action="ppaction://hlinkshowjump?jump=firstslide"/>
          </p:cNvPr>
          <p:cNvSpPr/>
          <p:nvPr/>
        </p:nvSpPr>
        <p:spPr>
          <a:xfrm>
            <a:off x="7358082" y="6072206"/>
            <a:ext cx="571504" cy="42862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842" name="Picture 2" descr="C:\Documents and Settings\Admin\Local Settings\Temporary Internet Files\Content.IE5\DQAE8VGL\MC90044203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4429132"/>
            <a:ext cx="1520825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/>
          <a:stretch>
            <a:fillRect/>
          </a:stretch>
        </p:blipFill>
        <p:spPr>
          <a:xfrm>
            <a:off x="8072462" y="5857892"/>
            <a:ext cx="714380" cy="714380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2050" name="Picture 2" descr="C:\Documents and Settings\Admin\Local Settings\Temporary Internet Files\Content.IE5\O23BV8RH\MC900428113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71604" y="1214422"/>
            <a:ext cx="4143404" cy="383874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5072074"/>
            <a:ext cx="7215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B0F0"/>
                </a:solidFill>
              </a:rPr>
              <a:t>Вы молодцы! Хорошо поработали!</a:t>
            </a:r>
            <a:endParaRPr lang="ru-RU" sz="4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1287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9600" dirty="0" err="1" smtClean="0"/>
              <a:t>Морфе́ма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71744"/>
            <a:ext cx="7854696" cy="214314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(от лат </a:t>
            </a:r>
            <a:r>
              <a:rPr lang="ru-RU" dirty="0" err="1" smtClean="0"/>
              <a:t>morphe</a:t>
            </a:r>
            <a:r>
              <a:rPr lang="ru-RU" dirty="0" smtClean="0"/>
              <a:t> — форма) — мельчайшая значимая единица языка, выделяемая в составе слова(то есть несамостоятельная) и выполняющая функции словообразования и формообразования (словоизменения). Понятие морфемы в науку ввел Иван Александрович </a:t>
            </a:r>
            <a:r>
              <a:rPr lang="ru-RU" dirty="0" err="1" smtClean="0"/>
              <a:t>Бодуэн</a:t>
            </a:r>
            <a:r>
              <a:rPr lang="ru-RU" dirty="0" smtClean="0"/>
              <a:t> де </a:t>
            </a:r>
            <a:r>
              <a:rPr lang="ru-RU" dirty="0" err="1" smtClean="0"/>
              <a:t>Куртенэ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  <a:hlinkHover r:id="" action="ppaction://hlinkshowjump?jump=lastslide"/>
          </p:cNvPr>
          <p:cNvSpPr/>
          <p:nvPr/>
        </p:nvSpPr>
        <p:spPr>
          <a:xfrm>
            <a:off x="7858148" y="6143644"/>
            <a:ext cx="71438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endParaRPr lang="ru-RU"/>
          </a:p>
        </p:txBody>
      </p:sp>
      <p:pic>
        <p:nvPicPr>
          <p:cNvPr id="22529" name="Picture 1" descr="C:\Documents and Settings\Admin\Local Settings\Temporary Internet Files\Content.IE5\DH79GTW8\MC90044042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929198"/>
            <a:ext cx="1827886" cy="1506017"/>
          </a:xfrm>
          <a:prstGeom prst="rect">
            <a:avLst/>
          </a:prstGeom>
          <a:noFill/>
        </p:spPr>
      </p:pic>
      <p:pic>
        <p:nvPicPr>
          <p:cNvPr id="7" name="MS900069288[1].wav">
            <a:hlinkClick r:id="" action="ppaction://media"/>
          </p:cNvPr>
          <p:cNvPicPr>
            <a:picLocks noRot="1" noChangeAspect="1"/>
          </p:cNvPicPr>
          <p:nvPr>
            <a:wavAudioFile r:embed="rId1" name="MS900069288[1].wav"/>
          </p:nvPr>
        </p:nvPicPr>
        <p:blipFill>
          <a:blip r:embed="rId4"/>
          <a:stretch>
            <a:fillRect/>
          </a:stretch>
        </p:blipFill>
        <p:spPr>
          <a:xfrm>
            <a:off x="8501090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39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i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214422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 smtClean="0"/>
              <a:t>Словообразовательная функция- получить новое слово.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Формообразующая функция- получить новую форму.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/>
              <a:t>А как вы объясните - </a:t>
            </a:r>
            <a:r>
              <a:rPr lang="ru-RU" sz="4000" i="1" dirty="0" smtClean="0"/>
              <a:t>значимая часть слова?</a:t>
            </a:r>
            <a:endParaRPr lang="ru-RU" sz="4000" dirty="0"/>
          </a:p>
        </p:txBody>
      </p:sp>
      <p:pic>
        <p:nvPicPr>
          <p:cNvPr id="20482" name="Picture 2" descr="C:\Documents and Settings\Admin\Local Settings\Temporary Internet Files\Content.IE5\DH79GTW8\MC9004379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5072074"/>
            <a:ext cx="1649497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285720" y="1000108"/>
            <a:ext cx="8501122" cy="2643206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tx1"/>
                </a:solidFill>
              </a:rPr>
              <a:t>Гло́кая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ку́здра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ште́ко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будлану́ла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бо́кра</a:t>
            </a:r>
            <a:r>
              <a:rPr lang="ru-RU" sz="4000" b="1" dirty="0" smtClean="0">
                <a:solidFill>
                  <a:schemeClr val="tx1"/>
                </a:solidFill>
              </a:rPr>
              <a:t> и </a:t>
            </a:r>
            <a:r>
              <a:rPr lang="ru-RU" sz="4000" b="1" dirty="0" err="1" smtClean="0">
                <a:solidFill>
                  <a:schemeClr val="tx1"/>
                </a:solidFill>
              </a:rPr>
              <a:t>курдя́чит</a:t>
            </a:r>
            <a:r>
              <a:rPr lang="ru-RU" sz="4000" b="1" dirty="0" smtClean="0">
                <a:solidFill>
                  <a:schemeClr val="tx1"/>
                </a:solidFill>
              </a:rPr>
              <a:t> </a:t>
            </a:r>
            <a:r>
              <a:rPr lang="ru-RU" sz="4000" b="1" dirty="0" err="1" smtClean="0">
                <a:solidFill>
                  <a:schemeClr val="tx1"/>
                </a:solidFill>
              </a:rPr>
              <a:t>бокрёнка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3714752"/>
            <a:ext cx="75724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ctr"/>
            <a:r>
              <a:rPr lang="ru-RU" sz="2800" i="1" dirty="0" smtClean="0"/>
              <a:t>О чем говорится в этом предложении?</a:t>
            </a:r>
            <a:endParaRPr lang="ru-RU" sz="2800" i="1" dirty="0"/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4357686" y="4643446"/>
            <a:ext cx="857256" cy="57150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3143240" y="4643446"/>
            <a:ext cx="928694" cy="57150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0166" y="535782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понимаю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86446" y="5357826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Могу «перевести»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animBg="1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1357298"/>
            <a:ext cx="792961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dirty="0" err="1" smtClean="0"/>
              <a:t>Гло́кая</a:t>
            </a:r>
            <a:r>
              <a:rPr lang="ru-RU" sz="6600" b="1" dirty="0" smtClean="0"/>
              <a:t> </a:t>
            </a:r>
            <a:r>
              <a:rPr lang="ru-RU" sz="6600" b="1" dirty="0" err="1" smtClean="0"/>
              <a:t>ку́здра</a:t>
            </a:r>
            <a:r>
              <a:rPr lang="ru-RU" sz="6600" b="1" dirty="0" smtClean="0"/>
              <a:t> </a:t>
            </a:r>
            <a:r>
              <a:rPr lang="ru-RU" sz="6600" b="1" dirty="0" err="1" smtClean="0"/>
              <a:t>ште́ко</a:t>
            </a:r>
            <a:r>
              <a:rPr lang="ru-RU" sz="6600" b="1" dirty="0" smtClean="0"/>
              <a:t> </a:t>
            </a:r>
            <a:r>
              <a:rPr lang="ru-RU" sz="6600" b="1" dirty="0" err="1" smtClean="0"/>
              <a:t>будлану́ла</a:t>
            </a:r>
            <a:r>
              <a:rPr lang="ru-RU" sz="6600" b="1" dirty="0" smtClean="0"/>
              <a:t> </a:t>
            </a:r>
            <a:r>
              <a:rPr lang="ru-RU" sz="6600" b="1" dirty="0" err="1" smtClean="0"/>
              <a:t>бо́кра</a:t>
            </a:r>
            <a:r>
              <a:rPr lang="ru-RU" sz="6600" b="1" dirty="0" smtClean="0"/>
              <a:t> и </a:t>
            </a:r>
            <a:r>
              <a:rPr lang="ru-RU" sz="6600" b="1" dirty="0" err="1" smtClean="0"/>
              <a:t>курдя́чит</a:t>
            </a:r>
            <a:r>
              <a:rPr lang="ru-RU" sz="6600" b="1" dirty="0" smtClean="0"/>
              <a:t> </a:t>
            </a:r>
            <a:r>
              <a:rPr lang="ru-RU" sz="6600" b="1" dirty="0" err="1" smtClean="0"/>
              <a:t>бокрёнка</a:t>
            </a:r>
            <a:r>
              <a:rPr lang="ru-RU" sz="6600" b="1" dirty="0" smtClean="0"/>
              <a:t>.</a:t>
            </a:r>
            <a:endParaRPr lang="ru-RU" sz="6600" dirty="0"/>
          </a:p>
        </p:txBody>
      </p:sp>
      <p:pic>
        <p:nvPicPr>
          <p:cNvPr id="19460" name="Picture 4" descr="C:\Documents and Settings\Admin\Local Settings\Temporary Internet Files\Content.IE5\NMN53WXG\MC90042982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572008"/>
            <a:ext cx="1600200" cy="195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Documents and Settings\Admin\Local Settings\Temporary Internet Files\Content.IE5\O23BV8RH\MC900440428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285728"/>
            <a:ext cx="1736725" cy="18288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14348" y="1285860"/>
            <a:ext cx="764386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Некоторое, определенным образом характеризуемое, существо женского пола что-то сделало определённым образом с другим существом мужского пола, а затем начала (и продолжает до настоящего момента) делать что-то другое с его детёнышем (или более мелким представителем того же вида). </a:t>
            </a:r>
            <a:endParaRPr lang="ru-RU" sz="3200" dirty="0"/>
          </a:p>
        </p:txBody>
      </p:sp>
      <p:pic>
        <p:nvPicPr>
          <p:cNvPr id="4" name="MS900069723[1].wav">
            <a:hlinkClick r:id="" action="ppaction://media"/>
          </p:cNvPr>
          <p:cNvPicPr>
            <a:picLocks noRot="1" noChangeAspect="1"/>
          </p:cNvPicPr>
          <p:nvPr>
            <a:wavAudioFile r:embed="rId1" name="MS900069723[1].wav"/>
          </p:nvPr>
        </p:nvPicPr>
        <p:blipFill>
          <a:blip r:embed="rId4"/>
          <a:stretch>
            <a:fillRect/>
          </a:stretch>
        </p:blipFill>
        <p:spPr>
          <a:xfrm>
            <a:off x="835821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720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0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ьная выноска 4"/>
          <p:cNvSpPr/>
          <p:nvPr/>
        </p:nvSpPr>
        <p:spPr>
          <a:xfrm>
            <a:off x="4929190" y="4357694"/>
            <a:ext cx="3786214" cy="1643074"/>
          </a:xfrm>
          <a:prstGeom prst="wedgeEllipseCallout">
            <a:avLst>
              <a:gd name="adj1" fmla="val -9883"/>
              <a:gd name="adj2" fmla="val 680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Так почему же морфемы  являются </a:t>
            </a:r>
            <a:r>
              <a:rPr lang="ru-RU" b="1" i="1" u="sng" dirty="0" smtClean="0"/>
              <a:t>значимыми частями </a:t>
            </a:r>
            <a:r>
              <a:rPr lang="ru-RU" i="1" dirty="0" smtClean="0"/>
              <a:t>слова?</a:t>
            </a:r>
            <a:endParaRPr lang="ru-RU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00034" y="1571612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Что помогло нам расшифровать фразу?</a:t>
            </a:r>
            <a:endParaRPr lang="ru-RU" sz="2800" b="1" i="1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429124" y="2143116"/>
            <a:ext cx="28575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28860" y="3071810"/>
            <a:ext cx="44291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u="sng" dirty="0" smtClean="0">
                <a:solidFill>
                  <a:srgbClr val="7030A0"/>
                </a:solidFill>
              </a:rPr>
              <a:t>морфемы</a:t>
            </a:r>
            <a:endParaRPr lang="ru-RU" sz="6600" b="1" u="sng" dirty="0">
              <a:solidFill>
                <a:srgbClr val="7030A0"/>
              </a:solidFill>
            </a:endParaRPr>
          </a:p>
        </p:txBody>
      </p:sp>
      <p:pic>
        <p:nvPicPr>
          <p:cNvPr id="37890" name="Picture 2" descr="C:\Documents and Settings\Admin\Local Settings\Temporary Internet Files\Content.IE5\DQAE8VGL\MC9004380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8142" y="4429132"/>
            <a:ext cx="2417254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ертикальный свиток 7"/>
          <p:cNvSpPr/>
          <p:nvPr/>
        </p:nvSpPr>
        <p:spPr>
          <a:xfrm>
            <a:off x="0" y="2143116"/>
            <a:ext cx="4000496" cy="4071966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1176997"/>
            <a:ext cx="3286148" cy="823244"/>
          </a:xfrm>
        </p:spPr>
        <p:txBody>
          <a:bodyPr>
            <a:noAutofit/>
          </a:bodyPr>
          <a:lstStyle/>
          <a:p>
            <a:r>
              <a:rPr lang="ru-RU" sz="2800" dirty="0" err="1" smtClean="0"/>
              <a:t>Ще́рба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Лев </a:t>
            </a:r>
            <a:r>
              <a:rPr lang="ru-RU" sz="2800" dirty="0" err="1" smtClean="0"/>
              <a:t>Влади́мирович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34" y="2143116"/>
            <a:ext cx="2714644" cy="4214842"/>
          </a:xfrm>
        </p:spPr>
        <p:txBody>
          <a:bodyPr>
            <a:normAutofit lnSpcReduction="10000"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Пример был предложен академиком </a:t>
            </a:r>
            <a:r>
              <a:rPr lang="ru-RU" sz="1800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 action="ppaction://hlinkfile" tooltip="Щерба, Лев Владимирович"/>
              </a:rPr>
              <a:t>Л. В. Щербой </a:t>
            </a:r>
            <a:r>
              <a:rPr lang="ru-RU" sz="1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 1930-е (в 1928 году?) и использовался на вводных лекциях к курсу «Основы языкознания». Широкую известность эта фраза приобрела после публикации научно-популярной книги </a:t>
            </a:r>
            <a:r>
              <a:rPr lang="ru-RU" sz="1800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3" action="ppaction://hlinkfile" tooltip="Успенский, Лев Васильевич"/>
              </a:rPr>
              <a:t>Льва Успенского «Слово о словах».</a:t>
            </a:r>
            <a:endParaRPr lang="ru-RU" sz="1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7" name="Рисунок 6" descr="Scchtrba L V.jpg">
            <a:hlinkClick r:id="rId4"/>
          </p:cNvPr>
          <p:cNvPicPr>
            <a:picLocks noGrp="1"/>
          </p:cNvPicPr>
          <p:nvPr>
            <p:ph type="pic" idx="1"/>
          </p:nvPr>
        </p:nvPicPr>
        <p:blipFill>
          <a:blip r:embed="rId5"/>
          <a:srcRect t="15259" b="15259"/>
          <a:stretch>
            <a:fillRect/>
          </a:stretch>
        </p:blipFill>
        <p:spPr bwMode="auto"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214282" y="1285860"/>
            <a:ext cx="5214974" cy="5286412"/>
          </a:xfrm>
          <a:prstGeom prst="horizontalScrol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714356"/>
            <a:ext cx="4143404" cy="962046"/>
          </a:xfrm>
        </p:spPr>
        <p:txBody>
          <a:bodyPr/>
          <a:lstStyle/>
          <a:p>
            <a:r>
              <a:rPr lang="ru-RU" sz="2400" i="1" dirty="0" smtClean="0"/>
              <a:t>А вот еще пример того, как могут помочь разобраться в смысле морфемы. </a:t>
            </a:r>
            <a:endParaRPr lang="ru-RU" sz="2400" i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928662" y="1676400"/>
            <a:ext cx="3786214" cy="4572000"/>
          </a:xfrm>
        </p:spPr>
        <p:txBody>
          <a:bodyPr>
            <a:noAutofit/>
          </a:bodyPr>
          <a:lstStyle/>
          <a:p>
            <a:endParaRPr lang="ru-RU" sz="1800" dirty="0" smtClean="0"/>
          </a:p>
          <a:p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Сяпала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Калуша с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Калушатами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по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напушке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И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увазила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Бутявку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волит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-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Калушата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Калушаточки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Бутявка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Калушата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присяпали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Бутявку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стрямкали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И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подудонились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А Калуша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волит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-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Оее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Оее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Бутявка-то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некузявая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Калушата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Бутявку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вычучили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Бутявка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вздребезнулась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сопритюкнулась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усяпала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с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напушки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А Калуша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волит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калушатам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-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Калушаточки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Не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трямкайте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бутявок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бутявки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дюбые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зюмо-зюмо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некузявые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От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бутявок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дудонятся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 А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Бутявка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волит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за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напушкой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: -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Калушата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подудонились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Зюмо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некузявые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Пуськи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бятые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! </a:t>
            </a:r>
            <a:endParaRPr lang="ru-RU" sz="1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" name="Содержимое 6" descr="Ludmilla Petrushevskaya seven 2009 Shankbone NYC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14876" y="857232"/>
            <a:ext cx="3346477" cy="40338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5000628" y="557214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hlinkClick r:id="rId4" action="ppaction://hlinkfile"/>
              </a:rPr>
              <a:t>Людмила Петрушевская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557</TotalTime>
  <Words>306</Words>
  <Application>Microsoft Office PowerPoint</Application>
  <PresentationFormat>Экран (4:3)</PresentationFormat>
  <Paragraphs>32</Paragraphs>
  <Slides>12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Морфемы и их роль</vt:lpstr>
      <vt:lpstr>Морфе́ма</vt:lpstr>
      <vt:lpstr>       </vt:lpstr>
      <vt:lpstr>Слайд 4</vt:lpstr>
      <vt:lpstr>Слайд 5</vt:lpstr>
      <vt:lpstr>Слайд 6</vt:lpstr>
      <vt:lpstr>Слайд 7</vt:lpstr>
      <vt:lpstr>Ще́рба  Лев Влади́мирович</vt:lpstr>
      <vt:lpstr>А вот еще пример того, как могут помочь разобраться в смысле морфемы. </vt:lpstr>
      <vt:lpstr>Давайте посмотрим, как увидели героев сказки художники-мультиплекаторы</vt:lpstr>
      <vt:lpstr>морфемы</vt:lpstr>
      <vt:lpstr>Слайд 12</vt:lpstr>
    </vt:vector>
  </TitlesOfParts>
  <Company>LICEUM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INFORMATIKA-1</dc:creator>
  <cp:lastModifiedBy>INFORMATIKA-1</cp:lastModifiedBy>
  <cp:revision>62</cp:revision>
  <dcterms:created xsi:type="dcterms:W3CDTF">2012-04-13T10:09:21Z</dcterms:created>
  <dcterms:modified xsi:type="dcterms:W3CDTF">2012-09-22T12:40:58Z</dcterms:modified>
</cp:coreProperties>
</file>