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Лист1!$A$2:$A$5</c:f>
              <c:strCache>
                <c:ptCount val="4"/>
                <c:pt idx="0">
                  <c:v>болит ли у вас от газировки живот</c:v>
                </c:pt>
                <c:pt idx="1">
                  <c:v>пьете ли вы газировку</c:v>
                </c:pt>
                <c:pt idx="2">
                  <c:v>разрешают ли вам родители пить газировку</c:v>
                </c:pt>
                <c:pt idx="3">
                  <c:v>любите ли вы газировку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41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Лист1!$A$2:$A$5</c:f>
              <c:strCache>
                <c:ptCount val="4"/>
                <c:pt idx="0">
                  <c:v>болит ли у вас от газировки живот</c:v>
                </c:pt>
                <c:pt idx="1">
                  <c:v>пьете ли вы газировку</c:v>
                </c:pt>
                <c:pt idx="2">
                  <c:v>разрешают ли вам родители пить газировку</c:v>
                </c:pt>
                <c:pt idx="3">
                  <c:v>любите ли вы газировку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10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shape val="box"/>
        <c:axId val="61484416"/>
        <c:axId val="61490304"/>
        <c:axId val="0"/>
      </c:bar3DChart>
      <c:catAx>
        <c:axId val="61484416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1490304"/>
        <c:crosses val="autoZero"/>
        <c:auto val="1"/>
        <c:lblAlgn val="ctr"/>
        <c:lblOffset val="100"/>
      </c:catAx>
      <c:valAx>
        <c:axId val="61490304"/>
        <c:scaling>
          <c:orientation val="minMax"/>
        </c:scaling>
        <c:axPos val="b"/>
        <c:majorGridlines/>
        <c:numFmt formatCode="General" sourceLinked="1"/>
        <c:tickLblPos val="nextTo"/>
        <c:crossAx val="61484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пьете газировку?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9FF99"/>
              </a:solidFill>
            </c:spPr>
          </c:dPt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1 раз в неделю</c:v>
                </c:pt>
                <c:pt idx="2">
                  <c:v>1 раз в месяц</c:v>
                </c:pt>
                <c:pt idx="3">
                  <c:v>очень редко</c:v>
                </c:pt>
                <c:pt idx="4">
                  <c:v>совсем не пью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23</c:v>
                </c:pt>
                <c:pt idx="4">
                  <c:v>10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94E-2"/>
          <c:y val="0.11290322580645162"/>
          <c:w val="0.67799686497521161"/>
          <c:h val="0.85752688172042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вы выпиваете газировки за один раз</c:v>
                </c:pt>
              </c:strCache>
            </c:strRef>
          </c:tx>
          <c:dPt>
            <c:idx val="0"/>
            <c:spPr>
              <a:solidFill>
                <a:srgbClr val="FFFF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99FF99"/>
              </a:solidFill>
            </c:spPr>
          </c:dPt>
          <c:cat>
            <c:strRef>
              <c:f>Лист1!$A$2:$A$4</c:f>
              <c:strCache>
                <c:ptCount val="3"/>
                <c:pt idx="0">
                  <c:v>1 стакан</c:v>
                </c:pt>
                <c:pt idx="1">
                  <c:v>1 бутылку</c:v>
                </c:pt>
                <c:pt idx="2">
                  <c:v>сколько влезет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D7920-31C1-4E19-AC21-F76A73FFE9DF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5887-51AC-44C9-B86A-C5C7AF770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работа группы « Лимонадный Джо»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5887-51AC-44C9-B86A-C5C7AF7701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339B-E14F-4966-86D1-D2165A0F7F5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hyperlink" Target="http://www.google.ru/imgres?q=%D0%B3%D0%B0%D0%B7%D0%B8%D1%80%D0%BE%D0%B2%D0%BA%D0%B0&amp;hl=ru&amp;newwindow=1&amp;sa=X&amp;rlz=1R2TSEA_ru&amp;biw=1263&amp;bih=473&amp;tbm=isch&amp;prmd=imvns&amp;tbnid=RkRRw4I9xSlRkM:&amp;imgrefurl=http://drinkblog.ru/2010/02/24/sladkaya-gazirovka-vredna-dlya-kostej/&amp;docid=eIxZx39ZEvlN6M&amp;imgurl=http://drinkblog.ru/wp-content/uploads/650.jpg&amp;w=500&amp;h=406&amp;ei=XwSfTuDPJcbS4QTTguypCQ&amp;zoo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66"/>
                </a:solidFill>
              </a:rPr>
              <a:t>Проект</a:t>
            </a:r>
            <a:endParaRPr lang="ru-RU" sz="4000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92697"/>
            <a:ext cx="7696200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2895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Газировка!  Пить или не пить?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Проектная работа группы « Лимонадный Джо»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3 «Б»класса  ЧУ СОШ «Петровская школа»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Молотов Паша, Любитова Соня, Власенко Миша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Г.Москва</a:t>
            </a:r>
          </a:p>
          <a:p>
            <a:pPr algn="ctr"/>
            <a:r>
              <a:rPr lang="ru-RU" sz="2000" b="1" dirty="0" smtClean="0">
                <a:solidFill>
                  <a:srgbClr val="FFFF66"/>
                </a:solidFill>
              </a:rPr>
              <a:t>2011г.</a:t>
            </a:r>
            <a:endParaRPr lang="ru-RU" sz="2000" b="1" dirty="0">
              <a:solidFill>
                <a:srgbClr val="FFFF66"/>
              </a:solidFill>
            </a:endParaRPr>
          </a:p>
        </p:txBody>
      </p:sp>
      <p:pic>
        <p:nvPicPr>
          <p:cNvPr id="1026" name="Picture 2" descr="C:\Users\user\Desktop\фотки\IMG_6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4376928" cy="2917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Мы обратились  к</a:t>
            </a:r>
            <a:b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врачу-педиатру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 descr="C:\Users\user\Desktop\фотки\IMG_6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691890" cy="246389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740208"/>
            <a:ext cx="784887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Мы хотели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узнать</a:t>
            </a:r>
            <a:r>
              <a:rPr lang="ru-RU" sz="24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40000"/>
                  <a:lumOff val="6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ем вредна газировка?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24944"/>
            <a:ext cx="38884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Рекомендации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врача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Нельзя  пить газировку:</a:t>
            </a:r>
          </a:p>
          <a:p>
            <a:r>
              <a:rPr lang="ru-RU" sz="2000" b="1" dirty="0" smtClean="0"/>
              <a:t>-   детям до 3 </a:t>
            </a:r>
            <a:r>
              <a:rPr lang="ru-RU" sz="2000" b="1" dirty="0" smtClean="0"/>
              <a:t>лет;</a:t>
            </a:r>
            <a:endParaRPr lang="ru-RU" sz="2000" dirty="0" smtClean="0"/>
          </a:p>
          <a:p>
            <a:r>
              <a:rPr lang="ru-RU" sz="2000" b="1" dirty="0" smtClean="0"/>
              <a:t>- людям с такими заболеваниями, как  аллергия, избыточный вес, болезни </a:t>
            </a:r>
            <a:r>
              <a:rPr lang="ru-RU" sz="2000" b="1" dirty="0" smtClean="0"/>
              <a:t>желудка;</a:t>
            </a:r>
            <a:endParaRPr lang="ru-RU" sz="2000" dirty="0" smtClean="0"/>
          </a:p>
          <a:p>
            <a:r>
              <a:rPr lang="ru-RU" sz="2000" b="1" dirty="0" smtClean="0"/>
              <a:t>- полным людям или тем, кто хочет похудеть. </a:t>
            </a: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59046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Сахар 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газировке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В газировке содержится очень большое количество сахара, иногда  до пяти ложек на стакан.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Почему это плохо?</a:t>
            </a:r>
          </a:p>
          <a:p>
            <a:pPr>
              <a:buNone/>
            </a:pPr>
            <a:r>
              <a:rPr lang="ru-RU" sz="2000" b="1" dirty="0" smtClean="0"/>
              <a:t>Сахар , который содержится в газировке может вызвать</a:t>
            </a:r>
            <a:r>
              <a:rPr lang="ru-RU" sz="2000" dirty="0" smtClean="0"/>
              <a:t> </a:t>
            </a:r>
            <a:r>
              <a:rPr lang="ru-RU" sz="2000" b="1" dirty="0" smtClean="0"/>
              <a:t>ожирение, </a:t>
            </a:r>
            <a:r>
              <a:rPr lang="ru-RU" sz="2000" dirty="0" smtClean="0"/>
              <a:t> </a:t>
            </a:r>
            <a:r>
              <a:rPr lang="ru-RU" sz="2000" b="1" dirty="0" smtClean="0"/>
              <a:t>болезни сердца</a:t>
            </a:r>
            <a:r>
              <a:rPr lang="ru-RU" sz="2000" dirty="0" smtClean="0"/>
              <a:t> </a:t>
            </a:r>
            <a:r>
              <a:rPr lang="ru-RU" sz="2000" b="1" dirty="0" smtClean="0"/>
              <a:t>и</a:t>
            </a:r>
            <a:r>
              <a:rPr lang="ru-RU" sz="2000" dirty="0" smtClean="0"/>
              <a:t> </a:t>
            </a:r>
            <a:r>
              <a:rPr lang="ru-RU" sz="2000" b="1" dirty="0" smtClean="0"/>
              <a:t>сахарный диабет.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40968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Кислота 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газировке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sz="2000" b="1" dirty="0" smtClean="0"/>
              <a:t>Газированные напитки содержат кислоты, чаще лимонную или ортофосфорную. </a:t>
            </a:r>
          </a:p>
          <a:p>
            <a:pPr algn="just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Лимонная кислота (Е330) способна воздействовать на эмаль зубов и может вызвать кариес.</a:t>
            </a:r>
          </a:p>
          <a:p>
            <a:pPr algn="just">
              <a:buNone/>
            </a:pP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Ортофосфорная кислота ( Е338) способна вымывать кальций из костей, отчего кости могут легко ломаться </a:t>
            </a:r>
            <a:r>
              <a:rPr lang="ru-RU" sz="2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 descr="Обязательным компонентом софтдринка является саха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6672"/>
            <a:ext cx="1730499" cy="2376264"/>
          </a:xfrm>
          <a:prstGeom prst="rect">
            <a:avLst/>
          </a:prstGeom>
          <a:noFill/>
        </p:spPr>
      </p:pic>
      <p:pic>
        <p:nvPicPr>
          <p:cNvPr id="10" name="Рисунок 9" descr="Газированные напитки содержат кислоты, чаще лимонную или ортофосфорную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75133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88640"/>
            <a:ext cx="6336704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Красители 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газировке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1800" b="1" dirty="0" smtClean="0"/>
              <a:t>Для </a:t>
            </a:r>
            <a:r>
              <a:rPr lang="ru-RU" sz="1800" b="1" dirty="0" smtClean="0"/>
              <a:t>того чтобы </a:t>
            </a:r>
            <a:r>
              <a:rPr lang="ru-RU" sz="1800" b="1" dirty="0" smtClean="0"/>
              <a:t>газировки были яркими и красивыми, в них добавляют красители.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Красители вызываю 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аллергию: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насморка и сыпи до бронхиальной астмы.</a:t>
            </a:r>
          </a:p>
          <a:p>
            <a:pPr algn="ctr"/>
            <a:endParaRPr lang="ru-RU" sz="1800" dirty="0" smtClean="0"/>
          </a:p>
        </p:txBody>
      </p:sp>
      <p:pic>
        <p:nvPicPr>
          <p:cNvPr id="5" name="Рисунок 4" descr="C:\Users\user\Pictures\imagesCAQH02M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656184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1988840"/>
            <a:ext cx="59766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Углекислый газ 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газировке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b="1" dirty="0" smtClean="0"/>
              <a:t>Углекислый газ используется в газировке в  качестве консерванта. </a:t>
            </a:r>
          </a:p>
          <a:p>
            <a:pPr algn="ctr"/>
            <a:r>
              <a:rPr lang="ru-RU" b="1" dirty="0" smtClean="0"/>
              <a:t>На упаковке продукта он обозначается под кодом Е290.</a:t>
            </a:r>
            <a:r>
              <a:rPr lang="ru-RU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Углекислый газ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вызывает отрыжку, вздутие живота и газы.</a:t>
            </a:r>
          </a:p>
          <a:p>
            <a:pPr algn="ctr"/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 descr="Углекислый газ является одним из основных компонентов софтдринк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60848"/>
            <a:ext cx="1656184" cy="18722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3861048"/>
            <a:ext cx="6048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Кофеин в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газировке</a:t>
            </a:r>
            <a:endParaRPr lang="ru-RU" sz="2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В некоторые газированные напитки добавляется кофеин.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Кофеин вызывает привыкание, то есть газировки хочется пить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всё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больше и больше.</a:t>
            </a:r>
          </a:p>
          <a:p>
            <a:pPr algn="just">
              <a:buNone/>
            </a:pPr>
            <a:endParaRPr lang="ru-RU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Дети, употребляющие много кофеина, беспокойны, плохо засыпают,  у них часто болит голова. Они становятся невнимательными и </a:t>
            </a:r>
            <a:r>
              <a:rPr lang="ru-RU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капризными, и </a:t>
            </a:r>
            <a:r>
              <a:rPr lang="ru-RU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поэтому  плохо учатся.</a:t>
            </a:r>
          </a:p>
        </p:txBody>
      </p:sp>
      <p:pic>
        <p:nvPicPr>
          <p:cNvPr id="12" name="Рисунок 11" descr="C:\Users\user\Pictures\дети и газировка\24053_129213351465014266894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Эксперимент № 1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838200"/>
            <a:ext cx="4876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Сначала мы насыпали в пробирку соду, а </a:t>
            </a:r>
            <a:r>
              <a:rPr lang="ru-RU" sz="2200" dirty="0" smtClean="0"/>
              <a:t>затем, </a:t>
            </a:r>
            <a:r>
              <a:rPr lang="ru-RU" sz="2200" dirty="0" smtClean="0"/>
              <a:t>с помощью </a:t>
            </a:r>
            <a:r>
              <a:rPr lang="ru-RU" sz="2200" dirty="0" smtClean="0"/>
              <a:t> специального оборудования, </a:t>
            </a:r>
            <a:r>
              <a:rPr lang="ru-RU" sz="2200" dirty="0" smtClean="0"/>
              <a:t>понемногу добавляли </a:t>
            </a:r>
            <a:r>
              <a:rPr lang="ru-RU" sz="2200" dirty="0" smtClean="0"/>
              <a:t>уксус. 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При </a:t>
            </a:r>
            <a:r>
              <a:rPr lang="ru-RU" sz="2200" dirty="0" smtClean="0"/>
              <a:t>взаимодействии уксуса и </a:t>
            </a:r>
            <a:r>
              <a:rPr lang="ru-RU" sz="2200" dirty="0" smtClean="0"/>
              <a:t>соды </a:t>
            </a:r>
            <a:r>
              <a:rPr lang="ru-RU" sz="2200" dirty="0" smtClean="0"/>
              <a:t>выделяется углекислый газ, далее он переходит по трубочке в бутылку с водой и там растворяется в нашей газируемой жидкости.</a:t>
            </a:r>
          </a:p>
          <a:p>
            <a:pPr>
              <a:buNone/>
            </a:pPr>
            <a:r>
              <a:rPr lang="ru-RU" sz="2200" dirty="0" smtClean="0"/>
              <a:t> Получается настоящая газировка!</a:t>
            </a:r>
          </a:p>
          <a:p>
            <a:endParaRPr lang="ru-RU" dirty="0"/>
          </a:p>
        </p:txBody>
      </p:sp>
      <p:pic>
        <p:nvPicPr>
          <p:cNvPr id="4099" name="Picture 3" descr="C:\Users\user\Desktop\фотогазировка\IMG_6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621024" cy="2414016"/>
          </a:xfrm>
          <a:prstGeom prst="rect">
            <a:avLst/>
          </a:prstGeom>
          <a:noFill/>
        </p:spPr>
      </p:pic>
      <p:pic>
        <p:nvPicPr>
          <p:cNvPr id="4100" name="Picture 4" descr="C:\Users\user\Desktop\фотки\IMG_6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953000"/>
            <a:ext cx="1570990" cy="1524000"/>
          </a:xfrm>
          <a:prstGeom prst="rect">
            <a:avLst/>
          </a:prstGeom>
          <a:noFill/>
        </p:spPr>
      </p:pic>
      <p:pic>
        <p:nvPicPr>
          <p:cNvPr id="4101" name="Picture 5" descr="C:\Users\user\Desktop\фотогазировка\IMG_6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1066799"/>
            <a:ext cx="3618031" cy="2136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49530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</a:rPr>
              <a:t>Этот способ довольно </a:t>
            </a:r>
            <a:r>
              <a:rPr lang="ru-RU" b="1" dirty="0" smtClean="0">
                <a:solidFill>
                  <a:srgbClr val="FFFF66"/>
                </a:solidFill>
              </a:rPr>
              <a:t>трудоёмкий</a:t>
            </a:r>
            <a:r>
              <a:rPr lang="ru-RU" b="1" dirty="0" smtClean="0">
                <a:solidFill>
                  <a:srgbClr val="FFFF66"/>
                </a:solidFill>
              </a:rPr>
              <a:t>, и </a:t>
            </a:r>
            <a:r>
              <a:rPr lang="ru-RU" b="1" dirty="0" smtClean="0">
                <a:solidFill>
                  <a:srgbClr val="FFFF66"/>
                </a:solidFill>
              </a:rPr>
              <a:t>придётся </a:t>
            </a:r>
            <a:r>
              <a:rPr lang="ru-RU" b="1" dirty="0" smtClean="0">
                <a:solidFill>
                  <a:srgbClr val="FFFF66"/>
                </a:solidFill>
              </a:rPr>
              <a:t>долго ждать, когда пузырьков будет достаточно.</a:t>
            </a:r>
            <a:endParaRPr lang="ru-RU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Эксперимент № 2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243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Мы использовали сухой </a:t>
            </a:r>
            <a:r>
              <a:rPr lang="ru-RU" sz="1800" b="1" dirty="0" smtClean="0"/>
              <a:t>лёд</a:t>
            </a:r>
            <a:r>
              <a:rPr lang="ru-RU" sz="1800" b="1" dirty="0" smtClean="0"/>
              <a:t>. </a:t>
            </a:r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Сначала мы налили в сосуд воды и бросили туда маленький кусочек сухого льда.</a:t>
            </a:r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В воде сухой </a:t>
            </a:r>
            <a:r>
              <a:rPr lang="ru-RU" sz="1800" b="1" dirty="0" smtClean="0"/>
              <a:t>лёд </a:t>
            </a:r>
            <a:r>
              <a:rPr lang="ru-RU" sz="1800" b="1" dirty="0" smtClean="0"/>
              <a:t>сразу начинает испарятся. Поэтому вода быстро насыщается пузырьками углекислого газа.</a:t>
            </a:r>
          </a:p>
          <a:p>
            <a:endParaRPr lang="ru-RU" sz="1800" dirty="0"/>
          </a:p>
        </p:txBody>
      </p:sp>
      <p:pic>
        <p:nvPicPr>
          <p:cNvPr id="5122" name="Picture 2" descr="C:\Users\user\Desktop\фотогазировка\IMG_6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914400"/>
            <a:ext cx="1600200" cy="1643385"/>
          </a:xfrm>
          <a:prstGeom prst="rect">
            <a:avLst/>
          </a:prstGeom>
          <a:noFill/>
        </p:spPr>
      </p:pic>
      <p:pic>
        <p:nvPicPr>
          <p:cNvPr id="5123" name="Picture 3" descr="C:\Users\user\Pictures\здоровье\изготовление\imagesCASQB1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1523048" cy="1182529"/>
          </a:xfrm>
          <a:prstGeom prst="rect">
            <a:avLst/>
          </a:prstGeom>
          <a:noFill/>
        </p:spPr>
      </p:pic>
      <p:pic>
        <p:nvPicPr>
          <p:cNvPr id="5125" name="Picture 5" descr="C:\Users\user\Desktop\фотогазировка\IMG_6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819400"/>
            <a:ext cx="3741725" cy="24944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6600" y="5105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54102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</a:rPr>
              <a:t>Сухой </a:t>
            </a:r>
            <a:r>
              <a:rPr lang="ru-RU" b="1" dirty="0" smtClean="0">
                <a:solidFill>
                  <a:srgbClr val="FFFF66"/>
                </a:solidFill>
              </a:rPr>
              <a:t>лёд </a:t>
            </a:r>
            <a:r>
              <a:rPr lang="ru-RU" b="1" dirty="0" smtClean="0">
                <a:solidFill>
                  <a:srgbClr val="FFFF66"/>
                </a:solidFill>
              </a:rPr>
              <a:t>имеет температуру минус 78.5 градусов С! </a:t>
            </a:r>
          </a:p>
          <a:p>
            <a:pPr algn="ctr"/>
            <a:r>
              <a:rPr lang="ru-RU" b="1" dirty="0" smtClean="0">
                <a:solidFill>
                  <a:srgbClr val="FFFF66"/>
                </a:solidFill>
              </a:rPr>
              <a:t>Нужно использовать перчатки, </a:t>
            </a:r>
            <a:r>
              <a:rPr lang="ru-RU" b="1" dirty="0" smtClean="0">
                <a:solidFill>
                  <a:srgbClr val="FFFF66"/>
                </a:solidFill>
              </a:rPr>
              <a:t>т.к.</a:t>
            </a:r>
            <a:r>
              <a:rPr lang="ru-RU" b="1" dirty="0" smtClean="0">
                <a:solidFill>
                  <a:srgbClr val="FFFF66"/>
                </a:solidFill>
              </a:rPr>
              <a:t> </a:t>
            </a:r>
            <a:r>
              <a:rPr lang="ru-RU" b="1" dirty="0" smtClean="0">
                <a:solidFill>
                  <a:srgbClr val="FFFF66"/>
                </a:solidFill>
              </a:rPr>
              <a:t>если сухой </a:t>
            </a:r>
            <a:r>
              <a:rPr lang="ru-RU" b="1" dirty="0" smtClean="0">
                <a:solidFill>
                  <a:srgbClr val="FFFF66"/>
                </a:solidFill>
              </a:rPr>
              <a:t>лёд </a:t>
            </a:r>
            <a:r>
              <a:rPr lang="ru-RU" b="1" dirty="0" smtClean="0">
                <a:solidFill>
                  <a:srgbClr val="FFFF66"/>
                </a:solidFill>
              </a:rPr>
              <a:t>взять голыми руками, то можно получить травму. </a:t>
            </a:r>
          </a:p>
        </p:txBody>
      </p:sp>
      <p:pic>
        <p:nvPicPr>
          <p:cNvPr id="11" name="Picture 4" descr="C:\Users\user\Pictures\здоровье\изготовление\images 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410200"/>
            <a:ext cx="1072896" cy="1072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Эксперимент № 3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Мы использовали сифон.</a:t>
            </a:r>
          </a:p>
          <a:p>
            <a:pPr>
              <a:buNone/>
            </a:pPr>
            <a:r>
              <a:rPr lang="ru-RU" dirty="0" smtClean="0"/>
              <a:t>     В его корпусе расположен баллон с углекислым газом. Мы налили в бутылку воду, вставили </a:t>
            </a:r>
            <a:r>
              <a:rPr lang="ru-RU" dirty="0" smtClean="0"/>
              <a:t>её </a:t>
            </a:r>
            <a:r>
              <a:rPr lang="ru-RU" dirty="0" smtClean="0"/>
              <a:t>в сифон и нажали на кнопку. И сразу увидели, как вода быстро превращается в газировку.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C:\Users\user\Desktop\фотки\IMG_6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83527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газировка\IMG_64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327272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Проектный продукт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2133600"/>
            <a:ext cx="3124200" cy="4038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C:\Users\user\Desktop\фотки\IMG_6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1508760" cy="10058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6" name="Picture 5" descr="C:\Users\user\Desktop\фотки\IMG_6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276600"/>
            <a:ext cx="1508760" cy="10058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1" name="Picture 4" descr="C:\Users\user\Desktop\фотки\IMG_646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29200" y="4267200"/>
            <a:ext cx="2559738" cy="17050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2" name="Облако 21"/>
          <p:cNvSpPr/>
          <p:nvPr/>
        </p:nvSpPr>
        <p:spPr>
          <a:xfrm>
            <a:off x="4953000" y="4038600"/>
            <a:ext cx="12192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chemeClr val="bg2"/>
                </a:solidFill>
              </a:rPr>
              <a:t>Советы для детей и их родителей.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6172200" y="2438400"/>
            <a:ext cx="1676400" cy="19050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0099"/>
                </a:solidFill>
              </a:rPr>
              <a:t>Газировка! Пить или не пить?</a:t>
            </a:r>
            <a:endParaRPr lang="ru-RU" sz="1400" b="1" dirty="0">
              <a:solidFill>
                <a:srgbClr val="990099"/>
              </a:solidFill>
            </a:endParaRPr>
          </a:p>
        </p:txBody>
      </p:sp>
      <p:pic>
        <p:nvPicPr>
          <p:cNvPr id="24" name="Picture 2" descr="C:\Users\user\Desktop\фотки\IMG_64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133600"/>
            <a:ext cx="3541721" cy="2363391"/>
          </a:xfrm>
          <a:prstGeom prst="rect">
            <a:avLst/>
          </a:prstGeom>
          <a:noFill/>
        </p:spPr>
      </p:pic>
      <p:sp>
        <p:nvSpPr>
          <p:cNvPr id="10" name="5-конечная звезда 9"/>
          <p:cNvSpPr/>
          <p:nvPr/>
        </p:nvSpPr>
        <p:spPr>
          <a:xfrm>
            <a:off x="7315200" y="5638800"/>
            <a:ext cx="456270" cy="456270"/>
          </a:xfrm>
          <a:prstGeom prst="star5">
            <a:avLst/>
          </a:prstGeom>
          <a:solidFill>
            <a:schemeClr val="accent6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876800" y="5638800"/>
            <a:ext cx="457200" cy="457200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315200" y="4267200"/>
            <a:ext cx="457200" cy="457200"/>
          </a:xfrm>
          <a:prstGeom prst="star5">
            <a:avLst/>
          </a:prstGeom>
          <a:solidFill>
            <a:srgbClr val="FF9933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Заключение</a:t>
            </a:r>
            <a:r>
              <a:rPr lang="ru-RU" sz="440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381000" y="990600"/>
            <a:ext cx="8458200" cy="3276600"/>
          </a:xfrm>
          <a:prstGeom prst="verticalScroll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ы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считаем, что нам удалось достичь цели нашего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проекта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т.к. в процессе работы убедились, что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омпромисс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возможен, и наша книжка будет интересна и полезна другим детям.  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Нам кажется, что такая книжка должна быть в каждой семье. Это поможет избежать конфликтов и сохранить здоровье детям и их родителям. 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Pictures\imagesCAZ9ES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3300413" cy="2196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  <p:pic>
        <p:nvPicPr>
          <p:cNvPr id="3" name="Picture 5" descr="C:\Users\user\Pictures\1215489042_1214483327_food_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92150"/>
            <a:ext cx="4248472" cy="26654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Родители  хотят,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чтобы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дети ели правильную еду и пили полезные напитки, они не разрешают нам пить газировку.</a:t>
            </a:r>
            <a:r>
              <a:rPr lang="ru-RU" sz="2800" b="1" dirty="0" smtClean="0">
                <a:solidFill>
                  <a:srgbClr val="FFFF66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+mn-lt"/>
              </a:rPr>
            </a:br>
            <a:endParaRPr lang="ru-RU" sz="28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user\Desktop\фотки\IMG_6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032448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407707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Наш школьный врач не разрешает приносить в школу газировку, даже на день рождения.</a:t>
            </a:r>
            <a:b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 descr="C:\Users\user\Pictures\imagesCAQ2ZT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2819400" cy="208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 дети обожают газировку !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user\Pictures\Cola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4110736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2954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проекта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1"/>
            <a:ext cx="8305800" cy="18288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Мы хотим достичь разумного </a:t>
            </a:r>
            <a:r>
              <a:rPr lang="ru-RU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компромисса:</a:t>
            </a:r>
            <a:endParaRPr lang="ru-RU" sz="4000" b="1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чтобы </a:t>
            </a:r>
            <a:r>
              <a:rPr lang="ru-RU" sz="4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дети могли  наслаждаться любимой газировкой, а родители не волновались за их здоровье.</a:t>
            </a:r>
            <a:endParaRPr lang="ru-RU" sz="4000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rg_hi" descr="http://t1.gstatic.com/images?q=tbn:ANd9GcSQvrYycLmTX3XkcuYq3KGa823aqPpBDMwN0LKyiqPyZigJ4kGP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81400"/>
            <a:ext cx="3236691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Мы провели опрос детей начальной </a:t>
            </a:r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школы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1447800"/>
            <a:ext cx="3886200" cy="5105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67000" y="1524000"/>
          <a:ext cx="3733800" cy="4876800"/>
        </p:xfrm>
        <a:graphic>
          <a:graphicData uri="http://schemas.openxmlformats.org/presentationml/2006/ole">
            <p:oleObj spid="_x0000_s1026" name="Документ" r:id="rId4" imgW="5925852" imgH="9957726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Результаты опроса</a:t>
            </a:r>
            <a:b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62000" y="12954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Как часто вы пьёте газировку?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Сколько газировки вы выпиваете за один раз ?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3933056"/>
            <a:ext cx="5256584" cy="2160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Что такое газировка?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       Газированная вода (газировка) представляет собой прохладительный напиток из минеральной или ароматизированной  воды, с добавлением сахара и кислоты, насыщенной углекислым газом. 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sCA32W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77072"/>
            <a:ext cx="2314575" cy="1971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260648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Кто придумал газировку?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Газированную воду в 1767 г. изобрел английский химик Джозеф Пристли. </a:t>
            </a:r>
            <a:endParaRPr lang="ru-RU" sz="20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C:\Users\user\Pictures\изготовление\47084965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8680"/>
            <a:ext cx="2566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Тема Office">
  <a:themeElements>
    <a:clrScheme name="Другая 6">
      <a:dk1>
        <a:srgbClr val="006666"/>
      </a:dk1>
      <a:lt1>
        <a:srgbClr val="6DFFFE"/>
      </a:lt1>
      <a:dk2>
        <a:srgbClr val="003760"/>
      </a:dk2>
      <a:lt2>
        <a:srgbClr val="000000"/>
      </a:lt2>
      <a:accent1>
        <a:srgbClr val="FFFF00"/>
      </a:accent1>
      <a:accent2>
        <a:srgbClr val="65FF65"/>
      </a:accent2>
      <a:accent3>
        <a:srgbClr val="E50072"/>
      </a:accent3>
      <a:accent4>
        <a:srgbClr val="11FFFD"/>
      </a:accent4>
      <a:accent5>
        <a:srgbClr val="8D1BFF"/>
      </a:accent5>
      <a:accent6>
        <a:srgbClr val="0BFF0B"/>
      </a:accent6>
      <a:hlink>
        <a:srgbClr val="410082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693</Words>
  <Application>Microsoft Office PowerPoint</Application>
  <PresentationFormat>Экран (4:3)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Проект</vt:lpstr>
      <vt:lpstr>Родители  хотят, чтобы дети ели правильную еду и пили полезные напитки, они не разрешают нам пить газировку. </vt:lpstr>
      <vt:lpstr>А дети обожают газировку !</vt:lpstr>
      <vt:lpstr>Цель проекта</vt:lpstr>
      <vt:lpstr>Мы провели опрос детей начальной школы</vt:lpstr>
      <vt:lpstr>Результаты опроса </vt:lpstr>
      <vt:lpstr>Как часто вы пьёте газировку?</vt:lpstr>
      <vt:lpstr>Сколько газировки вы выпиваете за один раз ?</vt:lpstr>
      <vt:lpstr>Слайд 9</vt:lpstr>
      <vt:lpstr>Мы обратились  к  врачу-педиатру.  </vt:lpstr>
      <vt:lpstr>Слайд 11</vt:lpstr>
      <vt:lpstr>Слайд 12</vt:lpstr>
      <vt:lpstr> Эксперимент № 1</vt:lpstr>
      <vt:lpstr>Эксперимент № 2</vt:lpstr>
      <vt:lpstr>Эксперимент № 3</vt:lpstr>
      <vt:lpstr>Проектный продукт</vt:lpstr>
      <vt:lpstr>Заключение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Влада</cp:lastModifiedBy>
  <cp:revision>16</cp:revision>
  <dcterms:created xsi:type="dcterms:W3CDTF">2011-12-19T11:28:03Z</dcterms:created>
  <dcterms:modified xsi:type="dcterms:W3CDTF">2011-12-24T13:44:27Z</dcterms:modified>
</cp:coreProperties>
</file>