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61" r:id="rId3"/>
    <p:sldId id="256" r:id="rId4"/>
    <p:sldId id="260" r:id="rId5"/>
    <p:sldId id="262" r:id="rId6"/>
    <p:sldId id="259" r:id="rId7"/>
    <p:sldId id="257" r:id="rId8"/>
    <p:sldId id="263" r:id="rId9"/>
    <p:sldId id="264" r:id="rId10"/>
    <p:sldId id="265" r:id="rId11"/>
    <p:sldId id="281" r:id="rId12"/>
    <p:sldId id="267" r:id="rId13"/>
    <p:sldId id="266" r:id="rId14"/>
    <p:sldId id="269" r:id="rId15"/>
    <p:sldId id="258" r:id="rId16"/>
    <p:sldId id="280" r:id="rId17"/>
    <p:sldId id="271" r:id="rId18"/>
    <p:sldId id="270" r:id="rId19"/>
    <p:sldId id="272" r:id="rId20"/>
    <p:sldId id="268" r:id="rId21"/>
    <p:sldId id="273" r:id="rId22"/>
    <p:sldId id="275" r:id="rId23"/>
    <p:sldId id="282" r:id="rId24"/>
    <p:sldId id="285" r:id="rId25"/>
    <p:sldId id="284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878A4A8-53F8-45EF-A2AC-29F619992E13}" type="datetimeFigureOut">
              <a:rPr lang="ru-RU" smtClean="0"/>
              <a:pPr/>
              <a:t>25.03.2012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EEC0A732-5B2E-4924-A3F2-583DF127931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8A4A8-53F8-45EF-A2AC-29F619992E13}" type="datetimeFigureOut">
              <a:rPr lang="ru-RU" smtClean="0"/>
              <a:pPr/>
              <a:t>25.03.2012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A732-5B2E-4924-A3F2-583DF127931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8A4A8-53F8-45EF-A2AC-29F619992E13}" type="datetimeFigureOut">
              <a:rPr lang="ru-RU" smtClean="0"/>
              <a:pPr/>
              <a:t>25.03.2012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A732-5B2E-4924-A3F2-583DF127931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878A4A8-53F8-45EF-A2AC-29F619992E13}" type="datetimeFigureOut">
              <a:rPr lang="ru-RU" smtClean="0"/>
              <a:pPr/>
              <a:t>25.03.2012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A732-5B2E-4924-A3F2-583DF127931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878A4A8-53F8-45EF-A2AC-29F619992E13}" type="datetimeFigureOut">
              <a:rPr lang="ru-RU" smtClean="0"/>
              <a:pPr/>
              <a:t>25.03.2012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EEC0A732-5B2E-4924-A3F2-583DF127931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878A4A8-53F8-45EF-A2AC-29F619992E13}" type="datetimeFigureOut">
              <a:rPr lang="ru-RU" smtClean="0"/>
              <a:pPr/>
              <a:t>25.03.2012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EC0A732-5B2E-4924-A3F2-583DF127931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878A4A8-53F8-45EF-A2AC-29F619992E13}" type="datetimeFigureOut">
              <a:rPr lang="ru-RU" smtClean="0"/>
              <a:pPr/>
              <a:t>25.03.2012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EEC0A732-5B2E-4924-A3F2-583DF127931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8A4A8-53F8-45EF-A2AC-29F619992E13}" type="datetimeFigureOut">
              <a:rPr lang="ru-RU" smtClean="0"/>
              <a:pPr/>
              <a:t>25.03.2012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A732-5B2E-4924-A3F2-583DF127931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878A4A8-53F8-45EF-A2AC-29F619992E13}" type="datetimeFigureOut">
              <a:rPr lang="ru-RU" smtClean="0"/>
              <a:pPr/>
              <a:t>25.03.2012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EC0A732-5B2E-4924-A3F2-583DF127931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0878A4A8-53F8-45EF-A2AC-29F619992E13}" type="datetimeFigureOut">
              <a:rPr lang="ru-RU" smtClean="0"/>
              <a:pPr/>
              <a:t>25.03.2012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EEC0A732-5B2E-4924-A3F2-583DF127931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878A4A8-53F8-45EF-A2AC-29F619992E13}" type="datetimeFigureOut">
              <a:rPr lang="ru-RU" smtClean="0"/>
              <a:pPr/>
              <a:t>25.03.2012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EEC0A732-5B2E-4924-A3F2-583DF127931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878A4A8-53F8-45EF-A2AC-29F619992E13}" type="datetimeFigureOut">
              <a:rPr lang="ru-RU" smtClean="0"/>
              <a:pPr/>
              <a:t>25.03.2012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EEC0A732-5B2E-4924-A3F2-583DF127931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maslovka.org/images/111/KIBALNIKOV-1.jp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0%D0%B0%D0%B4%D0%B8%D1%89%D0%B5%D0%B2,_%D0%90%D0%BB%D0%B5%D0%BA%D1%81%D0%B0%D0%BD%D0%B4%D1%80_%D0%9D%D0%B8%D0%BA%D0%BE%D0%BB%D0%B0%D0%B5%D0%B2%D0%B8%D1%87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hyperlink" Target="http://ru.wikipedia.org/wiki/%D0%9F%D0%B0%D0%BC%D1%8F%D1%82%D0%BD%D0%B8%D0%BA_%D0%A7%D0%B5%D1%80%D0%BD%D1%8B%D1%88%D0%B5%D0%B2%D1%81%D0%BA%D0%BE%D0%BC%D1%83_(%D0%A1%D0%B0%D1%80%D0%B0%D1%82%D0%BE%D0%B2,_%D0%BF%D0%BB%D0%BE%D1%89%D0%B0%D0%B4%D1%8C_%D0%A7%D0%B5%D1%80%D0%BD%D1%8B%D1%88%D0%B5%D0%B2%D1%81%D0%BA%D0%BE%D0%B3%D0%BE)" TargetMode="External"/><Relationship Id="rId4" Type="http://schemas.openxmlformats.org/officeDocument/2006/relationships/hyperlink" Target="http://ru.wikipedia.org/wiki/%D0%A1%D0%B0%D1%80%D0%B0%D1%82%D0%BE%D0%B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ru.wikipedia.org/wiki/%D0%9F%D0%B0%D0%BC%D1%8F%D1%82%D0%BD%D0%B8%D0%BA_%D0%9C%D0%B0%D1%8F%D0%BA%D0%BE%D0%B2%D1%81%D0%BA%D0%BE%D0%BC%D1%83_(%D0%9C%D0%BE%D1%81%D0%BA%D0%B2%D0%B0)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A4%D0%B0%D0%B9%D0%BB:OrderOfTheRedBannerOfLabour.jpg" TargetMode="External"/><Relationship Id="rId13" Type="http://schemas.openxmlformats.org/officeDocument/2006/relationships/hyperlink" Target="http://ru.wikipedia.org/wiki/%D0%A4%D0%B0%D0%B9%D0%BB:Medal_trud_USSR.jpg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12" Type="http://schemas.openxmlformats.org/officeDocument/2006/relationships/hyperlink" Target="http://ru.wikipedia.org/wiki/%D0%9F%D0%B0%D0%BC%D1%8F%D1%82%D0%BD%D0%B8%D0%BA_%D0%9C%D0%B0%D1%8F%D0%BA%D0%BE%D0%B2%D1%81%D0%BA%D0%BE%D0%BC%D1%83_(%D0%9C%D0%BE%D1%81%D0%BA%D0%B2%D0%B0)" TargetMode="External"/><Relationship Id="rId2" Type="http://schemas.openxmlformats.org/officeDocument/2006/relationships/hyperlink" Target="http://ru.wikipedia.org/wiki/%D0%A4%D0%B0%D0%B9%D0%BB:Stalin_Medal.pn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ru.wikipedia.org/wiki/%D0%A4%D0%B0%D0%B9%D0%BB:People_Artist_of_the_USSR.jpg" TargetMode="External"/><Relationship Id="rId11" Type="http://schemas.openxmlformats.org/officeDocument/2006/relationships/hyperlink" Target="http://ru.wikipedia.org/wiki/%D0%A1%D1%82%D0%B0%D0%BB%D0%B8%D0%BD" TargetMode="External"/><Relationship Id="rId5" Type="http://schemas.openxmlformats.org/officeDocument/2006/relationships/image" Target="../media/image37.jpeg"/><Relationship Id="rId10" Type="http://schemas.openxmlformats.org/officeDocument/2006/relationships/hyperlink" Target="http://ru.wikipedia.org/wiki/%D0%A7%D0%B5%D1%80%D0%BD%D1%8B%D1%88%D0%B5%D0%B2%D1%81%D0%BA%D0%B8%D0%B9,_%D0%9D%D0%B8%D0%BA%D0%BE%D0%BB%D0%B0%D0%B9_%D0%93%D0%B0%D0%B2%D1%80%D0%B8%D0%BB%D0%BE%D0%B2%D0%B8%D1%87" TargetMode="External"/><Relationship Id="rId4" Type="http://schemas.openxmlformats.org/officeDocument/2006/relationships/hyperlink" Target="http://ru.wikipedia.org/wiki/%D0%A4%D0%B0%D0%B9%D0%BB:Lenin_Prize_Medal.JPG" TargetMode="External"/><Relationship Id="rId9" Type="http://schemas.openxmlformats.org/officeDocument/2006/relationships/image" Target="../media/image39.jpeg"/><Relationship Id="rId1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ru.wikipedia.org/wiki/%D0%A4%D0%B0%D0%B9%D0%BB:Kibalnikov_A_P_Novod_10.jpg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8062912" cy="1470025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48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ПАМЯТЬ,ОТЛИТАЯ В БРОНЗЕ</a:t>
            </a:r>
            <a:endParaRPr lang="ru-RU" sz="48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4203056"/>
          </a:xfrm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ru-RU" dirty="0"/>
          </a:p>
        </p:txBody>
      </p:sp>
      <p:sp>
        <p:nvSpPr>
          <p:cNvPr id="4" name="Загнутый угол 3"/>
          <p:cNvSpPr/>
          <p:nvPr/>
        </p:nvSpPr>
        <p:spPr>
          <a:xfrm rot="10800000" flipH="1" flipV="1">
            <a:off x="3419872" y="2348880"/>
            <a:ext cx="5040560" cy="3960440"/>
          </a:xfrm>
          <a:prstGeom prst="foldedCorner">
            <a:avLst>
              <a:gd name="adj" fmla="val 3067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rPr>
              <a:t>ТАЛАНТ .КТО  ДАЕТ ЕГО ЧЕЛОВЕКУ,КТО ОТМЕЧАЕТ ЕГО? БОГ,ПРИРОДА ? </a:t>
            </a:r>
          </a:p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rPr>
              <a:t>НО ДАЖЕ ЭТА  ИСКРА  ТРЕБУЕТ  ОГРАНКИ  И ШЛИФОВКИ,ЧТОБЫ ПРЕВРАТИЛАСЬ ОНА В СИЯЮЩИЙ СВОИМИ  ГРАНЯМИ  САМОЦВЕТ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…..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5" name="i-main-pic" descr="Картинка 12 из 13">
            <a:hlinkClick r:id="rId2" tgtFrame="_blank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492896"/>
            <a:ext cx="257517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Древо семьи </a:t>
            </a:r>
            <a:r>
              <a:rPr lang="ru-RU" b="1" dirty="0" err="1" smtClean="0">
                <a:solidFill>
                  <a:srgbClr val="C00000"/>
                </a:solidFill>
              </a:rPr>
              <a:t>Кибальниковых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P322032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40768"/>
            <a:ext cx="4038600" cy="48965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Содержимое 9" descr="P32203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340768"/>
            <a:ext cx="3922216" cy="49685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21729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 пути к известности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5908217376_a878d8e6f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628800"/>
            <a:ext cx="2952328" cy="4638037"/>
          </a:xfrm>
        </p:spPr>
      </p:pic>
      <p:pic>
        <p:nvPicPr>
          <p:cNvPr id="9" name="Содержимое 8" descr="stalin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8546" y="1772816"/>
            <a:ext cx="3407899" cy="44644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3610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Творческий подвиг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358px-Саратов_Радищевский_музей_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3312368" cy="3960440"/>
          </a:xfrm>
        </p:spPr>
      </p:pic>
      <p:sp>
        <p:nvSpPr>
          <p:cNvPr id="10" name="Прямоугольник 9"/>
          <p:cNvSpPr/>
          <p:nvPr/>
        </p:nvSpPr>
        <p:spPr>
          <a:xfrm>
            <a:off x="251520" y="5445224"/>
            <a:ext cx="2808312" cy="914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Памятник  </a:t>
            </a:r>
            <a:r>
              <a:rPr lang="ru-RU" u="sng" dirty="0" smtClean="0">
                <a:hlinkClick r:id="rId3" tooltip="Радищев, Александр Николаевич"/>
              </a:rPr>
              <a:t>А. Н. Радищеву</a:t>
            </a:r>
            <a:r>
              <a:rPr lang="ru-RU" dirty="0" smtClean="0"/>
              <a:t> </a:t>
            </a:r>
            <a:r>
              <a:rPr lang="ru-RU" dirty="0" smtClean="0">
                <a:solidFill>
                  <a:srgbClr val="00B0F0"/>
                </a:solidFill>
              </a:rPr>
              <a:t>в</a:t>
            </a:r>
            <a:r>
              <a:rPr lang="ru-RU" dirty="0" smtClean="0"/>
              <a:t> </a:t>
            </a:r>
            <a:r>
              <a:rPr lang="ru-RU" u="sng" dirty="0" smtClean="0">
                <a:hlinkClick r:id="rId4" tooltip="Саратов"/>
              </a:rPr>
              <a:t>Саратове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148064" y="5445224"/>
            <a:ext cx="3312368" cy="914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</a:t>
            </a:r>
            <a:r>
              <a:rPr lang="ru-RU" dirty="0" smtClean="0"/>
              <a:t>амятник </a:t>
            </a:r>
            <a:r>
              <a:rPr lang="ru-RU" u="sng" dirty="0" smtClean="0">
                <a:solidFill>
                  <a:schemeClr val="bg1"/>
                </a:solidFill>
                <a:hlinkClick r:id="rId5" tooltip="Памятник Чернышевскому (Саратов, площадь Чернышевского)"/>
              </a:rPr>
              <a:t>Н</a:t>
            </a:r>
            <a:r>
              <a:rPr lang="ru-RU" u="sng" dirty="0" smtClean="0">
                <a:solidFill>
                  <a:schemeClr val="bg1"/>
                </a:solidFill>
                <a:hlinkClick r:id="rId5" tooltip="Памятник Чернышевскому (Саратов, площадь Чернышевского)"/>
              </a:rPr>
              <a:t>. Г. </a:t>
            </a:r>
            <a:r>
              <a:rPr lang="ru-RU" u="sng" dirty="0" smtClean="0">
                <a:solidFill>
                  <a:srgbClr val="00B0F0"/>
                </a:solidFill>
                <a:hlinkClick r:id="rId5" tooltip="Памятник Чернышевскому (Саратов, площадь Чернышевского)"/>
              </a:rPr>
              <a:t>Чернышевскому</a:t>
            </a:r>
            <a:r>
              <a:rPr lang="ru-RU" dirty="0" smtClean="0">
                <a:solidFill>
                  <a:srgbClr val="00B0F0"/>
                </a:solidFill>
              </a:rPr>
              <a:t> в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u="sng" dirty="0" smtClean="0">
                <a:solidFill>
                  <a:schemeClr val="bg1"/>
                </a:solidFill>
                <a:hlinkClick r:id="rId4" tooltip="Саратов"/>
              </a:rPr>
              <a:t>Саратове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Содержимое 14" descr="250px-Памятник_чернышевскому_саратов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4499992" y="1340768"/>
            <a:ext cx="3888432" cy="40935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15212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«Я буду скульптором, обязательно скульптором»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Изображение 0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4104456" cy="49076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Содержимое 5" descr="загруженное (1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484784"/>
            <a:ext cx="3672408" cy="44644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395536" y="5661248"/>
            <a:ext cx="4176464" cy="8640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Рабочий момент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5661248"/>
            <a:ext cx="3744416" cy="914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860032" y="5589240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Памятник  </a:t>
            </a:r>
            <a:r>
              <a:rPr lang="ru-RU" dirty="0" smtClean="0">
                <a:solidFill>
                  <a:schemeClr val="bg1"/>
                </a:solidFill>
                <a:hlinkClick r:id="rId4" tooltip="Памятник Маяковскому (Москва)"/>
              </a:rPr>
              <a:t>В. В. Маяковскому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smtClean="0">
                <a:solidFill>
                  <a:schemeClr val="bg1"/>
                </a:solidFill>
              </a:rPr>
              <a:t>               в </a:t>
            </a:r>
            <a:r>
              <a:rPr lang="ru-RU" dirty="0" smtClean="0">
                <a:solidFill>
                  <a:schemeClr val="bg1"/>
                </a:solidFill>
              </a:rPr>
              <a:t>Москве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ПАМЯТНИК П.М. Третьякову у Третьяковской галереи 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Изображение 01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2132856"/>
            <a:ext cx="5717688" cy="44644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Содержимое 4" descr="загруженное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372200" y="2204864"/>
            <a:ext cx="2428875" cy="43924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21729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C00000"/>
                </a:solidFill>
              </a:rPr>
              <a:t>Мемориальный комплекс                          «БРЕТСКАЯ  КРЕПОСТЬ»</a:t>
            </a:r>
            <a:r>
              <a:rPr lang="ru-RU" sz="2700" b="1" dirty="0" smtClean="0">
                <a:solidFill>
                  <a:srgbClr val="C00000"/>
                </a:solidFill>
              </a:rPr>
              <a:t> </a:t>
            </a:r>
            <a:r>
              <a:rPr lang="ru-RU" b="1" dirty="0" smtClean="0">
                <a:solidFill>
                  <a:srgbClr val="C00000"/>
                </a:solidFill>
              </a:rPr>
              <a:t>в </a:t>
            </a:r>
            <a:r>
              <a:rPr lang="ru-RU" b="1" dirty="0" smtClean="0">
                <a:solidFill>
                  <a:srgbClr val="C00000"/>
                </a:solidFill>
              </a:rPr>
              <a:t>БРЕСТЕ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загруженно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1628800"/>
            <a:ext cx="4032448" cy="2979106"/>
          </a:xfrm>
        </p:spPr>
      </p:pic>
      <p:pic>
        <p:nvPicPr>
          <p:cNvPr id="7" name="Рисунок 6" descr="800px-BrestFortress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44824"/>
            <a:ext cx="4464496" cy="4752528"/>
          </a:xfrm>
          <a:prstGeom prst="rect">
            <a:avLst/>
          </a:prstGeom>
        </p:spPr>
      </p:pic>
      <p:pic>
        <p:nvPicPr>
          <p:cNvPr id="8" name="Рисунок 7" descr="пппп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4653136"/>
            <a:ext cx="4104455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Есенин - сердце России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есени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844824"/>
            <a:ext cx="7992888" cy="42334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40587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/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Памятник  </a:t>
            </a:r>
            <a:r>
              <a:rPr lang="ru-RU" b="1" i="1" dirty="0" smtClean="0">
                <a:solidFill>
                  <a:srgbClr val="C00000"/>
                </a:solidFill>
              </a:rPr>
              <a:t>защитникам Красного Царицына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        Памятник посвящен героям </a:t>
            </a:r>
            <a:r>
              <a:rPr lang="ru-RU" b="1" dirty="0" smtClean="0">
                <a:solidFill>
                  <a:schemeClr val="bg1"/>
                </a:solidFill>
              </a:rPr>
              <a:t>гражданской войны, в том числе рабочим царицынских предприятий, принимавшим активное участие в обороне Царицына в 1918 - 1919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1" name="Содержимое 10" descr="сссссссссссссс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44824"/>
            <a:ext cx="4038600" cy="45365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64122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Увлечения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Копия Изображение 00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32040" y="1052736"/>
            <a:ext cx="4038600" cy="26659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Изображение 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789040"/>
            <a:ext cx="4084320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Содержимое 8" descr="Копия Изображение 006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23528" y="3826676"/>
            <a:ext cx="4038600" cy="2698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Копия Изображение 0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836712"/>
            <a:ext cx="3861193" cy="27393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3538736" cy="100126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Семья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Изображение 0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722438"/>
            <a:ext cx="4392488" cy="46588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Содержимое 5" descr="Копия Изображение 0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88640"/>
            <a:ext cx="3744416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Изображение 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2420888"/>
            <a:ext cx="3672408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Изображение 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4581128"/>
            <a:ext cx="3672408" cy="20317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" name="Содержимое 13" descr="SDC123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608282" cy="6241774"/>
          </a:xfrm>
        </p:spPr>
      </p:pic>
      <p:sp>
        <p:nvSpPr>
          <p:cNvPr id="15" name="TextBox 14"/>
          <p:cNvSpPr txBox="1"/>
          <p:nvPr/>
        </p:nvSpPr>
        <p:spPr>
          <a:xfrm>
            <a:off x="3347864" y="692696"/>
            <a:ext cx="54441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родных местах и солнце ярче светит... </a:t>
            </a:r>
            <a:b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серебристей голос у ручья!!!</a:t>
            </a:r>
            <a:b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Пусть мне твердят, что есть края иные, </a:t>
            </a:r>
            <a:b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в мире есть иная красота...</a:t>
            </a:r>
            <a:b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 я люблю свои места... родные...</a:t>
            </a:r>
            <a:b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Свои родные... милые места!!!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4122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Награды и премии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1" name="Содержимое 10" descr="Stalin Medal.png">
            <a:hlinkClick r:id="rId2"/>
          </p:cNvPr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1440160" cy="183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Stalin Medal.pn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124744"/>
            <a:ext cx="142875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Содержимое 14" descr="Lenin Prize Medal.JPG">
            <a:hlinkClick r:id="rId4"/>
          </p:cNvPr>
          <p:cNvPicPr>
            <a:picLocks noGrp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980728"/>
            <a:ext cx="1428750" cy="18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upload.wikimedia.org/wikipedia/commons/thumb/2/2b/People_Artist_of_the_USSR.jpg/220px-People_Artist_of_the_USSR.jpg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509120"/>
            <a:ext cx="1656184" cy="217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OrderOfTheRedBannerOfLabour.jpg">
            <a:hlinkClick r:id="rId8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4328" y="1340768"/>
            <a:ext cx="14287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2123728" y="5661248"/>
            <a:ext cx="1922512" cy="914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3212976"/>
            <a:ext cx="2160240" cy="122413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dirty="0" smtClean="0"/>
              <a:t>Сталинская премия второй </a:t>
            </a:r>
            <a:r>
              <a:rPr lang="ru-RU" sz="1100" dirty="0" smtClean="0"/>
              <a:t>степени (1949) — за скульптурный портрет </a:t>
            </a:r>
            <a:r>
              <a:rPr lang="ru-RU" sz="1100" dirty="0" smtClean="0">
                <a:hlinkClick r:id="rId10" tooltip="Чернышевский, Николай Гаврилович"/>
              </a:rPr>
              <a:t>Н. Г. Чернышевского</a:t>
            </a:r>
            <a:r>
              <a:rPr lang="ru-RU" sz="1100" dirty="0" smtClean="0"/>
              <a:t>, выполненный из бронзы (1948)</a:t>
            </a:r>
          </a:p>
          <a:p>
            <a:pPr algn="ctr"/>
            <a:endParaRPr lang="ru-RU" sz="11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627784" y="3212976"/>
            <a:ext cx="2232248" cy="122413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Сталинская премия </a:t>
            </a:r>
            <a:r>
              <a:rPr lang="ru-RU" sz="1200" dirty="0" smtClean="0">
                <a:solidFill>
                  <a:schemeClr val="bg1"/>
                </a:solidFill>
              </a:rPr>
              <a:t> </a:t>
            </a:r>
            <a:r>
              <a:rPr lang="ru-RU" sz="1200" dirty="0" smtClean="0"/>
              <a:t>второй степени (1951) — за скульптурный портрет </a:t>
            </a:r>
            <a:r>
              <a:rPr lang="ru-RU" sz="1200" u="sng" dirty="0" smtClean="0">
                <a:hlinkClick r:id="rId11" tooltip="Сталин"/>
              </a:rPr>
              <a:t>И. В. Сталина</a:t>
            </a:r>
            <a:r>
              <a:rPr lang="ru-RU" sz="1200" dirty="0" smtClean="0"/>
              <a:t>, выполненный из гипса (1950)</a:t>
            </a:r>
            <a:endParaRPr lang="ru-RU" sz="12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076056" y="3140968"/>
            <a:ext cx="2160240" cy="1080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 smtClean="0">
                <a:solidFill>
                  <a:schemeClr val="bg1"/>
                </a:solidFill>
              </a:rPr>
              <a:t>Ленинская премия </a:t>
            </a:r>
            <a:r>
              <a:rPr lang="ru-RU" sz="1400" dirty="0" smtClean="0">
                <a:solidFill>
                  <a:schemeClr val="bg1"/>
                </a:solidFill>
              </a:rPr>
              <a:t> (1959) — </a:t>
            </a:r>
            <a:r>
              <a:rPr lang="ru-RU" sz="1400" dirty="0" smtClean="0">
                <a:solidFill>
                  <a:schemeClr val="bg1"/>
                </a:solidFill>
              </a:rPr>
              <a:t>          за</a:t>
            </a:r>
            <a:r>
              <a:rPr lang="ru-RU" sz="1400" dirty="0" smtClean="0">
                <a:solidFill>
                  <a:schemeClr val="bg1"/>
                </a:solidFill>
              </a:rPr>
              <a:t> </a:t>
            </a:r>
            <a:r>
              <a:rPr lang="ru-RU" sz="1400" u="sng" dirty="0" smtClean="0">
                <a:solidFill>
                  <a:schemeClr val="bg1"/>
                </a:solidFill>
                <a:hlinkClick r:id="rId12" tooltip="Памятник Маяковскому (Москва)"/>
              </a:rPr>
              <a:t>памятник В. В. Маяковскому</a:t>
            </a:r>
            <a:r>
              <a:rPr lang="ru-RU" sz="1400" dirty="0" smtClean="0">
                <a:solidFill>
                  <a:schemeClr val="bg1"/>
                </a:solidFill>
              </a:rPr>
              <a:t> в Москве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139952" y="5877272"/>
            <a:ext cx="2354560" cy="79208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 smtClean="0"/>
              <a:t>Медаль «За доблестный труд в Великой Отечественной войне 1941-1945 гг.»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31" name="Рисунок 30" descr="Medal trud USSR.jpg">
            <a:hlinkClick r:id="rId13"/>
          </p:cNvPr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11960" y="4509120"/>
            <a:ext cx="165735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Прямоугольник 31"/>
          <p:cNvSpPr/>
          <p:nvPr/>
        </p:nvSpPr>
        <p:spPr>
          <a:xfrm>
            <a:off x="7020272" y="4941168"/>
            <a:ext cx="1922512" cy="914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Орден Трудового Красного знамени</a:t>
            </a:r>
            <a:endParaRPr lang="ru-RU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2267744" y="5661248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Нагрудный знак «Народный художник СССР»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7494"/>
            <a:ext cx="8291264" cy="121729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8000" dirty="0" smtClean="0"/>
              <a:t> </a:t>
            </a:r>
            <a:r>
              <a:rPr lang="ru-RU" sz="8000" b="1" dirty="0" smtClean="0">
                <a:solidFill>
                  <a:srgbClr val="C00000"/>
                </a:solidFill>
              </a:rPr>
              <a:t>П</a:t>
            </a:r>
            <a:r>
              <a:rPr lang="ru-RU" sz="8000" b="1" dirty="0" smtClean="0">
                <a:solidFill>
                  <a:srgbClr val="C00000"/>
                </a:solidFill>
              </a:rPr>
              <a:t>амять</a:t>
            </a:r>
            <a:r>
              <a:rPr lang="ru-RU" sz="8000" b="1" dirty="0" smtClean="0"/>
              <a:t> </a:t>
            </a:r>
            <a:endParaRPr lang="ru-RU" sz="80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99992" y="1722437"/>
            <a:ext cx="4248472" cy="4874915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Монументалист Александр Кибальников умер </a:t>
            </a:r>
            <a:r>
              <a:rPr lang="ru-RU" sz="28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7 </a:t>
            </a:r>
            <a:r>
              <a:rPr lang="ru-RU" sz="28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сентября 1987</a:t>
            </a:r>
            <a:r>
              <a:rPr lang="ru-RU" sz="2800" b="1" dirty="0" smtClean="0">
                <a:solidFill>
                  <a:schemeClr val="bg1"/>
                </a:solidFill>
                <a:latin typeface="MS Mincho"/>
                <a:cs typeface="MS Mincho"/>
              </a:rPr>
              <a:t> </a:t>
            </a:r>
            <a:r>
              <a:rPr lang="ru-RU" sz="2800" b="1" dirty="0" smtClean="0">
                <a:solidFill>
                  <a:schemeClr val="bg1"/>
                </a:solidFill>
                <a:latin typeface="Calibri"/>
                <a:ea typeface="Calibri"/>
                <a:cs typeface="Verdana"/>
              </a:rPr>
              <a:t>г. и был похоронен в Москве на Новодевичьем кладбище (участок 10). На надгробии надпись — «Народный художник СС</a:t>
            </a:r>
            <a:r>
              <a:rPr lang="ru-RU" sz="28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СР. Академик, скульптор».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Содержимое 6" descr="http://upload.wikimedia.org/wikipedia/commons/thumb/0/00/Kibalnikov_A_P_Novod_10.jpg/220px-Kibalnikov_A_P_Novod_10.jpg">
            <a:hlinkClick r:id="rId2"/>
          </p:cNvPr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3816424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P32203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548680"/>
            <a:ext cx="3922216" cy="569972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39952" y="620688"/>
            <a:ext cx="5004048" cy="5616623"/>
          </a:xfrm>
          <a:blipFill>
            <a:blip r:embed="rId3" cstate="print"/>
            <a:tile tx="0" ty="0" sx="100000" sy="100000" flip="none" algn="tl"/>
          </a:blipFill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СТРОКА ЗА СТРОКОЙ -В ГРАНИТЕ,В  БРОНЗЕ –ПИСАЛ ХУДОЖНИК БИАГРАФИЮ  СВОЕГО НАРОДА И СВОЮ. ДА, ЕГО «АТЕЛЬЕ» СТАЛИ УЛИЦЫ ,ПЛОЩАДИ ГОРОДОВ .</a:t>
            </a:r>
          </a:p>
          <a:p>
            <a:pPr>
              <a:buNone/>
            </a:pPr>
            <a:r>
              <a:rPr lang="ru-RU" b="1" dirty="0" smtClean="0"/>
              <a:t>НО ЕГО «АТЕЛЬЕ» СТАЛО И ВРЕМЯ-СОВРЕМЕННОСТЬ,КУДА ПОЛНОПРАВНО ВОШЛО И ЕГО ИСКУССТВО.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322030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64088" y="548680"/>
            <a:ext cx="3394472" cy="4298850"/>
          </a:xfrm>
        </p:spPr>
      </p:pic>
      <p:pic>
        <p:nvPicPr>
          <p:cNvPr id="5" name="Содержимое 4" descr="P322031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2953213" cy="3456384"/>
          </a:xfrm>
          <a:prstGeom prst="rect">
            <a:avLst/>
          </a:prstGeom>
        </p:spPr>
      </p:pic>
      <p:pic>
        <p:nvPicPr>
          <p:cNvPr id="7" name="Рисунок 6" descr="P32203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2996952"/>
            <a:ext cx="2715766" cy="36210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Яшка 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Копия P32203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844824"/>
            <a:ext cx="5747691" cy="4572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322029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88640"/>
            <a:ext cx="4038600" cy="3744416"/>
          </a:xfrm>
        </p:spPr>
      </p:pic>
      <p:pic>
        <p:nvPicPr>
          <p:cNvPr id="28674" name="Picture 2" descr="H:\DCIM\100OLYMP\P32203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4464496" cy="3744416"/>
          </a:xfrm>
          <a:prstGeom prst="rect">
            <a:avLst/>
          </a:prstGeom>
          <a:noFill/>
        </p:spPr>
      </p:pic>
      <p:pic>
        <p:nvPicPr>
          <p:cNvPr id="7" name="Рисунок 6" descr="P32203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3473624"/>
            <a:ext cx="4512501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7327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Экспонаты Музея 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P322029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2664296" cy="3552394"/>
          </a:xfrm>
        </p:spPr>
      </p:pic>
      <p:pic>
        <p:nvPicPr>
          <p:cNvPr id="6" name="Содержимое 5" descr="P32203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347864" y="1268760"/>
            <a:ext cx="2702445" cy="2520280"/>
          </a:xfrm>
        </p:spPr>
      </p:pic>
      <p:pic>
        <p:nvPicPr>
          <p:cNvPr id="7" name="Рисунок 6" descr="P32203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3789040"/>
            <a:ext cx="3816424" cy="2862318"/>
          </a:xfrm>
          <a:prstGeom prst="rect">
            <a:avLst/>
          </a:prstGeom>
        </p:spPr>
      </p:pic>
      <p:pic>
        <p:nvPicPr>
          <p:cNvPr id="8" name="Рисунок 7" descr="P32203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784976" cy="1584176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«ВСЯ ЖИЗНЬ, КАК ОДНО МГНОВЕНИЕ…»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01_19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44824"/>
            <a:ext cx="5154089" cy="4608512"/>
          </a:xfrm>
          <a:prstGeom prst="rect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71592" y="2348880"/>
            <a:ext cx="3672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Быть художником – это не профессия.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Быть художником – это не призвание.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Быть художником – это и значит БЫТЬ: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видеть, чувствовать, думать.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И стремиться понять, и уметь отозваться.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И любить жизнь – всегда, даже когда невозможно</a:t>
            </a:r>
            <a:r>
              <a:rPr lang="ru-RU" b="1" dirty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Цель работы: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Проследить  развитие  </a:t>
            </a:r>
            <a:r>
              <a:rPr lang="ru-RU" b="1" dirty="0" smtClean="0">
                <a:solidFill>
                  <a:schemeClr val="bg1"/>
                </a:solidFill>
              </a:rPr>
              <a:t>творческого </a:t>
            </a:r>
            <a:r>
              <a:rPr lang="ru-RU" b="1" dirty="0" smtClean="0">
                <a:solidFill>
                  <a:schemeClr val="bg1"/>
                </a:solidFill>
              </a:rPr>
              <a:t>пути </a:t>
            </a:r>
            <a:r>
              <a:rPr lang="ru-RU" b="1" dirty="0" err="1" smtClean="0">
                <a:solidFill>
                  <a:schemeClr val="bg1"/>
                </a:solidFill>
              </a:rPr>
              <a:t>земляка,художника-скульптора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Александра Павловича </a:t>
            </a:r>
            <a:r>
              <a:rPr lang="ru-RU" b="1" dirty="0" err="1" smtClean="0">
                <a:solidFill>
                  <a:schemeClr val="bg1"/>
                </a:solidFill>
              </a:rPr>
              <a:t>Кибальникова</a:t>
            </a:r>
            <a:r>
              <a:rPr lang="ru-RU" dirty="0" smtClean="0"/>
              <a:t>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З</a:t>
            </a:r>
            <a:r>
              <a:rPr lang="ru-RU" b="1" dirty="0" smtClean="0">
                <a:solidFill>
                  <a:srgbClr val="C00000"/>
                </a:solidFill>
              </a:rPr>
              <a:t>адачи</a:t>
            </a:r>
            <a:r>
              <a:rPr lang="ru-RU" b="1" dirty="0" smtClean="0">
                <a:solidFill>
                  <a:srgbClr val="C00000"/>
                </a:solidFill>
              </a:rPr>
              <a:t>: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познакомиться с детством и семьей скульптора ;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познакомиться с творческим наследием  скульптора; 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создать презентацию; 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7327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ru-RU" sz="3600" b="1" dirty="0" smtClean="0">
                <a:solidFill>
                  <a:srgbClr val="C00000"/>
                </a:solidFill>
              </a:rPr>
              <a:t>Методы исследования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824536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сбор </a:t>
            </a:r>
            <a:r>
              <a:rPr lang="ru-RU" b="1" dirty="0" err="1" smtClean="0">
                <a:solidFill>
                  <a:schemeClr val="bg1"/>
                </a:solidFill>
              </a:rPr>
              <a:t>информации,обработки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данных, </a:t>
            </a:r>
            <a:r>
              <a:rPr lang="ru-RU" b="1" dirty="0" smtClean="0">
                <a:solidFill>
                  <a:schemeClr val="bg1"/>
                </a:solidFill>
              </a:rPr>
              <a:t>интервьюирование</a:t>
            </a:r>
          </a:p>
          <a:p>
            <a:pPr lvl="0">
              <a:buNone/>
            </a:pPr>
            <a:r>
              <a:rPr lang="ru-RU" sz="3900" b="1" dirty="0" smtClean="0">
                <a:solidFill>
                  <a:srgbClr val="C00000"/>
                </a:solidFill>
              </a:rPr>
              <a:t>Практические результаты:</a:t>
            </a:r>
            <a:endParaRPr lang="ru-RU" sz="3900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dirty="0" smtClean="0"/>
              <a:t>   </a:t>
            </a:r>
            <a:r>
              <a:rPr lang="ru-RU" b="1" dirty="0" smtClean="0">
                <a:solidFill>
                  <a:schemeClr val="bg1"/>
                </a:solidFill>
              </a:rPr>
              <a:t>На </a:t>
            </a:r>
            <a:r>
              <a:rPr lang="ru-RU" b="1" dirty="0" smtClean="0">
                <a:solidFill>
                  <a:schemeClr val="bg1"/>
                </a:solidFill>
              </a:rPr>
              <a:t>основе собранных материалов, личных воспоминаний художника была написана исследовательская работа, которая приняла участие в школьной научно-практической конференции в секции «Краеведение» ;составлена </a:t>
            </a:r>
            <a:r>
              <a:rPr lang="ru-RU" b="1" dirty="0" smtClean="0">
                <a:solidFill>
                  <a:schemeClr val="bg1"/>
                </a:solidFill>
              </a:rPr>
              <a:t>презентация, </a:t>
            </a:r>
            <a:r>
              <a:rPr lang="ru-RU" b="1" dirty="0" smtClean="0">
                <a:solidFill>
                  <a:schemeClr val="bg1"/>
                </a:solidFill>
              </a:rPr>
              <a:t>подготовлено  описание экспонатов скульптора А.П. </a:t>
            </a:r>
            <a:r>
              <a:rPr lang="ru-RU" b="1" dirty="0" err="1" smtClean="0">
                <a:solidFill>
                  <a:schemeClr val="bg1"/>
                </a:solidFill>
              </a:rPr>
              <a:t>Кибальникова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4762872" cy="85725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РОДИТЕЛИ  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Изображение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4091552" cy="53991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Содержимое 6" descr="Изображение 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36096" y="404664"/>
            <a:ext cx="3455987" cy="4752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Загнутый угол 7"/>
          <p:cNvSpPr/>
          <p:nvPr/>
        </p:nvSpPr>
        <p:spPr>
          <a:xfrm>
            <a:off x="5220072" y="5445224"/>
            <a:ext cx="3672408" cy="914400"/>
          </a:xfrm>
          <a:prstGeom prst="foldedCorner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Павел Кибальников</a:t>
            </a:r>
          </a:p>
          <a:p>
            <a:pPr algn="ctr"/>
            <a:r>
              <a:rPr lang="ru-RU" dirty="0" smtClean="0"/>
              <a:t>(крайний  ряд  справа)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Родная </a:t>
            </a:r>
            <a:r>
              <a:rPr lang="ru-RU" b="1" dirty="0" smtClean="0">
                <a:solidFill>
                  <a:srgbClr val="C00000"/>
                </a:solidFill>
              </a:rPr>
              <a:t>улица, далекого детства </a:t>
            </a:r>
            <a:r>
              <a:rPr lang="ru-RU" b="1" dirty="0" err="1" smtClean="0">
                <a:solidFill>
                  <a:srgbClr val="C00000"/>
                </a:solidFill>
              </a:rPr>
              <a:t>Кибальникова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А.П</a:t>
            </a:r>
          </a:p>
        </p:txBody>
      </p:sp>
      <p:pic>
        <p:nvPicPr>
          <p:cNvPr id="4" name="Содержимое 3" descr="P32203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2775"/>
            <a:ext cx="864096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787208" cy="100811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Отчий дом. Дом Детства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Содержимое 7" descr="P322034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499992" cy="5184576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" name="Рисунок 11" descr="P32203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196752"/>
            <a:ext cx="4176464" cy="518457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bliqueBottom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4122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САРАТОВ-Начало творчества.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P32203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980728"/>
            <a:ext cx="4355976" cy="5544616"/>
          </a:xfrm>
        </p:spPr>
      </p:pic>
      <p:pic>
        <p:nvPicPr>
          <p:cNvPr id="8" name="Содержимое 7" descr="0_46131_311729c4_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2" y="980728"/>
            <a:ext cx="4343400" cy="4104456"/>
          </a:xfrm>
        </p:spPr>
      </p:pic>
      <p:sp>
        <p:nvSpPr>
          <p:cNvPr id="9" name="Загнутый угол 8"/>
          <p:cNvSpPr/>
          <p:nvPr/>
        </p:nvSpPr>
        <p:spPr>
          <a:xfrm>
            <a:off x="251520" y="5157192"/>
            <a:ext cx="4176464" cy="1512168"/>
          </a:xfrm>
          <a:prstGeom prst="foldedCorner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Саратов. ул. Бабушкин </a:t>
            </a:r>
            <a:r>
              <a:rPr lang="ru-RU" dirty="0" smtClean="0"/>
              <a:t>взвоз.12.В этом доме в 30-х,жил </a:t>
            </a:r>
            <a:r>
              <a:rPr lang="ru-RU" dirty="0" smtClean="0"/>
              <a:t>А.П.Кибальников.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1158</TotalTime>
  <Words>316</Words>
  <Application>Microsoft Office PowerPoint</Application>
  <PresentationFormat>Экран (4:3)</PresentationFormat>
  <Paragraphs>55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Яркая</vt:lpstr>
      <vt:lpstr>ПАМЯТЬ,ОТЛИТАЯ В БРОНЗЕ</vt:lpstr>
      <vt:lpstr>Слайд 2</vt:lpstr>
      <vt:lpstr>«ВСЯ ЖИЗНЬ, КАК ОДНО МГНОВЕНИЕ…»</vt:lpstr>
      <vt:lpstr>Цель работы:</vt:lpstr>
      <vt:lpstr>Методы исследования</vt:lpstr>
      <vt:lpstr>РОДИТЕЛИ   </vt:lpstr>
      <vt:lpstr>Родная улица, далекого детства Кибальникова А.П</vt:lpstr>
      <vt:lpstr> Отчий дом. Дом Детства </vt:lpstr>
      <vt:lpstr>САРАТОВ-Начало творчества.</vt:lpstr>
      <vt:lpstr>Древо семьи Кибальниковых</vt:lpstr>
      <vt:lpstr>На пути к известности </vt:lpstr>
      <vt:lpstr>Творческий подвиг</vt:lpstr>
      <vt:lpstr>«Я буду скульптором, обязательно скульптором»</vt:lpstr>
      <vt:lpstr>ПАМЯТНИК П.М. Третьякову у Третьяковской галереи  </vt:lpstr>
      <vt:lpstr>Мемориальный комплекс                          «БРЕТСКАЯ  КРЕПОСТЬ» в БРЕСТЕ</vt:lpstr>
      <vt:lpstr>Есенин - сердце России</vt:lpstr>
      <vt:lpstr> Памятник  защитникам Красного Царицына </vt:lpstr>
      <vt:lpstr>Увлечения</vt:lpstr>
      <vt:lpstr>Семья</vt:lpstr>
      <vt:lpstr>Награды и премии</vt:lpstr>
      <vt:lpstr> Память </vt:lpstr>
      <vt:lpstr>Слайд 22</vt:lpstr>
      <vt:lpstr>Слайд 23</vt:lpstr>
      <vt:lpstr>Яшка </vt:lpstr>
      <vt:lpstr>Слайд 25</vt:lpstr>
      <vt:lpstr>Экспонаты Музея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коля</dc:creator>
  <cp:lastModifiedBy>коля</cp:lastModifiedBy>
  <cp:revision>116</cp:revision>
  <dcterms:created xsi:type="dcterms:W3CDTF">2012-03-21T15:50:34Z</dcterms:created>
  <dcterms:modified xsi:type="dcterms:W3CDTF">2012-03-25T21:27:30Z</dcterms:modified>
</cp:coreProperties>
</file>