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6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cra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http://hard.compulenta.ru/upload/iblock/f15e2cb7525756655ebb1570ee5d5d5c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</a:t>
            </a:r>
            <a:r>
              <a:rPr lang="ru-RU" dirty="0" err="1" smtClean="0"/>
              <a:t>теме</a:t>
            </a:r>
            <a:r>
              <a:rPr lang="ru-RU" i="1" dirty="0" err="1" smtClean="0"/>
              <a:t>:</a:t>
            </a:r>
            <a:r>
              <a:rPr lang="ru-RU" u="sng" dirty="0" err="1" smtClean="0">
                <a:solidFill>
                  <a:srgbClr val="FF0066"/>
                </a:solidFill>
              </a:rPr>
              <a:t>Современные</a:t>
            </a:r>
            <a:r>
              <a:rPr lang="ru-RU" u="sng" dirty="0" smtClean="0">
                <a:solidFill>
                  <a:srgbClr val="FF0066"/>
                </a:solidFill>
              </a:rPr>
              <a:t> супер-ЭВМ</a:t>
            </a:r>
            <a:r>
              <a:rPr lang="ru-RU" u="sng" dirty="0" smtClean="0"/>
              <a:t>.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013176"/>
            <a:ext cx="3960440" cy="11852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Ученицы 11 класса </a:t>
            </a:r>
            <a:r>
              <a:rPr lang="ru-RU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Проказовой</a:t>
            </a: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Светланы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27168" cy="2316872"/>
          </a:xfrm>
        </p:spPr>
        <p:txBody>
          <a:bodyPr>
            <a:noAutofit/>
          </a:bodyPr>
          <a:lstStyle/>
          <a:p>
            <a:r>
              <a:rPr lang="ru-RU" sz="2000" dirty="0" smtClean="0"/>
              <a:t>Ягуар» (</a:t>
            </a:r>
            <a:r>
              <a:rPr lang="ru-RU" sz="2000" dirty="0" err="1" smtClean="0"/>
              <a:t>Jaguar</a:t>
            </a:r>
            <a:r>
              <a:rPr lang="ru-RU" sz="2000" dirty="0" smtClean="0"/>
              <a:t>)</a:t>
            </a:r>
            <a:r>
              <a:rPr lang="ru-RU" sz="2000" b="0" dirty="0" smtClean="0"/>
              <a:t> — суперкомпьютер класса массивно-параллельных систем, размещен в Национальном Центре компьютерных исследований в Окридже, штат Теннеси (</a:t>
            </a:r>
            <a:r>
              <a:rPr lang="ru-RU" sz="2000" b="0" dirty="0" err="1" smtClean="0"/>
              <a:t>National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Center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for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Computational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Sciences</a:t>
            </a:r>
            <a:r>
              <a:rPr lang="ru-RU" sz="2000" b="0" dirty="0" smtClean="0"/>
              <a:t> (NCCS)).</a:t>
            </a:r>
            <a:endParaRPr lang="ru-RU" sz="2000" dirty="0"/>
          </a:p>
        </p:txBody>
      </p:sp>
      <p:pic>
        <p:nvPicPr>
          <p:cNvPr id="2050" name="Picture 2" descr="http://elanina.narod.ru/lanina/index.files/supercomp/site/img/Jaguar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43644"/>
            <a:ext cx="4032448" cy="2689612"/>
          </a:xfrm>
          <a:prstGeom prst="rect">
            <a:avLst/>
          </a:prstGeom>
          <a:noFill/>
        </p:spPr>
      </p:pic>
      <p:pic>
        <p:nvPicPr>
          <p:cNvPr id="2052" name="Picture 4" descr="http://elanina.narod.ru/lanina/index.files/supercomp/site/img/Jagua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221088"/>
            <a:ext cx="3600400" cy="2400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Суперкомпьютер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/>
              <a:t>Московский государственный университет им. М. В. Ломоносова, Институт Программных Систем РАН, компания "Т-Платформы" объявили о завершении строительства самого мощного в России, странах СНГ и Восточной Европы суперкомпьютера "СКИФ МГУ", построенного в рамках суперкомпьютерной программы "СКИФ-ГРИД». Общая стоимость комплексного проекта составила 231 млн. </a:t>
            </a:r>
            <a:r>
              <a:rPr lang="ru-RU" sz="2400" dirty="0" err="1" smtClean="0"/>
              <a:t>руб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В 1996 г. Российской академией наук, Российским фондом фундаментальных исследований и Министерствами образования и науки был создан Межведомственный суперкомпьютерный центр РАН (МСЦ РАН). Возглавил эту работу действительный член РАН, лауреат Государственной премии России </a:t>
            </a:r>
            <a:r>
              <a:rPr lang="ru-RU" sz="2400" b="1" dirty="0" smtClean="0"/>
              <a:t>Геннадий Иванович Савин</a:t>
            </a:r>
            <a:r>
              <a:rPr lang="ru-RU" sz="2400" dirty="0" smtClean="0"/>
              <a:t>. В  1999 году появился отечественный суперкомпьютер. Правда, его быстродействие было в 10 раз ниже, чем у зарубежных аналогов. В последующие годы этот отрыв постоянно сокращался, и сегодня МСЦ РАН входит в мировую десятку вычислительных центров-лидеров, работающих в сфере науки и образовании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Пользователь\Desktop\Суперкомпьютер-Ломонос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3330160" cy="2520280"/>
          </a:xfrm>
          <a:prstGeom prst="rect">
            <a:avLst/>
          </a:prstGeom>
          <a:noFill/>
        </p:spPr>
      </p:pic>
      <p:pic>
        <p:nvPicPr>
          <p:cNvPr id="24580" name="Picture 4" descr="http://www.linzik.com/uploads/posts/pics/Opublikovan_novii_reiting_superkompyuterov_S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140968"/>
            <a:ext cx="4896544" cy="3305167"/>
          </a:xfrm>
          <a:prstGeom prst="rect">
            <a:avLst/>
          </a:prstGeom>
          <a:noFill/>
        </p:spPr>
      </p:pic>
      <p:pic>
        <p:nvPicPr>
          <p:cNvPr id="24582" name="Picture 6" descr="http://www.bytemag.ru/upload/iblock/9cd/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836712"/>
            <a:ext cx="3312368" cy="2204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супер-эвм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026" name="Picture 2" descr="C:\Users\Пользователь\Desktop\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essons-tva.info/edu/e-inf1/logos/e-inf1-2_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7149228" cy="43924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404664"/>
            <a:ext cx="59766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Характерные особенности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архитектуры современных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супер-ЭВМ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Пользователь\Desktop\0008-008-1.-Osnovnye-printsipy-ustrojstva-i-funktsionirovanija-EV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7584843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6768752" cy="29101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Первые суперкомпьютеры появились уже среди компьютеров второго </a:t>
            </a:r>
            <a:r>
              <a:rPr lang="ru-RU" dirty="0" err="1" smtClean="0"/>
              <a:t>поколения,они</a:t>
            </a:r>
            <a:r>
              <a:rPr lang="ru-RU" dirty="0" smtClean="0"/>
              <a:t> </a:t>
            </a:r>
            <a:r>
              <a:rPr lang="ru-RU" dirty="0" smtClean="0"/>
              <a:t>были предназначены для решения сложных задач, требовавших высокой скорости вычислений. Это LARC фирмы UNIVAC, </a:t>
            </a:r>
            <a:r>
              <a:rPr lang="ru-RU" sz="2800" dirty="0" err="1" smtClean="0"/>
              <a:t>Cray</a:t>
            </a:r>
            <a:r>
              <a:rPr lang="ru-RU" sz="2800" dirty="0" smtClean="0"/>
              <a:t> </a:t>
            </a:r>
            <a:r>
              <a:rPr lang="ru-RU" sz="2800" dirty="0" smtClean="0"/>
              <a:t>,</a:t>
            </a:r>
            <a:r>
              <a:rPr lang="ru-RU" dirty="0" err="1" smtClean="0"/>
              <a:t>Stretch</a:t>
            </a:r>
            <a:r>
              <a:rPr lang="ru-RU" dirty="0" smtClean="0"/>
              <a:t> </a:t>
            </a:r>
            <a:r>
              <a:rPr lang="ru-RU" dirty="0" smtClean="0"/>
              <a:t>фирмы IBM и "CDC-6600" (семейство CYBER) фирмы </a:t>
            </a:r>
            <a:r>
              <a:rPr lang="ru-RU" dirty="0" err="1" smtClean="0"/>
              <a:t>Control</a:t>
            </a:r>
            <a:r>
              <a:rPr lang="ru-RU" dirty="0" smtClean="0"/>
              <a:t> </a:t>
            </a:r>
            <a:r>
              <a:rPr lang="ru-RU" dirty="0" err="1" smtClean="0"/>
              <a:t>Data</a:t>
            </a:r>
            <a:r>
              <a:rPr lang="ru-RU" dirty="0" smtClean="0"/>
              <a:t> </a:t>
            </a:r>
            <a:r>
              <a:rPr lang="ru-RU" dirty="0" err="1" smtClean="0"/>
              <a:t>Corporation.Компьютеры</a:t>
            </a:r>
            <a:r>
              <a:rPr lang="ru-RU" dirty="0" smtClean="0"/>
              <a:t>, выполняющие параллельно несколько программ при помощи нескольких микропроцессоров, получили название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мультипроцессорных систем.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3554" name="Picture 2" descr="http://a6.sphotos.ak.fbcdn.net/hphotos-ak-ash4/s720x720/320300_158113807607555_100002268107574_309348_13957092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429000"/>
            <a:ext cx="5715000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228656" cy="172819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/>
              <a:t>Суперкомпьютеры </a:t>
            </a:r>
            <a:r>
              <a:rPr lang="ru-RU" sz="3100" dirty="0" err="1" smtClean="0"/>
              <a:t>Cray</a:t>
            </a:r>
            <a:r>
              <a:rPr lang="ru-RU" sz="3100" dirty="0" smtClean="0"/>
              <a:t> носят свое имя в честь изобретателя этих машин, американского инженера </a:t>
            </a:r>
            <a:br>
              <a:rPr lang="ru-RU" sz="3100" dirty="0" smtClean="0"/>
            </a:br>
            <a:r>
              <a:rPr lang="ru-RU" sz="3100" dirty="0" smtClean="0"/>
              <a:t>Сеймура </a:t>
            </a:r>
            <a:r>
              <a:rPr lang="ru-RU" sz="3100" dirty="0" err="1" smtClean="0"/>
              <a:t>Крея</a:t>
            </a:r>
            <a:r>
              <a:rPr lang="ru-RU" sz="3100" dirty="0" smtClean="0"/>
              <a:t>.</a:t>
            </a:r>
            <a:endParaRPr lang="ru-RU" sz="3100" dirty="0"/>
          </a:p>
        </p:txBody>
      </p:sp>
      <p:pic>
        <p:nvPicPr>
          <p:cNvPr id="4" name="Picture 9" descr="seymour_cra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3401219"/>
            <a:ext cx="2438400" cy="2867025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88832" cy="3312368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30-х Сеймур Крей начал разработку домашних радиоприемников и телефонов, в 50-е начал работу над компьютером на транзисторах, а в 70-х изобрел первые в мире суперкомпьютер. </a:t>
            </a:r>
            <a:r>
              <a:rPr lang="ru-RU" sz="1600" dirty="0" err="1" smtClean="0"/>
              <a:t>Cray</a:t>
            </a:r>
            <a:r>
              <a:rPr lang="ru-RU" sz="1600" dirty="0" smtClean="0"/>
              <a:t> 1 установили в ядерной лаборатории в американском Лос-Аламосе в 1976 году.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Объем памяти той машины составлял рекордные по тем временам 8 мегабайт, быстродействие  достигало 160 </a:t>
            </a:r>
            <a:r>
              <a:rPr lang="ru-RU" sz="1600" dirty="0" err="1" smtClean="0">
                <a:solidFill>
                  <a:schemeClr val="tx2"/>
                </a:solidFill>
              </a:rPr>
              <a:t>мегафлопс</a:t>
            </a:r>
            <a:r>
              <a:rPr lang="ru-RU" sz="1600" dirty="0" smtClean="0">
                <a:solidFill>
                  <a:schemeClr val="tx2"/>
                </a:solidFill>
              </a:rPr>
              <a:t> (миллиардов операций в секунду). 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>Его машины обгоняют компьютеры других производителей на протяжении вот уже нескольких десятилетий. </a:t>
            </a:r>
            <a:br>
              <a:rPr lang="ru-RU" sz="1600" dirty="0" smtClean="0">
                <a:solidFill>
                  <a:schemeClr val="tx2"/>
                </a:solidFill>
              </a:rPr>
            </a:br>
            <a:endParaRPr lang="ru-RU" sz="1600" dirty="0"/>
          </a:p>
        </p:txBody>
      </p:sp>
      <p:pic>
        <p:nvPicPr>
          <p:cNvPr id="4" name="Picture 5" descr="Картинка 21 из 1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3560839" cy="2358083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5" name="Picture 4" descr="Картинка 30 из 1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573016"/>
            <a:ext cx="3369990" cy="2525299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11144" cy="246088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Американская компания </a:t>
            </a:r>
            <a:r>
              <a:rPr lang="ru-RU" sz="1800" dirty="0" err="1" smtClean="0"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Cray</a:t>
            </a:r>
            <a:r>
              <a:rPr lang="ru-RU" sz="18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официально анонсировала свой новый суперкомпьютер </a:t>
            </a:r>
            <a:r>
              <a:rPr lang="ru-RU" sz="18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Cray</a:t>
            </a:r>
            <a:r>
              <a:rPr lang="ru-RU" sz="18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X1, в максимальной конфигурации использующий 4096 процессоров, 65,5 Тбайт оперативной памяти и достигающий производительности в 52,4 </a:t>
            </a:r>
            <a:r>
              <a:rPr lang="ru-RU" sz="1800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терафлопc</a:t>
            </a:r>
            <a:r>
              <a:rPr lang="ru-RU" sz="18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(триллиона операций в секунду), что на сегодня является рекордным показателем.</a:t>
            </a:r>
            <a:r>
              <a:rPr lang="ru-RU" sz="4000" dirty="0" smtClean="0">
                <a:ea typeface="Times New Roman" pitchFamily="18" charset="0"/>
                <a:cs typeface="Tahoma" pitchFamily="34" charset="0"/>
              </a:rPr>
              <a:t/>
            </a:r>
            <a:br>
              <a:rPr lang="ru-RU" sz="4000" dirty="0" smtClean="0">
                <a:ea typeface="Times New Roman" pitchFamily="18" charset="0"/>
                <a:cs typeface="Tahoma" pitchFamily="34" charset="0"/>
              </a:rPr>
            </a:br>
            <a:endParaRPr lang="ru-RU" dirty="0"/>
          </a:p>
        </p:txBody>
      </p:sp>
      <p:pic>
        <p:nvPicPr>
          <p:cNvPr id="4" name="Picture 4" descr="Картинка к новости 'Cray официально запускает суперкомпьютер Cray X1'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95536" y="2492896"/>
            <a:ext cx="3120347" cy="3744416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5" name="Picture 6" descr="Картинка 17 из 14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2924944"/>
            <a:ext cx="3429000" cy="2371725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067128" cy="332498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Но время безраздельного господства </a:t>
            </a:r>
            <a:r>
              <a:rPr lang="ru-RU" sz="2200" dirty="0" err="1" smtClean="0"/>
              <a:t>Cray</a:t>
            </a:r>
            <a:r>
              <a:rPr lang="ru-RU" sz="2200" dirty="0" smtClean="0"/>
              <a:t> в мире сверхмощных компьютеров, кажется, подходит к концу. </a:t>
            </a:r>
            <a:br>
              <a:rPr lang="ru-RU" sz="2200" dirty="0" smtClean="0"/>
            </a:br>
            <a:r>
              <a:rPr lang="ru-RU" sz="2200" dirty="0" smtClean="0"/>
              <a:t>У машин этой фирмы появляются все более и более серьезные соперники.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pic>
        <p:nvPicPr>
          <p:cNvPr id="4" name="Picture 5" descr="blue_ge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221088"/>
            <a:ext cx="3590925" cy="239077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5" name="Picture 7" descr="1164515828_338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12976"/>
            <a:ext cx="2592288" cy="1733953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6" name="Picture 6" descr="onyx3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924944"/>
            <a:ext cx="2253797" cy="295232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328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Презентация по теме:Современные супер-ЭВМ.</vt:lpstr>
      <vt:lpstr>Что такое супер-эвм?</vt:lpstr>
      <vt:lpstr>Слайд 3</vt:lpstr>
      <vt:lpstr>Слайд 4</vt:lpstr>
      <vt:lpstr>Слайд 5</vt:lpstr>
      <vt:lpstr>   Суперкомпьютеры Cray носят свое имя в честь изобретателя этих машин, американского инженера  Сеймура Крея.</vt:lpstr>
      <vt:lpstr>В 30-х Сеймур Крей начал разработку домашних радиоприемников и телефонов, в 50-е начал работу над компьютером на транзисторах, а в 70-х изобрел первые в мире суперкомпьютер. Cray 1 установили в ядерной лаборатории в американском Лос-Аламосе в 1976 году.  Объем памяти той машины составлял рекордные по тем временам 8 мегабайт, быстродействие  достигало 160 мегафлопс (миллиардов операций в секунду).  Его машины обгоняют компьютеры других производителей на протяжении вот уже нескольких десятилетий.  </vt:lpstr>
      <vt:lpstr>Американская компания Cray официально анонсировала свой новый суперкомпьютер Cray X1, в максимальной конфигурации использующий 4096 процессоров, 65,5 Тбайт оперативной памяти и достигающий производительности в 52,4 терафлопc (триллиона операций в секунду), что на сегодня является рекордным показателем. </vt:lpstr>
      <vt:lpstr>Но время безраздельного господства Cray в мире сверхмощных компьютеров, кажется, подходит к концу.  У машин этой фирмы появляются все более и более серьезные соперники. </vt:lpstr>
      <vt:lpstr>Ягуар» (Jaguar) — суперкомпьютер класса массивно-параллельных систем, размещен в Национальном Центре компьютерных исследований в Окридже, штат Теннеси (National Center for Computational Sciences (NCCS)).</vt:lpstr>
      <vt:lpstr>Суперкомпьютер в России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супер-ЭВМ</dc:title>
  <dc:creator>Пользователь</dc:creator>
  <cp:lastModifiedBy>Пользователь</cp:lastModifiedBy>
  <cp:revision>9</cp:revision>
  <dcterms:created xsi:type="dcterms:W3CDTF">2012-09-16T15:11:12Z</dcterms:created>
  <dcterms:modified xsi:type="dcterms:W3CDTF">2012-09-16T16:47:12Z</dcterms:modified>
</cp:coreProperties>
</file>