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3" r:id="rId2"/>
    <p:sldId id="262" r:id="rId3"/>
    <p:sldId id="265" r:id="rId4"/>
    <p:sldId id="257" r:id="rId5"/>
    <p:sldId id="258" r:id="rId6"/>
    <p:sldId id="260" r:id="rId7"/>
    <p:sldId id="259" r:id="rId8"/>
    <p:sldId id="290" r:id="rId9"/>
    <p:sldId id="291" r:id="rId10"/>
    <p:sldId id="272" r:id="rId11"/>
    <p:sldId id="289" r:id="rId12"/>
    <p:sldId id="271" r:id="rId13"/>
    <p:sldId id="273" r:id="rId14"/>
    <p:sldId id="287" r:id="rId15"/>
    <p:sldId id="288" r:id="rId16"/>
    <p:sldId id="275" r:id="rId17"/>
    <p:sldId id="277" r:id="rId18"/>
    <p:sldId id="276" r:id="rId19"/>
    <p:sldId id="278" r:id="rId20"/>
    <p:sldId id="284" r:id="rId21"/>
    <p:sldId id="280" r:id="rId22"/>
    <p:sldId id="285" r:id="rId23"/>
    <p:sldId id="286" r:id="rId24"/>
    <p:sldId id="269" r:id="rId25"/>
    <p:sldId id="281" r:id="rId26"/>
    <p:sldId id="282" r:id="rId27"/>
    <p:sldId id="292" r:id="rId28"/>
    <p:sldId id="283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06699"/>
    <a:srgbClr val="3333CC"/>
    <a:srgbClr val="9966FF"/>
    <a:srgbClr val="009999"/>
    <a:srgbClr val="0000FF"/>
    <a:srgbClr val="CCCCFF"/>
    <a:srgbClr val="19C5C1"/>
    <a:srgbClr val="99FF33"/>
    <a:srgbClr val="93CE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9" d="100"/>
          <a:sy n="89" d="100"/>
        </p:scale>
        <p:origin x="-52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50259-2D1D-4343-AF95-29AAA289C19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95C1A3-5119-47CA-BD21-54BF685D68F1}">
      <dgm:prSet phldrT="[Текст]"/>
      <dgm:spPr/>
      <dgm:t>
        <a:bodyPr/>
        <a:lstStyle/>
        <a:p>
          <a:r>
            <a:rPr lang="uk-UA" dirty="0" smtClean="0"/>
            <a:t>  1. Україна на літературній карті світу.</a:t>
          </a:r>
          <a:endParaRPr lang="ru-RU" dirty="0"/>
        </a:p>
      </dgm:t>
    </dgm:pt>
    <dgm:pt modelId="{E42DD9AD-0649-412A-8320-1ED60D60DBD1}" type="parTrans" cxnId="{8F4DFDAD-63AD-4FEA-900E-B287291754C8}">
      <dgm:prSet/>
      <dgm:spPr/>
      <dgm:t>
        <a:bodyPr/>
        <a:lstStyle/>
        <a:p>
          <a:endParaRPr lang="ru-RU"/>
        </a:p>
      </dgm:t>
    </dgm:pt>
    <dgm:pt modelId="{36199329-F7FE-44DC-91DB-B332C7AD3837}" type="sibTrans" cxnId="{8F4DFDAD-63AD-4FEA-900E-B287291754C8}">
      <dgm:prSet/>
      <dgm:spPr/>
      <dgm:t>
        <a:bodyPr/>
        <a:lstStyle/>
        <a:p>
          <a:endParaRPr lang="ru-RU"/>
        </a:p>
      </dgm:t>
    </dgm:pt>
    <dgm:pt modelId="{7C965D5E-AA68-4545-B027-7580800DFB44}">
      <dgm:prSet phldrT="[Текст]"/>
      <dgm:spPr/>
      <dgm:t>
        <a:bodyPr/>
        <a:lstStyle/>
        <a:p>
          <a:r>
            <a:rPr lang="uk-UA" dirty="0" smtClean="0"/>
            <a:t>3.  Київ у житті представників світової літератури.</a:t>
          </a:r>
          <a:endParaRPr lang="ru-RU" dirty="0"/>
        </a:p>
      </dgm:t>
    </dgm:pt>
    <dgm:pt modelId="{01BF4BA1-368D-4AB5-B5F3-9E6BE3F4CB1B}" type="parTrans" cxnId="{40B7EAEE-F38C-44DC-8225-138E4CDB8990}">
      <dgm:prSet/>
      <dgm:spPr/>
      <dgm:t>
        <a:bodyPr/>
        <a:lstStyle/>
        <a:p>
          <a:endParaRPr lang="ru-RU"/>
        </a:p>
      </dgm:t>
    </dgm:pt>
    <dgm:pt modelId="{9BF793F2-6560-4651-B21C-28461A352A10}" type="sibTrans" cxnId="{40B7EAEE-F38C-44DC-8225-138E4CDB8990}">
      <dgm:prSet/>
      <dgm:spPr/>
      <dgm:t>
        <a:bodyPr/>
        <a:lstStyle/>
        <a:p>
          <a:endParaRPr lang="ru-RU"/>
        </a:p>
      </dgm:t>
    </dgm:pt>
    <dgm:pt modelId="{E208523E-0EBB-4D09-BF04-2F04F3630569}">
      <dgm:prSet phldrT="[Текст]"/>
      <dgm:spPr/>
      <dgm:t>
        <a:bodyPr/>
        <a:lstStyle/>
        <a:p>
          <a:r>
            <a:rPr lang="uk-UA" dirty="0" smtClean="0"/>
            <a:t>4. Письменники світу на карті нашого району.</a:t>
          </a:r>
          <a:endParaRPr lang="ru-RU" dirty="0"/>
        </a:p>
      </dgm:t>
    </dgm:pt>
    <dgm:pt modelId="{CFCE5F1E-0AD4-4984-803E-9EF76315E594}" type="parTrans" cxnId="{442758F7-7694-4D7F-8756-D9998DB823DA}">
      <dgm:prSet/>
      <dgm:spPr/>
      <dgm:t>
        <a:bodyPr/>
        <a:lstStyle/>
        <a:p>
          <a:endParaRPr lang="ru-RU"/>
        </a:p>
      </dgm:t>
    </dgm:pt>
    <dgm:pt modelId="{A7468403-72A3-4689-9206-7DB980E3574D}" type="sibTrans" cxnId="{442758F7-7694-4D7F-8756-D9998DB823DA}">
      <dgm:prSet/>
      <dgm:spPr/>
      <dgm:t>
        <a:bodyPr/>
        <a:lstStyle/>
        <a:p>
          <a:endParaRPr lang="ru-RU"/>
        </a:p>
      </dgm:t>
    </dgm:pt>
    <dgm:pt modelId="{BC8EBF3B-43AA-40D1-A37F-E00C6DCCCBFC}">
      <dgm:prSet phldrT="[Текст]"/>
      <dgm:spPr/>
      <dgm:t>
        <a:bodyPr/>
        <a:lstStyle/>
        <a:p>
          <a:r>
            <a:rPr lang="uk-UA" dirty="0" smtClean="0"/>
            <a:t>  2. Письменники світу і Україна</a:t>
          </a:r>
          <a:endParaRPr lang="ru-RU" dirty="0"/>
        </a:p>
      </dgm:t>
    </dgm:pt>
    <dgm:pt modelId="{4476C326-224F-4B69-8333-84DC0A6B7C9C}" type="sibTrans" cxnId="{F66A8B4B-C0CC-4BAD-B59E-48768677C32C}">
      <dgm:prSet/>
      <dgm:spPr/>
      <dgm:t>
        <a:bodyPr/>
        <a:lstStyle/>
        <a:p>
          <a:endParaRPr lang="ru-RU"/>
        </a:p>
      </dgm:t>
    </dgm:pt>
    <dgm:pt modelId="{53EE103F-5447-4D72-BA66-36C5A5031320}" type="parTrans" cxnId="{F66A8B4B-C0CC-4BAD-B59E-48768677C32C}">
      <dgm:prSet/>
      <dgm:spPr/>
      <dgm:t>
        <a:bodyPr/>
        <a:lstStyle/>
        <a:p>
          <a:endParaRPr lang="ru-RU"/>
        </a:p>
      </dgm:t>
    </dgm:pt>
    <dgm:pt modelId="{65AD8C56-89D8-4B5A-9F3E-92EC996178E7}" type="pres">
      <dgm:prSet presAssocID="{31950259-2D1D-4343-AF95-29AAA289C19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F144E7-4458-4BD8-BD18-F956A88B012A}" type="pres">
      <dgm:prSet presAssocID="{1395C1A3-5119-47CA-BD21-54BF685D68F1}" presName="comp" presStyleCnt="0"/>
      <dgm:spPr/>
    </dgm:pt>
    <dgm:pt modelId="{2C73EB5B-B029-4B64-B81B-0A70E0E5402B}" type="pres">
      <dgm:prSet presAssocID="{1395C1A3-5119-47CA-BD21-54BF685D68F1}" presName="box" presStyleLbl="node1" presStyleIdx="0" presStyleCnt="4" custScaleX="65138" custScaleY="41828" custLinFactNeighborX="23853" custLinFactNeighborY="3065"/>
      <dgm:spPr/>
      <dgm:t>
        <a:bodyPr/>
        <a:lstStyle/>
        <a:p>
          <a:endParaRPr lang="ru-RU"/>
        </a:p>
      </dgm:t>
    </dgm:pt>
    <dgm:pt modelId="{7086E1F1-7E0C-40A7-A3CA-3F71065F4F46}" type="pres">
      <dgm:prSet presAssocID="{1395C1A3-5119-47CA-BD21-54BF685D68F1}" presName="img" presStyleLbl="fgImgPlace1" presStyleIdx="0" presStyleCnt="4" custScaleX="74455" custScaleY="134612" custLinFactNeighborX="-1938" custLinFactNeighborY="-60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66910D6-5213-42E3-99F0-E312524E20F5}" type="pres">
      <dgm:prSet presAssocID="{1395C1A3-5119-47CA-BD21-54BF685D68F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9E2F3-D218-49ED-83AC-F71915FCFC8E}" type="pres">
      <dgm:prSet presAssocID="{36199329-F7FE-44DC-91DB-B332C7AD3837}" presName="spacer" presStyleCnt="0"/>
      <dgm:spPr/>
    </dgm:pt>
    <dgm:pt modelId="{23EFC22E-9D16-46C0-9E23-D48573B5DEDD}" type="pres">
      <dgm:prSet presAssocID="{BC8EBF3B-43AA-40D1-A37F-E00C6DCCCBFC}" presName="comp" presStyleCnt="0"/>
      <dgm:spPr/>
    </dgm:pt>
    <dgm:pt modelId="{5301C304-3E41-4ADD-B4F5-B31429FA5E91}" type="pres">
      <dgm:prSet presAssocID="{BC8EBF3B-43AA-40D1-A37F-E00C6DCCCBFC}" presName="box" presStyleLbl="node1" presStyleIdx="1" presStyleCnt="4" custScaleX="58105" custScaleY="39033" custLinFactNeighborX="8645" custLinFactNeighborY="-595"/>
      <dgm:spPr/>
      <dgm:t>
        <a:bodyPr/>
        <a:lstStyle/>
        <a:p>
          <a:endParaRPr lang="ru-RU"/>
        </a:p>
      </dgm:t>
    </dgm:pt>
    <dgm:pt modelId="{7318424F-B605-4EDC-A031-8674E57B87DC}" type="pres">
      <dgm:prSet presAssocID="{BC8EBF3B-43AA-40D1-A37F-E00C6DCCCBFC}" presName="img" presStyleLbl="fgImgPlace1" presStyleIdx="1" presStyleCnt="4" custScaleX="107296" custScaleY="94741" custLinFactY="100000" custLinFactNeighborX="-17231" custLinFactNeighborY="12077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51F3CB1-3D46-44C3-8A93-46661B5219A2}" type="pres">
      <dgm:prSet presAssocID="{BC8EBF3B-43AA-40D1-A37F-E00C6DCCCBF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BBF1-22F5-4864-87C8-2AA8A12C1C72}" type="pres">
      <dgm:prSet presAssocID="{4476C326-224F-4B69-8333-84DC0A6B7C9C}" presName="spacer" presStyleCnt="0"/>
      <dgm:spPr/>
    </dgm:pt>
    <dgm:pt modelId="{F32E722A-CAA7-43CC-B203-5DD8F99D6E92}" type="pres">
      <dgm:prSet presAssocID="{7C965D5E-AA68-4545-B027-7580800DFB44}" presName="comp" presStyleCnt="0"/>
      <dgm:spPr/>
    </dgm:pt>
    <dgm:pt modelId="{4A2C5B6C-6F89-4ED0-89A0-771290A35D9A}" type="pres">
      <dgm:prSet presAssocID="{7C965D5E-AA68-4545-B027-7580800DFB44}" presName="box" presStyleLbl="node1" presStyleIdx="2" presStyleCnt="4" custScaleX="59636" custScaleY="40251" custLinFactNeighborX="6252" custLinFactNeighborY="877"/>
      <dgm:spPr/>
      <dgm:t>
        <a:bodyPr/>
        <a:lstStyle/>
        <a:p>
          <a:endParaRPr lang="ru-RU"/>
        </a:p>
      </dgm:t>
    </dgm:pt>
    <dgm:pt modelId="{634F2DC0-AFBC-44DA-A0A6-EB8EB171A290}" type="pres">
      <dgm:prSet presAssocID="{7C965D5E-AA68-4545-B027-7580800DFB44}" presName="img" presStyleLbl="fgImgPlace1" presStyleIdx="2" presStyleCnt="4" custScaleX="159754" custLinFactNeighborX="-23977" custLinFactNeighborY="258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B36431-C4DF-48C6-AFAF-43F138CDDFC5}" type="pres">
      <dgm:prSet presAssocID="{7C965D5E-AA68-4545-B027-7580800DFB4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6842F-96BC-4EA4-9F30-53DC227E58BE}" type="pres">
      <dgm:prSet presAssocID="{9BF793F2-6560-4651-B21C-28461A352A10}" presName="spacer" presStyleCnt="0"/>
      <dgm:spPr/>
    </dgm:pt>
    <dgm:pt modelId="{40C821FC-62F8-430B-B475-BE1919D4EA56}" type="pres">
      <dgm:prSet presAssocID="{E208523E-0EBB-4D09-BF04-2F04F3630569}" presName="comp" presStyleCnt="0"/>
      <dgm:spPr/>
    </dgm:pt>
    <dgm:pt modelId="{31F90A3D-989C-4118-B837-65D31A329A41}" type="pres">
      <dgm:prSet presAssocID="{E208523E-0EBB-4D09-BF04-2F04F3630569}" presName="box" presStyleLbl="node1" presStyleIdx="3" presStyleCnt="4" custScaleX="63198" custScaleY="42324" custLinFactNeighborX="10065" custLinFactNeighborY="-254"/>
      <dgm:spPr/>
      <dgm:t>
        <a:bodyPr/>
        <a:lstStyle/>
        <a:p>
          <a:endParaRPr lang="ru-RU"/>
        </a:p>
      </dgm:t>
    </dgm:pt>
    <dgm:pt modelId="{68AC9533-A69D-443B-9E37-36271BD9A794}" type="pres">
      <dgm:prSet presAssocID="{E208523E-0EBB-4D09-BF04-2F04F3630569}" presName="img" presStyleLbl="fgImgPlace1" presStyleIdx="3" presStyleCnt="4" custScaleX="165005" custLinFactY="-100000" custLinFactNeighborX="-30074" custLinFactNeighborY="-12670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5596BA6-13BA-4BF5-B9CD-82B95D2BAB82}" type="pres">
      <dgm:prSet presAssocID="{E208523E-0EBB-4D09-BF04-2F04F363056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ADC83A-3DF7-4D79-B22B-4D468A6C040A}" type="presOf" srcId="{7C965D5E-AA68-4545-B027-7580800DFB44}" destId="{4A2C5B6C-6F89-4ED0-89A0-771290A35D9A}" srcOrd="0" destOrd="0" presId="urn:microsoft.com/office/officeart/2005/8/layout/vList4"/>
    <dgm:cxn modelId="{BCEBEC27-2F42-4376-B965-F7213AFD28A0}" type="presOf" srcId="{E208523E-0EBB-4D09-BF04-2F04F3630569}" destId="{85596BA6-13BA-4BF5-B9CD-82B95D2BAB82}" srcOrd="1" destOrd="0" presId="urn:microsoft.com/office/officeart/2005/8/layout/vList4"/>
    <dgm:cxn modelId="{C1880C81-E5EA-4E2D-9099-34AD6D41CD03}" type="presOf" srcId="{31950259-2D1D-4343-AF95-29AAA289C19C}" destId="{65AD8C56-89D8-4B5A-9F3E-92EC996178E7}" srcOrd="0" destOrd="0" presId="urn:microsoft.com/office/officeart/2005/8/layout/vList4"/>
    <dgm:cxn modelId="{442758F7-7694-4D7F-8756-D9998DB823DA}" srcId="{31950259-2D1D-4343-AF95-29AAA289C19C}" destId="{E208523E-0EBB-4D09-BF04-2F04F3630569}" srcOrd="3" destOrd="0" parTransId="{CFCE5F1E-0AD4-4984-803E-9EF76315E594}" sibTransId="{A7468403-72A3-4689-9206-7DB980E3574D}"/>
    <dgm:cxn modelId="{F6530233-E8FD-4D4E-A09A-6E26B7BF74CB}" type="presOf" srcId="{BC8EBF3B-43AA-40D1-A37F-E00C6DCCCBFC}" destId="{451F3CB1-3D46-44C3-8A93-46661B5219A2}" srcOrd="1" destOrd="0" presId="urn:microsoft.com/office/officeart/2005/8/layout/vList4"/>
    <dgm:cxn modelId="{40B7EAEE-F38C-44DC-8225-138E4CDB8990}" srcId="{31950259-2D1D-4343-AF95-29AAA289C19C}" destId="{7C965D5E-AA68-4545-B027-7580800DFB44}" srcOrd="2" destOrd="0" parTransId="{01BF4BA1-368D-4AB5-B5F3-9E6BE3F4CB1B}" sibTransId="{9BF793F2-6560-4651-B21C-28461A352A10}"/>
    <dgm:cxn modelId="{F66A8B4B-C0CC-4BAD-B59E-48768677C32C}" srcId="{31950259-2D1D-4343-AF95-29AAA289C19C}" destId="{BC8EBF3B-43AA-40D1-A37F-E00C6DCCCBFC}" srcOrd="1" destOrd="0" parTransId="{53EE103F-5447-4D72-BA66-36C5A5031320}" sibTransId="{4476C326-224F-4B69-8333-84DC0A6B7C9C}"/>
    <dgm:cxn modelId="{B852614C-F5F6-462E-BAB3-C648132E3B99}" type="presOf" srcId="{1395C1A3-5119-47CA-BD21-54BF685D68F1}" destId="{2C73EB5B-B029-4B64-B81B-0A70E0E5402B}" srcOrd="0" destOrd="0" presId="urn:microsoft.com/office/officeart/2005/8/layout/vList4"/>
    <dgm:cxn modelId="{8F4DFDAD-63AD-4FEA-900E-B287291754C8}" srcId="{31950259-2D1D-4343-AF95-29AAA289C19C}" destId="{1395C1A3-5119-47CA-BD21-54BF685D68F1}" srcOrd="0" destOrd="0" parTransId="{E42DD9AD-0649-412A-8320-1ED60D60DBD1}" sibTransId="{36199329-F7FE-44DC-91DB-B332C7AD3837}"/>
    <dgm:cxn modelId="{726A5C7F-44F4-432F-A37D-C2D74C9A1553}" type="presOf" srcId="{1395C1A3-5119-47CA-BD21-54BF685D68F1}" destId="{366910D6-5213-42E3-99F0-E312524E20F5}" srcOrd="1" destOrd="0" presId="urn:microsoft.com/office/officeart/2005/8/layout/vList4"/>
    <dgm:cxn modelId="{1765560D-C988-479D-A62D-3505F5CB2DD2}" type="presOf" srcId="{BC8EBF3B-43AA-40D1-A37F-E00C6DCCCBFC}" destId="{5301C304-3E41-4ADD-B4F5-B31429FA5E91}" srcOrd="0" destOrd="0" presId="urn:microsoft.com/office/officeart/2005/8/layout/vList4"/>
    <dgm:cxn modelId="{3AFF486F-C533-4ED0-AF87-124F750E56B4}" type="presOf" srcId="{7C965D5E-AA68-4545-B027-7580800DFB44}" destId="{EEB36431-C4DF-48C6-AFAF-43F138CDDFC5}" srcOrd="1" destOrd="0" presId="urn:microsoft.com/office/officeart/2005/8/layout/vList4"/>
    <dgm:cxn modelId="{556D23B1-3E99-4F74-887F-3902459B60BC}" type="presOf" srcId="{E208523E-0EBB-4D09-BF04-2F04F3630569}" destId="{31F90A3D-989C-4118-B837-65D31A329A41}" srcOrd="0" destOrd="0" presId="urn:microsoft.com/office/officeart/2005/8/layout/vList4"/>
    <dgm:cxn modelId="{DFB6CEEC-42D6-42BA-A1FB-1463A835929B}" type="presParOf" srcId="{65AD8C56-89D8-4B5A-9F3E-92EC996178E7}" destId="{36F144E7-4458-4BD8-BD18-F956A88B012A}" srcOrd="0" destOrd="0" presId="urn:microsoft.com/office/officeart/2005/8/layout/vList4"/>
    <dgm:cxn modelId="{BA8DBB99-F4D7-482B-9325-1CA1AB2F1DC8}" type="presParOf" srcId="{36F144E7-4458-4BD8-BD18-F956A88B012A}" destId="{2C73EB5B-B029-4B64-B81B-0A70E0E5402B}" srcOrd="0" destOrd="0" presId="urn:microsoft.com/office/officeart/2005/8/layout/vList4"/>
    <dgm:cxn modelId="{22676C8F-2E33-4594-89D4-266C0E8C4AEC}" type="presParOf" srcId="{36F144E7-4458-4BD8-BD18-F956A88B012A}" destId="{7086E1F1-7E0C-40A7-A3CA-3F71065F4F46}" srcOrd="1" destOrd="0" presId="urn:microsoft.com/office/officeart/2005/8/layout/vList4"/>
    <dgm:cxn modelId="{36825BED-1D69-48F3-971C-380BC45F6DAC}" type="presParOf" srcId="{36F144E7-4458-4BD8-BD18-F956A88B012A}" destId="{366910D6-5213-42E3-99F0-E312524E20F5}" srcOrd="2" destOrd="0" presId="urn:microsoft.com/office/officeart/2005/8/layout/vList4"/>
    <dgm:cxn modelId="{AEAC6490-0E88-45B9-B771-01E7C6FDEE04}" type="presParOf" srcId="{65AD8C56-89D8-4B5A-9F3E-92EC996178E7}" destId="{E269E2F3-D218-49ED-83AC-F71915FCFC8E}" srcOrd="1" destOrd="0" presId="urn:microsoft.com/office/officeart/2005/8/layout/vList4"/>
    <dgm:cxn modelId="{79CAA8B4-0590-4708-A29F-CDC1ACDA9DB8}" type="presParOf" srcId="{65AD8C56-89D8-4B5A-9F3E-92EC996178E7}" destId="{23EFC22E-9D16-46C0-9E23-D48573B5DEDD}" srcOrd="2" destOrd="0" presId="urn:microsoft.com/office/officeart/2005/8/layout/vList4"/>
    <dgm:cxn modelId="{42CF69A2-A98C-4D00-9A0E-1C372CC2CCC2}" type="presParOf" srcId="{23EFC22E-9D16-46C0-9E23-D48573B5DEDD}" destId="{5301C304-3E41-4ADD-B4F5-B31429FA5E91}" srcOrd="0" destOrd="0" presId="urn:microsoft.com/office/officeart/2005/8/layout/vList4"/>
    <dgm:cxn modelId="{C8424587-1DB6-4EA2-99AF-4BEE6634BDA1}" type="presParOf" srcId="{23EFC22E-9D16-46C0-9E23-D48573B5DEDD}" destId="{7318424F-B605-4EDC-A031-8674E57B87DC}" srcOrd="1" destOrd="0" presId="urn:microsoft.com/office/officeart/2005/8/layout/vList4"/>
    <dgm:cxn modelId="{A27F9E41-1E2C-45A5-AA66-4D3F64614819}" type="presParOf" srcId="{23EFC22E-9D16-46C0-9E23-D48573B5DEDD}" destId="{451F3CB1-3D46-44C3-8A93-46661B5219A2}" srcOrd="2" destOrd="0" presId="urn:microsoft.com/office/officeart/2005/8/layout/vList4"/>
    <dgm:cxn modelId="{6A0EA107-F27C-4EB5-AB7D-E32C2E3C5623}" type="presParOf" srcId="{65AD8C56-89D8-4B5A-9F3E-92EC996178E7}" destId="{E786BBF1-22F5-4864-87C8-2AA8A12C1C72}" srcOrd="3" destOrd="0" presId="urn:microsoft.com/office/officeart/2005/8/layout/vList4"/>
    <dgm:cxn modelId="{B042BAD1-42E8-469E-9497-12AF7FA7EC31}" type="presParOf" srcId="{65AD8C56-89D8-4B5A-9F3E-92EC996178E7}" destId="{F32E722A-CAA7-43CC-B203-5DD8F99D6E92}" srcOrd="4" destOrd="0" presId="urn:microsoft.com/office/officeart/2005/8/layout/vList4"/>
    <dgm:cxn modelId="{668E787F-A6CD-4FA3-B81A-3A0C3FA47B82}" type="presParOf" srcId="{F32E722A-CAA7-43CC-B203-5DD8F99D6E92}" destId="{4A2C5B6C-6F89-4ED0-89A0-771290A35D9A}" srcOrd="0" destOrd="0" presId="urn:microsoft.com/office/officeart/2005/8/layout/vList4"/>
    <dgm:cxn modelId="{8D9B9E4A-D18B-4DF2-9866-9A3FC251FE25}" type="presParOf" srcId="{F32E722A-CAA7-43CC-B203-5DD8F99D6E92}" destId="{634F2DC0-AFBC-44DA-A0A6-EB8EB171A290}" srcOrd="1" destOrd="0" presId="urn:microsoft.com/office/officeart/2005/8/layout/vList4"/>
    <dgm:cxn modelId="{DD3FDF44-96C6-4F9B-A7D5-C5A80A987CC0}" type="presParOf" srcId="{F32E722A-CAA7-43CC-B203-5DD8F99D6E92}" destId="{EEB36431-C4DF-48C6-AFAF-43F138CDDFC5}" srcOrd="2" destOrd="0" presId="urn:microsoft.com/office/officeart/2005/8/layout/vList4"/>
    <dgm:cxn modelId="{CB1E230F-4930-4B4B-98DA-22E70E70B521}" type="presParOf" srcId="{65AD8C56-89D8-4B5A-9F3E-92EC996178E7}" destId="{1E16842F-96BC-4EA4-9F30-53DC227E58BE}" srcOrd="5" destOrd="0" presId="urn:microsoft.com/office/officeart/2005/8/layout/vList4"/>
    <dgm:cxn modelId="{F6995553-9A51-4263-8BF0-4C77E71C884D}" type="presParOf" srcId="{65AD8C56-89D8-4B5A-9F3E-92EC996178E7}" destId="{40C821FC-62F8-430B-B475-BE1919D4EA56}" srcOrd="6" destOrd="0" presId="urn:microsoft.com/office/officeart/2005/8/layout/vList4"/>
    <dgm:cxn modelId="{EBBAF4D8-794D-4585-B5C2-AE4724C27602}" type="presParOf" srcId="{40C821FC-62F8-430B-B475-BE1919D4EA56}" destId="{31F90A3D-989C-4118-B837-65D31A329A41}" srcOrd="0" destOrd="0" presId="urn:microsoft.com/office/officeart/2005/8/layout/vList4"/>
    <dgm:cxn modelId="{5B08B272-3D03-4A62-BB24-1ED15A8E7718}" type="presParOf" srcId="{40C821FC-62F8-430B-B475-BE1919D4EA56}" destId="{68AC9533-A69D-443B-9E37-36271BD9A794}" srcOrd="1" destOrd="0" presId="urn:microsoft.com/office/officeart/2005/8/layout/vList4"/>
    <dgm:cxn modelId="{0246E09D-3622-4E70-8779-88A8AED9C478}" type="presParOf" srcId="{40C821FC-62F8-430B-B475-BE1919D4EA56}" destId="{85596BA6-13BA-4BF5-B9CD-82B95D2BAB82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137E2-3C15-4500-AEC1-4975FF23916C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FF22-C901-4610-A496-960B6BD2BC9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494E0"/>
            </a:gs>
            <a:gs pos="39999">
              <a:srgbClr val="85C2FF"/>
            </a:gs>
            <a:gs pos="70000">
              <a:srgbClr val="D2F6DE"/>
            </a:gs>
            <a:gs pos="100000">
              <a:srgbClr val="DCAFE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21DFFD-8B4B-4D9B-898A-D2FACCCBE45F}" type="datetimeFigureOut">
              <a:rPr lang="ru-RU" smtClean="0"/>
              <a:pPr/>
              <a:t>14.05.2013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FEA045-D62F-4A84-A13D-FDBCA70A81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>
                <a:solidFill>
                  <a:srgbClr val="FF33CC"/>
                </a:solidFill>
                <a:effectLst/>
                <a:latin typeface="Ampir Deco" pitchFamily="2" charset="0"/>
              </a:rPr>
              <a:t>Портфоліо вчителя</a:t>
            </a:r>
            <a:endParaRPr lang="ru-RU" dirty="0">
              <a:solidFill>
                <a:srgbClr val="FF33CC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5206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31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mpir Deco" pitchFamily="2" charset="0"/>
              </a:rPr>
              <a:t> </a:t>
            </a:r>
            <a:r>
              <a:rPr lang="uk-UA" sz="4200" dirty="0" smtClean="0">
                <a:solidFill>
                  <a:srgbClr val="FF33CC"/>
                </a:solidFill>
                <a:latin typeface="Ampir Deco" pitchFamily="2" charset="0"/>
              </a:rPr>
              <a:t>світової літератури</a:t>
            </a:r>
          </a:p>
          <a:p>
            <a:endParaRPr lang="uk-UA" sz="3600" dirty="0" smtClean="0">
              <a:latin typeface="Ampir Deco" pitchFamily="2" charset="0"/>
            </a:endParaRPr>
          </a:p>
          <a:p>
            <a:endParaRPr lang="uk-UA" sz="3200" dirty="0" smtClean="0">
              <a:latin typeface="Ampir Deco" pitchFamily="2" charset="0"/>
            </a:endParaRPr>
          </a:p>
          <a:p>
            <a:endParaRPr lang="uk-UA" sz="3200" dirty="0" smtClean="0">
              <a:latin typeface="Ampir Deco" pitchFamily="2" charset="0"/>
            </a:endParaRP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mpir Deco" pitchFamily="2" charset="0"/>
              </a:rPr>
              <a:t>        </a:t>
            </a:r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  <a:latin typeface="Ampir Deco" pitchFamily="2" charset="0"/>
            </a:endParaRPr>
          </a:p>
          <a:p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  <a:latin typeface="Ampir Deco" pitchFamily="2" charset="0"/>
            </a:endParaRPr>
          </a:p>
          <a:p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  <a:latin typeface="Ampir Deco" pitchFamily="2" charset="0"/>
            </a:endParaRPr>
          </a:p>
          <a:p>
            <a:pPr algn="ctr">
              <a:buNone/>
            </a:pPr>
            <a:r>
              <a:rPr lang="uk-UA" dirty="0" smtClean="0">
                <a:solidFill>
                  <a:srgbClr val="615DBB"/>
                </a:solidFill>
                <a:latin typeface="Ampir Deco" pitchFamily="2" charset="0"/>
              </a:rPr>
              <a:t>  </a:t>
            </a:r>
            <a:r>
              <a:rPr lang="en-US" dirty="0" smtClean="0">
                <a:solidFill>
                  <a:srgbClr val="615DBB"/>
                </a:solidFill>
                <a:latin typeface="Ampir Deco" pitchFamily="2" charset="0"/>
              </a:rPr>
              <a:t>       </a:t>
            </a:r>
            <a:r>
              <a:rPr lang="uk-UA" dirty="0" smtClean="0">
                <a:solidFill>
                  <a:srgbClr val="615DBB"/>
                </a:solidFill>
                <a:latin typeface="Ampir Deco" pitchFamily="2" charset="0"/>
              </a:rPr>
              <a:t> </a:t>
            </a:r>
            <a:r>
              <a:rPr lang="uk-UA" dirty="0" smtClean="0">
                <a:solidFill>
                  <a:srgbClr val="4D3BB7"/>
                </a:solidFill>
                <a:latin typeface="+mj-lt"/>
              </a:rPr>
              <a:t>Вечірньої (змінної) загальноосвітньої школи № 18</a:t>
            </a:r>
            <a:r>
              <a:rPr lang="en-US" dirty="0" smtClean="0">
                <a:solidFill>
                  <a:srgbClr val="4D3BB7"/>
                </a:solidFill>
                <a:latin typeface="+mj-lt"/>
              </a:rPr>
              <a:t> </a:t>
            </a:r>
            <a:endParaRPr lang="uk-UA" dirty="0" smtClean="0">
              <a:solidFill>
                <a:srgbClr val="4D3BB7"/>
              </a:solidFill>
              <a:latin typeface="+mj-lt"/>
            </a:endParaRPr>
          </a:p>
          <a:p>
            <a:pPr algn="ctr">
              <a:buNone/>
            </a:pPr>
            <a:r>
              <a:rPr lang="uk-UA" dirty="0" smtClean="0">
                <a:solidFill>
                  <a:srgbClr val="4D3BB7"/>
                </a:solidFill>
                <a:latin typeface="+mj-lt"/>
              </a:rPr>
              <a:t>                Деснянського району м. Києва</a:t>
            </a:r>
            <a:endParaRPr lang="ru-RU" dirty="0" smtClean="0">
              <a:solidFill>
                <a:srgbClr val="4D3BB7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4" name="Picture 2" descr="D:\Мои документы\Вечерняя школа\Портфолио Гали\Книга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071677"/>
            <a:ext cx="6786610" cy="3070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494E0"/>
            </a:gs>
            <a:gs pos="39999">
              <a:srgbClr val="85C2FF"/>
            </a:gs>
            <a:gs pos="70000">
              <a:srgbClr val="D2F6DE"/>
            </a:gs>
            <a:gs pos="100000">
              <a:srgbClr val="DCAFE3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429552" cy="1714512"/>
          </a:xfrm>
          <a:solidFill>
            <a:srgbClr val="CCCCFF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err="1" smtClean="0">
                <a:solidFill>
                  <a:srgbClr val="800080"/>
                </a:solidFill>
                <a:effectLst/>
              </a:rPr>
              <a:t>Краєзнавство</a:t>
            </a:r>
            <a:r>
              <a:rPr lang="ru-RU" sz="24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b="0" dirty="0" smtClean="0">
                <a:solidFill>
                  <a:srgbClr val="800080"/>
                </a:solidFill>
                <a:effectLst/>
              </a:rPr>
              <a:t>—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збір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,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накопичення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і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популяризація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відомостей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про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певну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територію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з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різних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точок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800080"/>
                </a:solidFill>
                <a:effectLst/>
              </a:rPr>
              <a:t>зору</a:t>
            </a:r>
            <a:r>
              <a:rPr lang="ru-RU" sz="2000" dirty="0" smtClean="0">
                <a:solidFill>
                  <a:srgbClr val="800080"/>
                </a:solidFill>
                <a:effectLst/>
              </a:rPr>
              <a:t>.</a:t>
            </a:r>
            <a:r>
              <a:rPr lang="en-US" sz="2000" b="0" dirty="0" smtClean="0">
                <a:effectLst/>
              </a:rPr>
              <a:t/>
            </a:r>
            <a:br>
              <a:rPr lang="en-US" sz="2000" b="0" dirty="0" smtClean="0">
                <a:effectLst/>
              </a:rPr>
            </a:br>
            <a:r>
              <a:rPr lang="ru-RU" sz="2400" dirty="0" smtClean="0">
                <a:solidFill>
                  <a:srgbClr val="333399"/>
                </a:solidFill>
              </a:rPr>
              <a:t> </a:t>
            </a:r>
            <a:r>
              <a:rPr lang="ru-RU" sz="2400" dirty="0" err="1" smtClean="0">
                <a:solidFill>
                  <a:srgbClr val="333399"/>
                </a:solidFill>
                <a:effectLst/>
              </a:rPr>
              <a:t>Краєзнавство</a:t>
            </a:r>
            <a:r>
              <a:rPr lang="ru-RU" sz="2400" dirty="0" smtClean="0">
                <a:solidFill>
                  <a:srgbClr val="333399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–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це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комплекс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наукових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дисциплін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,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різних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за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змістом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та методами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дослідження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,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які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здійснюють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наукове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та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всебічне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333399"/>
                </a:solidFill>
                <a:effectLst/>
              </a:rPr>
              <a:t>пізнання</a:t>
            </a:r>
            <a:r>
              <a:rPr lang="ru-RU" sz="2000" dirty="0" smtClean="0">
                <a:solidFill>
                  <a:srgbClr val="333399"/>
                </a:solidFill>
                <a:effectLst/>
              </a:rPr>
              <a:t> краю. </a:t>
            </a:r>
            <a:endParaRPr lang="ru-RU" sz="2000" dirty="0">
              <a:solidFill>
                <a:srgbClr val="333399"/>
              </a:solidFill>
              <a:effectLst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57554" y="2500306"/>
            <a:ext cx="5286412" cy="1714512"/>
          </a:xfrm>
          <a:prstGeom prst="roundRect">
            <a:avLst/>
          </a:prstGeom>
          <a:solidFill>
            <a:srgbClr val="D98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 smtClean="0">
                <a:solidFill>
                  <a:srgbClr val="000066"/>
                </a:solidFill>
              </a:rPr>
              <a:t>"...Ми - не греки, не римляни, не перси, не варяги; ми є Руси! Тому маємо знати і шанувати землю свою, свою Вітчизну, своїх богів і батьків"                          Велесова книга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86182" y="4857760"/>
            <a:ext cx="4714908" cy="1214446"/>
          </a:xfrm>
          <a:prstGeom prst="roundRect">
            <a:avLst/>
          </a:prstGeom>
          <a:solidFill>
            <a:srgbClr val="A23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 smtClean="0"/>
              <a:t>"Мало любити свій рідний край, його треба ще й знати…”            М.Рильський</a:t>
            </a: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86124"/>
            <a:ext cx="26812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643570" cy="939784"/>
          </a:xfrm>
        </p:spPr>
        <p:txBody>
          <a:bodyPr/>
          <a:lstStyle/>
          <a:p>
            <a:r>
              <a:rPr lang="uk-UA" dirty="0" smtClean="0">
                <a:solidFill>
                  <a:srgbClr val="006699"/>
                </a:solidFill>
                <a:effectLst/>
              </a:rPr>
              <a:t>Джерела краєзнавства</a:t>
            </a:r>
            <a:endParaRPr lang="ru-RU" dirty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28596" y="1357298"/>
            <a:ext cx="4929222" cy="4786346"/>
          </a:xfrm>
          <a:prstGeom prst="verticalScroll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0" y="1509698"/>
            <a:ext cx="4929190" cy="4991136"/>
          </a:xfrm>
          <a:prstGeom prst="verticalScroll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uk-UA" b="1" i="1" dirty="0" smtClean="0">
                <a:solidFill>
                  <a:srgbClr val="008080"/>
                </a:solidFill>
              </a:rPr>
              <a:t>картографічні джерела </a:t>
            </a:r>
            <a:r>
              <a:rPr lang="uk-UA" b="1" dirty="0" smtClean="0">
                <a:solidFill>
                  <a:srgbClr val="008080"/>
                </a:solidFill>
              </a:rPr>
              <a:t>(архіви музеїв, державні архіви);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8080"/>
                </a:solidFill>
              </a:rPr>
              <a:t>  </a:t>
            </a:r>
            <a:r>
              <a:rPr lang="uk-UA" b="1" i="1" dirty="0" smtClean="0">
                <a:solidFill>
                  <a:srgbClr val="008080"/>
                </a:solidFill>
              </a:rPr>
              <a:t>усні джерела </a:t>
            </a:r>
            <a:r>
              <a:rPr lang="uk-UA" b="1" dirty="0" smtClean="0">
                <a:solidFill>
                  <a:srgbClr val="008080"/>
                </a:solidFill>
              </a:rPr>
              <a:t>— усна народна творчість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8080"/>
                </a:solidFill>
              </a:rPr>
              <a:t>  </a:t>
            </a:r>
            <a:r>
              <a:rPr lang="uk-UA" b="1" i="1" dirty="0" smtClean="0">
                <a:solidFill>
                  <a:srgbClr val="008080"/>
                </a:solidFill>
              </a:rPr>
              <a:t>офіційні джерела </a:t>
            </a:r>
            <a:r>
              <a:rPr lang="uk-UA" b="1" dirty="0" smtClean="0">
                <a:solidFill>
                  <a:srgbClr val="008080"/>
                </a:solidFill>
              </a:rPr>
              <a:t>— документальна спадщина;</a:t>
            </a:r>
          </a:p>
          <a:p>
            <a:pPr>
              <a:buFont typeface="Wingdings" pitchFamily="2" charset="2"/>
              <a:buChar char="Ø"/>
            </a:pPr>
            <a:r>
              <a:rPr lang="uk-UA" b="1" i="1" dirty="0" smtClean="0">
                <a:solidFill>
                  <a:srgbClr val="008080"/>
                </a:solidFill>
              </a:rPr>
              <a:t>  краєзнавча бібліографія </a:t>
            </a:r>
            <a:r>
              <a:rPr lang="uk-UA" b="1" dirty="0" smtClean="0">
                <a:solidFill>
                  <a:srgbClr val="008080"/>
                </a:solidFill>
              </a:rPr>
              <a:t>— інформація про літературу регіону;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8080"/>
                </a:solidFill>
              </a:rPr>
              <a:t>  </a:t>
            </a:r>
            <a:r>
              <a:rPr lang="uk-UA" b="1" i="1" dirty="0" smtClean="0">
                <a:solidFill>
                  <a:srgbClr val="008080"/>
                </a:solidFill>
              </a:rPr>
              <a:t>спостереження;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8080"/>
                </a:solidFill>
              </a:rPr>
              <a:t>  </a:t>
            </a:r>
            <a:r>
              <a:rPr lang="uk-UA" b="1" i="1" dirty="0" smtClean="0">
                <a:solidFill>
                  <a:srgbClr val="008080"/>
                </a:solidFill>
              </a:rPr>
              <a:t>друковані джерела </a:t>
            </a:r>
            <a:r>
              <a:rPr lang="uk-UA" b="1" dirty="0" smtClean="0">
                <a:solidFill>
                  <a:srgbClr val="008080"/>
                </a:solidFill>
              </a:rPr>
              <a:t>— підручники, довідники, енциклопедії, путівники, карти, журнали, газети;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8080"/>
                </a:solidFill>
              </a:rPr>
              <a:t>  </a:t>
            </a:r>
            <a:r>
              <a:rPr lang="uk-UA" b="1" i="1" dirty="0" smtClean="0">
                <a:solidFill>
                  <a:srgbClr val="008080"/>
                </a:solidFill>
              </a:rPr>
              <a:t>пам'ятки історії, літератури та культури</a:t>
            </a:r>
            <a:r>
              <a:rPr lang="uk-UA" b="1" dirty="0" smtClean="0">
                <a:solidFill>
                  <a:srgbClr val="00808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643446"/>
            <a:ext cx="3214710" cy="19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6352" y="785794"/>
            <a:ext cx="1307482" cy="187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9" y="2786059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843">
            <a:off x="7421632" y="884204"/>
            <a:ext cx="1390718" cy="195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49408">
            <a:off x="5014163" y="2844086"/>
            <a:ext cx="1290954" cy="182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68213">
            <a:off x="7593639" y="2565552"/>
            <a:ext cx="1317371" cy="180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878254">
            <a:off x="5267966" y="1071477"/>
            <a:ext cx="1283809" cy="181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3429024" cy="928694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solidFill>
                  <a:srgbClr val="0000CC"/>
                </a:solidFill>
                <a:effectLst/>
              </a:rPr>
              <a:t>Функції  </a:t>
            </a:r>
            <a:r>
              <a:rPr lang="ru-RU" sz="4400" dirty="0" smtClean="0">
                <a:solidFill>
                  <a:srgbClr val="0000CC"/>
                </a:solidFill>
              </a:rPr>
              <a:t/>
            </a:r>
            <a:br>
              <a:rPr lang="ru-RU" sz="4400" dirty="0" smtClean="0">
                <a:solidFill>
                  <a:srgbClr val="0000CC"/>
                </a:solidFill>
              </a:rPr>
            </a:br>
            <a:endParaRPr lang="ru-RU" dirty="0">
              <a:solidFill>
                <a:srgbClr val="006699"/>
              </a:solidFill>
              <a:effectLst/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142844" y="1928802"/>
            <a:ext cx="1500198" cy="500066"/>
          </a:xfrm>
          <a:prstGeom prst="round2SameRect">
            <a:avLst/>
          </a:prstGeom>
          <a:solidFill>
            <a:srgbClr val="84D4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Педагогічна</a:t>
            </a:r>
          </a:p>
          <a:p>
            <a:endParaRPr lang="uk-UA" b="1" dirty="0" smtClean="0"/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1285852" y="2786058"/>
            <a:ext cx="1428760" cy="500066"/>
          </a:xfrm>
          <a:prstGeom prst="round2SameRect">
            <a:avLst/>
          </a:prstGeom>
          <a:solidFill>
            <a:srgbClr val="84D4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Навчальна</a:t>
            </a:r>
          </a:p>
          <a:p>
            <a:pPr algn="ctr"/>
            <a:endParaRPr lang="uk-UA" b="1" dirty="0" smtClean="0"/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2714612" y="1928802"/>
            <a:ext cx="1143008" cy="500066"/>
          </a:xfrm>
          <a:prstGeom prst="round2SameRect">
            <a:avLst/>
          </a:prstGeom>
          <a:solidFill>
            <a:srgbClr val="84D4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Наукова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1" name="Месяц 30"/>
          <p:cNvSpPr/>
          <p:nvPr/>
        </p:nvSpPr>
        <p:spPr>
          <a:xfrm rot="16200000">
            <a:off x="2163399" y="765503"/>
            <a:ext cx="506840" cy="833174"/>
          </a:xfrm>
          <a:prstGeom prst="moon">
            <a:avLst>
              <a:gd name="adj" fmla="val 32836"/>
            </a:avLst>
          </a:prstGeom>
          <a:solidFill>
            <a:srgbClr val="84D4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Месяц 35"/>
          <p:cNvSpPr/>
          <p:nvPr/>
        </p:nvSpPr>
        <p:spPr>
          <a:xfrm rot="16626464">
            <a:off x="3191635" y="3562574"/>
            <a:ext cx="554346" cy="854356"/>
          </a:xfrm>
          <a:prstGeom prst="moon">
            <a:avLst>
              <a:gd name="adj" fmla="val 36824"/>
            </a:avLst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с двумя скругленными соседними углами 36"/>
          <p:cNvSpPr/>
          <p:nvPr/>
        </p:nvSpPr>
        <p:spPr>
          <a:xfrm>
            <a:off x="5357818" y="4143380"/>
            <a:ext cx="3429024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Фотографування та відеозйомка</a:t>
            </a:r>
            <a:endParaRPr lang="uk-UA" dirty="0"/>
          </a:p>
        </p:txBody>
      </p:sp>
      <p:sp>
        <p:nvSpPr>
          <p:cNvPr id="44" name="Прямоугольник с двумя скругленными соседними углами 43"/>
          <p:cNvSpPr/>
          <p:nvPr/>
        </p:nvSpPr>
        <p:spPr>
          <a:xfrm>
            <a:off x="6357950" y="4714884"/>
            <a:ext cx="2000264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Експедиційний</a:t>
            </a:r>
            <a:endParaRPr lang="uk-UA" dirty="0"/>
          </a:p>
        </p:txBody>
      </p:sp>
      <p:sp>
        <p:nvSpPr>
          <p:cNvPr id="45" name="Прямоугольник с двумя скругленными соседними углами 44"/>
          <p:cNvSpPr/>
          <p:nvPr/>
        </p:nvSpPr>
        <p:spPr>
          <a:xfrm>
            <a:off x="5357818" y="5286388"/>
            <a:ext cx="1857388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Географічний</a:t>
            </a:r>
            <a:endParaRPr lang="uk-UA" dirty="0"/>
          </a:p>
        </p:txBody>
      </p:sp>
      <p:sp>
        <p:nvSpPr>
          <p:cNvPr id="46" name="Прямоугольник с двумя скругленными соседними углами 45"/>
          <p:cNvSpPr/>
          <p:nvPr/>
        </p:nvSpPr>
        <p:spPr>
          <a:xfrm>
            <a:off x="4643438" y="5715016"/>
            <a:ext cx="1857388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Моделювання</a:t>
            </a:r>
            <a:endParaRPr lang="uk-UA" dirty="0"/>
          </a:p>
        </p:txBody>
      </p:sp>
      <p:sp>
        <p:nvSpPr>
          <p:cNvPr id="49" name="Прямоугольник с двумя скругленными соседними углами 48"/>
          <p:cNvSpPr/>
          <p:nvPr/>
        </p:nvSpPr>
        <p:spPr>
          <a:xfrm>
            <a:off x="3500430" y="6215082"/>
            <a:ext cx="1785950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Соціологічний</a:t>
            </a:r>
            <a:endParaRPr lang="uk-UA" dirty="0"/>
          </a:p>
        </p:txBody>
      </p:sp>
      <p:sp>
        <p:nvSpPr>
          <p:cNvPr id="50" name="Прямоугольник с двумя скругленными соседними углами 49"/>
          <p:cNvSpPr/>
          <p:nvPr/>
        </p:nvSpPr>
        <p:spPr>
          <a:xfrm>
            <a:off x="2428860" y="5715016"/>
            <a:ext cx="1571636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Літературний</a:t>
            </a:r>
          </a:p>
        </p:txBody>
      </p:sp>
      <p:sp>
        <p:nvSpPr>
          <p:cNvPr id="51" name="Прямоугольник с двумя скругленными соседними углами 50"/>
          <p:cNvSpPr/>
          <p:nvPr/>
        </p:nvSpPr>
        <p:spPr>
          <a:xfrm>
            <a:off x="1142976" y="5214950"/>
            <a:ext cx="1285884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Описовий</a:t>
            </a:r>
          </a:p>
        </p:txBody>
      </p:sp>
      <p:sp>
        <p:nvSpPr>
          <p:cNvPr id="52" name="Прямоугольник с двумя скругленными соседними углами 51"/>
          <p:cNvSpPr/>
          <p:nvPr/>
        </p:nvSpPr>
        <p:spPr>
          <a:xfrm>
            <a:off x="357158" y="4643446"/>
            <a:ext cx="1928826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Картографічний</a:t>
            </a:r>
            <a:endParaRPr lang="uk-UA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22748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142844" y="6143644"/>
            <a:ext cx="3000396" cy="357190"/>
          </a:xfrm>
          <a:prstGeom prst="round2SameRect">
            <a:avLst/>
          </a:prstGeom>
          <a:solidFill>
            <a:srgbClr val="36A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Візуальний (спостереження</a:t>
            </a:r>
            <a:r>
              <a:rPr lang="ru-RU" dirty="0" smtClean="0"/>
              <a:t>)</a:t>
            </a:r>
          </a:p>
        </p:txBody>
      </p:sp>
      <p:cxnSp>
        <p:nvCxnSpPr>
          <p:cNvPr id="24" name="Прямая со стрелкой 23"/>
          <p:cNvCxnSpPr>
            <a:stCxn id="31" idx="1"/>
            <a:endCxn id="7" idx="3"/>
          </p:cNvCxnSpPr>
          <p:nvPr/>
        </p:nvCxnSpPr>
        <p:spPr>
          <a:xfrm rot="5400000">
            <a:off x="1408235" y="920218"/>
            <a:ext cx="493292" cy="1523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6" idx="1"/>
            <a:endCxn id="37" idx="2"/>
          </p:cNvCxnSpPr>
          <p:nvPr/>
        </p:nvCxnSpPr>
        <p:spPr>
          <a:xfrm rot="16200000" flipH="1">
            <a:off x="4367575" y="3331732"/>
            <a:ext cx="57180" cy="19233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36" idx="1"/>
          </p:cNvCxnSpPr>
          <p:nvPr/>
        </p:nvCxnSpPr>
        <p:spPr>
          <a:xfrm rot="5400000">
            <a:off x="1813668" y="4522801"/>
            <a:ext cx="1878850" cy="13628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36" idx="1"/>
            <a:endCxn id="49" idx="3"/>
          </p:cNvCxnSpPr>
          <p:nvPr/>
        </p:nvCxnSpPr>
        <p:spPr>
          <a:xfrm rot="16200000" flipH="1">
            <a:off x="2938815" y="4760491"/>
            <a:ext cx="1950287" cy="958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44" idx="2"/>
          </p:cNvCxnSpPr>
          <p:nvPr/>
        </p:nvCxnSpPr>
        <p:spPr>
          <a:xfrm>
            <a:off x="3500431" y="4286257"/>
            <a:ext cx="2857519" cy="6072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36" idx="1"/>
          </p:cNvCxnSpPr>
          <p:nvPr/>
        </p:nvCxnSpPr>
        <p:spPr>
          <a:xfrm rot="5400000">
            <a:off x="2313734" y="4094171"/>
            <a:ext cx="950155" cy="1291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>
            <a:off x="2500298" y="4857760"/>
            <a:ext cx="150019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36" idx="1"/>
          </p:cNvCxnSpPr>
          <p:nvPr/>
        </p:nvCxnSpPr>
        <p:spPr>
          <a:xfrm rot="16200000" flipH="1">
            <a:off x="3349584" y="4349723"/>
            <a:ext cx="1450223" cy="12803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2500298" y="3244334"/>
            <a:ext cx="6168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00CC"/>
                </a:solidFill>
              </a:rPr>
              <a:t>та методи дослідження краєзнавства</a:t>
            </a:r>
            <a:endParaRPr lang="ru-RU" sz="2800" b="1" dirty="0"/>
          </a:p>
        </p:txBody>
      </p:sp>
      <p:cxnSp>
        <p:nvCxnSpPr>
          <p:cNvPr id="60" name="Прямая со стрелкой 59"/>
          <p:cNvCxnSpPr>
            <a:stCxn id="31" idx="1"/>
            <a:endCxn id="8" idx="3"/>
          </p:cNvCxnSpPr>
          <p:nvPr/>
        </p:nvCxnSpPr>
        <p:spPr>
          <a:xfrm rot="5400000">
            <a:off x="1533252" y="1902491"/>
            <a:ext cx="1350548" cy="416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31" idx="1"/>
            <a:endCxn id="9" idx="3"/>
          </p:cNvCxnSpPr>
          <p:nvPr/>
        </p:nvCxnSpPr>
        <p:spPr>
          <a:xfrm rot="16200000" flipH="1">
            <a:off x="2604821" y="1247507"/>
            <a:ext cx="493292" cy="8692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stCxn id="36" idx="1"/>
          </p:cNvCxnSpPr>
          <p:nvPr/>
        </p:nvCxnSpPr>
        <p:spPr>
          <a:xfrm rot="16200000" flipH="1">
            <a:off x="4063964" y="3635343"/>
            <a:ext cx="1021595" cy="22804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36" idx="1"/>
          </p:cNvCxnSpPr>
          <p:nvPr/>
        </p:nvCxnSpPr>
        <p:spPr>
          <a:xfrm rot="5400000">
            <a:off x="2313734" y="3522667"/>
            <a:ext cx="378651" cy="1862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Рисунок 1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428604"/>
            <a:ext cx="2714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  <a:solidFill>
            <a:srgbClr val="AEE2E8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effectLst/>
              </a:rPr>
              <a:t>Форми краєзнавства</a:t>
            </a:r>
            <a:endParaRPr lang="ru-RU" dirty="0">
              <a:effectLst/>
            </a:endParaRPr>
          </a:p>
        </p:txBody>
      </p:sp>
      <p:sp>
        <p:nvSpPr>
          <p:cNvPr id="5" name="Трапеция 4"/>
          <p:cNvSpPr/>
          <p:nvPr/>
        </p:nvSpPr>
        <p:spPr>
          <a:xfrm>
            <a:off x="714348" y="2285992"/>
            <a:ext cx="3143272" cy="1643074"/>
          </a:xfrm>
          <a:prstGeom prst="trapezoid">
            <a:avLst/>
          </a:prstGeom>
          <a:solidFill>
            <a:srgbClr val="39B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Державне</a:t>
            </a:r>
          </a:p>
          <a:p>
            <a:pPr algn="ctr"/>
            <a:r>
              <a:rPr lang="uk-UA" dirty="0" smtClean="0"/>
              <a:t>Краєзнавчі музеї</a:t>
            </a:r>
          </a:p>
          <a:p>
            <a:pPr algn="ctr"/>
            <a:r>
              <a:rPr lang="uk-UA" dirty="0" smtClean="0"/>
              <a:t>Дослідницькі інститути</a:t>
            </a:r>
            <a:endParaRPr lang="ru-RU" dirty="0"/>
          </a:p>
        </p:txBody>
      </p:sp>
      <p:sp>
        <p:nvSpPr>
          <p:cNvPr id="6" name="Трапеция 5"/>
          <p:cNvSpPr/>
          <p:nvPr/>
        </p:nvSpPr>
        <p:spPr>
          <a:xfrm>
            <a:off x="5429256" y="2357430"/>
            <a:ext cx="3071834" cy="1571636"/>
          </a:xfrm>
          <a:prstGeom prst="trapezoid">
            <a:avLst/>
          </a:prstGeom>
          <a:solidFill>
            <a:srgbClr val="5E5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Суспільне</a:t>
            </a:r>
          </a:p>
          <a:p>
            <a:pPr algn="ctr"/>
            <a:r>
              <a:rPr lang="uk-UA" dirty="0" smtClean="0"/>
              <a:t>Організований туризм</a:t>
            </a:r>
          </a:p>
          <a:p>
            <a:pPr algn="ctr"/>
            <a:r>
              <a:rPr lang="uk-UA" dirty="0" smtClean="0"/>
              <a:t>Самодіяльний туризм</a:t>
            </a:r>
            <a:endParaRPr lang="ru-RU" dirty="0"/>
          </a:p>
        </p:txBody>
      </p:sp>
      <p:sp>
        <p:nvSpPr>
          <p:cNvPr id="7" name="Трапеция 6"/>
          <p:cNvSpPr/>
          <p:nvPr/>
        </p:nvSpPr>
        <p:spPr>
          <a:xfrm>
            <a:off x="3286116" y="4000504"/>
            <a:ext cx="2786082" cy="1428760"/>
          </a:xfrm>
          <a:prstGeom prst="trapezoid">
            <a:avLst/>
          </a:prstGeom>
          <a:solidFill>
            <a:srgbClr val="288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Освітнє</a:t>
            </a:r>
          </a:p>
          <a:p>
            <a:pPr algn="ctr"/>
            <a:r>
              <a:rPr lang="uk-UA" dirty="0" smtClean="0"/>
              <a:t>Школи, вузи</a:t>
            </a:r>
          </a:p>
          <a:p>
            <a:pPr algn="ctr"/>
            <a:endParaRPr lang="ru-RU" dirty="0"/>
          </a:p>
        </p:txBody>
      </p:sp>
      <p:sp>
        <p:nvSpPr>
          <p:cNvPr id="8" name="Трапеция 7"/>
          <p:cNvSpPr/>
          <p:nvPr/>
        </p:nvSpPr>
        <p:spPr>
          <a:xfrm>
            <a:off x="1285852" y="5286388"/>
            <a:ext cx="2500330" cy="1287590"/>
          </a:xfrm>
          <a:prstGeom prst="trapezoid">
            <a:avLst/>
          </a:prstGeom>
          <a:solidFill>
            <a:srgbClr val="288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Програмне</a:t>
            </a:r>
          </a:p>
          <a:p>
            <a:pPr algn="ctr"/>
            <a:r>
              <a:rPr lang="uk-UA" dirty="0" smtClean="0"/>
              <a:t>Урочне</a:t>
            </a:r>
          </a:p>
          <a:p>
            <a:pPr algn="ctr"/>
            <a:r>
              <a:rPr lang="uk-UA" dirty="0" smtClean="0"/>
              <a:t>Позаурочне</a:t>
            </a:r>
            <a:endParaRPr lang="ru-RU" dirty="0"/>
          </a:p>
        </p:txBody>
      </p:sp>
      <p:sp>
        <p:nvSpPr>
          <p:cNvPr id="9" name="Трапеция 8"/>
          <p:cNvSpPr/>
          <p:nvPr/>
        </p:nvSpPr>
        <p:spPr>
          <a:xfrm>
            <a:off x="5500694" y="5286388"/>
            <a:ext cx="2571768" cy="1285884"/>
          </a:xfrm>
          <a:prstGeom prst="trapezoid">
            <a:avLst/>
          </a:prstGeom>
          <a:solidFill>
            <a:srgbClr val="288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Непрограмне</a:t>
            </a:r>
          </a:p>
          <a:p>
            <a:pPr algn="ctr"/>
            <a:r>
              <a:rPr lang="uk-UA" dirty="0" smtClean="0"/>
              <a:t>Позашкільне</a:t>
            </a:r>
          </a:p>
          <a:p>
            <a:pPr algn="ctr"/>
            <a:r>
              <a:rPr lang="uk-UA" dirty="0" smtClean="0"/>
              <a:t>(Екскурсії,</a:t>
            </a:r>
          </a:p>
          <a:p>
            <a:pPr algn="ctr"/>
            <a:r>
              <a:rPr lang="uk-UA" dirty="0" smtClean="0"/>
              <a:t>туристичні походи)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429124" y="1285860"/>
            <a:ext cx="484632" cy="2857520"/>
          </a:xfrm>
          <a:prstGeom prst="downArrow">
            <a:avLst>
              <a:gd name="adj1" fmla="val 50000"/>
              <a:gd name="adj2" fmla="val 154328"/>
            </a:avLst>
          </a:prstGeom>
          <a:solidFill>
            <a:srgbClr val="AEE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715140" y="1285860"/>
            <a:ext cx="484632" cy="1214446"/>
          </a:xfrm>
          <a:prstGeom prst="downArrow">
            <a:avLst>
              <a:gd name="adj1" fmla="val 50000"/>
              <a:gd name="adj2" fmla="val 101054"/>
            </a:avLst>
          </a:prstGeom>
          <a:solidFill>
            <a:srgbClr val="AEE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000232" y="1285860"/>
            <a:ext cx="484632" cy="1121284"/>
          </a:xfrm>
          <a:prstGeom prst="downArrow">
            <a:avLst>
              <a:gd name="adj1" fmla="val 50000"/>
              <a:gd name="adj2" fmla="val 94395"/>
            </a:avLst>
          </a:prstGeom>
          <a:solidFill>
            <a:srgbClr val="AEE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6215106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00FF"/>
                </a:solidFill>
                <a:effectLst/>
              </a:rPr>
              <a:t>Методи</a:t>
            </a:r>
            <a:r>
              <a:rPr lang="uk-UA" dirty="0" smtClean="0">
                <a:solidFill>
                  <a:srgbClr val="0000FF"/>
                </a:solidFill>
              </a:rPr>
              <a:t> </a:t>
            </a:r>
            <a:r>
              <a:rPr lang="uk-UA" dirty="0" smtClean="0">
                <a:solidFill>
                  <a:srgbClr val="0000FF"/>
                </a:solidFill>
                <a:effectLst/>
              </a:rPr>
              <a:t>й прийоми</a:t>
            </a:r>
            <a:r>
              <a:rPr lang="uk-UA" dirty="0" smtClean="0">
                <a:solidFill>
                  <a:srgbClr val="0000FF"/>
                </a:solidFill>
              </a:rPr>
              <a:t> </a:t>
            </a:r>
            <a:r>
              <a:rPr lang="uk-UA" dirty="0" smtClean="0">
                <a:solidFill>
                  <a:srgbClr val="0000FF"/>
                </a:solidFill>
                <a:effectLst/>
              </a:rPr>
              <a:t>роботи</a:t>
            </a:r>
            <a:endParaRPr lang="ru-RU" dirty="0">
              <a:solidFill>
                <a:srgbClr val="0000FF"/>
              </a:solidFill>
              <a:effectLst/>
            </a:endParaRPr>
          </a:p>
        </p:txBody>
      </p:sp>
      <p:sp>
        <p:nvSpPr>
          <p:cNvPr id="6" name="Скругленный прямоугольник 4"/>
          <p:cNvSpPr/>
          <p:nvPr/>
        </p:nvSpPr>
        <p:spPr>
          <a:xfrm>
            <a:off x="2412984" y="5429264"/>
            <a:ext cx="6445296" cy="1269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900" kern="120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900" kern="1200"/>
          </a:p>
        </p:txBody>
      </p:sp>
      <p:grpSp>
        <p:nvGrpSpPr>
          <p:cNvPr id="8" name="Группа 7"/>
          <p:cNvGrpSpPr/>
          <p:nvPr/>
        </p:nvGrpSpPr>
        <p:grpSpPr>
          <a:xfrm>
            <a:off x="428596" y="5500702"/>
            <a:ext cx="8358246" cy="1071569"/>
            <a:chOff x="0" y="2793999"/>
            <a:chExt cx="8215370" cy="126999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2793999"/>
              <a:ext cx="8215370" cy="126999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571472" y="5786454"/>
            <a:ext cx="1857388" cy="500066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uk-UA" dirty="0" smtClean="0"/>
              <a:t>Репродуктивний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28596" y="4143380"/>
            <a:ext cx="8358246" cy="1285884"/>
            <a:chOff x="0" y="2793999"/>
            <a:chExt cx="8215370" cy="126999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2793999"/>
              <a:ext cx="8215370" cy="126999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28596" y="3000372"/>
            <a:ext cx="8358246" cy="1000132"/>
            <a:chOff x="0" y="2793999"/>
            <a:chExt cx="8215370" cy="126999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2793999"/>
              <a:ext cx="8215370" cy="126999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28596" y="1285860"/>
            <a:ext cx="8358246" cy="1571636"/>
            <a:chOff x="0" y="2793999"/>
            <a:chExt cx="8215370" cy="126999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0" y="3198090"/>
              <a:ext cx="8215370" cy="8659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/>
                <a:t> </a:t>
              </a:r>
              <a:endParaRPr lang="ru-RU" dirty="0"/>
            </a:p>
          </p:txBody>
        </p:sp>
        <p:sp>
          <p:nvSpPr>
            <p:cNvPr id="20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571472" y="4500570"/>
            <a:ext cx="1785950" cy="500066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uk-UA" dirty="0" smtClean="0"/>
              <a:t>Дослідницький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1472" y="3214686"/>
            <a:ext cx="1643074" cy="500066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uk-UA" dirty="0" smtClean="0"/>
              <a:t>Евристичний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71472" y="2000240"/>
            <a:ext cx="1785950" cy="714380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uk-UA" dirty="0" smtClean="0"/>
              <a:t>Метод творчого читання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0298" y="1928802"/>
            <a:ext cx="6143668" cy="785818"/>
          </a:xfrm>
          <a:prstGeom prst="roundRect">
            <a:avLst>
              <a:gd name="adj" fmla="val 10000"/>
            </a:avLst>
          </a:prstGeom>
          <a:solidFill>
            <a:srgbClr val="93CE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>
                <a:solidFill>
                  <a:srgbClr val="0000FF"/>
                </a:solidFill>
              </a:rPr>
              <a:t>Коментоване читання, вибіркове читання, рольова гра.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71736" y="5643578"/>
            <a:ext cx="6072230" cy="785818"/>
          </a:xfrm>
          <a:prstGeom prst="roundRect">
            <a:avLst>
              <a:gd name="adj" fmla="val 10000"/>
            </a:avLst>
          </a:prstGeom>
          <a:solidFill>
            <a:srgbClr val="93CE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>
                <a:solidFill>
                  <a:srgbClr val="0000FF"/>
                </a:solidFill>
              </a:rPr>
              <a:t>Лекція (розповідь) учителя про зв'язки життя письменника, його творчості з Україною; репродуктивні повідомлення.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28860" y="3143248"/>
            <a:ext cx="6215106" cy="714380"/>
          </a:xfrm>
          <a:prstGeom prst="roundRect">
            <a:avLst>
              <a:gd name="adj" fmla="val 10000"/>
            </a:avLst>
          </a:prstGeom>
          <a:solidFill>
            <a:srgbClr val="93CE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>
                <a:solidFill>
                  <a:srgbClr val="0000FF"/>
                </a:solidFill>
              </a:rPr>
              <a:t>Евристична бесіда, навчальний диспут, порівняння, створення проблемних ситуацій, творчі роботи.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00298" y="4357694"/>
            <a:ext cx="6143668" cy="928694"/>
          </a:xfrm>
          <a:prstGeom prst="roundRect">
            <a:avLst>
              <a:gd name="adj" fmla="val 10000"/>
            </a:avLst>
          </a:prstGeom>
          <a:solidFill>
            <a:srgbClr val="93CE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>
                <a:solidFill>
                  <a:srgbClr val="0000FF"/>
                </a:solidFill>
              </a:rPr>
              <a:t>Самостійне опрацювання літературного джерела, порівняльний аналіз змісту твору та історичної основи, дослідницькі завдання.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0"/>
            <a:ext cx="2857488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858016" cy="1142984"/>
          </a:xfrm>
        </p:spPr>
        <p:txBody>
          <a:bodyPr/>
          <a:lstStyle/>
          <a:p>
            <a:r>
              <a:rPr lang="uk-UA" dirty="0" smtClean="0">
                <a:solidFill>
                  <a:srgbClr val="D60093"/>
                </a:solidFill>
                <a:effectLst/>
              </a:rPr>
              <a:t>Види навчальної діяльності</a:t>
            </a:r>
            <a:endParaRPr lang="ru-RU" dirty="0">
              <a:solidFill>
                <a:srgbClr val="D60093"/>
              </a:solidFill>
              <a:effectLst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7158" y="2285992"/>
            <a:ext cx="8358246" cy="1571636"/>
            <a:chOff x="0" y="2793999"/>
            <a:chExt cx="8215370" cy="126999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3198090"/>
              <a:ext cx="8215370" cy="8659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/>
                <a:t> </a:t>
              </a:r>
              <a:endParaRPr lang="ru-RU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57158" y="928670"/>
            <a:ext cx="8358246" cy="1571636"/>
            <a:chOff x="0" y="2793999"/>
            <a:chExt cx="8215370" cy="126999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3198090"/>
              <a:ext cx="8215370" cy="8659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/>
                <a:t> </a:t>
              </a:r>
              <a:endParaRPr lang="ru-RU" dirty="0"/>
            </a:p>
          </p:txBody>
        </p:sp>
        <p:sp>
          <p:nvSpPr>
            <p:cNvPr id="8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57158" y="3786190"/>
            <a:ext cx="8358246" cy="1428760"/>
            <a:chOff x="0" y="2793999"/>
            <a:chExt cx="8215370" cy="126999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3198090"/>
              <a:ext cx="8215370" cy="8659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/>
                <a:t> </a:t>
              </a:r>
              <a:endParaRPr lang="ru-RU" dirty="0"/>
            </a:p>
          </p:txBody>
        </p:sp>
        <p:sp>
          <p:nvSpPr>
            <p:cNvPr id="11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85720" y="4929198"/>
            <a:ext cx="8358246" cy="1571636"/>
            <a:chOff x="0" y="2793999"/>
            <a:chExt cx="8215370" cy="126999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3198090"/>
              <a:ext cx="8215370" cy="8659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uk-UA" dirty="0" smtClean="0"/>
                <a:t> </a:t>
              </a:r>
              <a:endParaRPr lang="ru-RU" dirty="0"/>
            </a:p>
          </p:txBody>
        </p:sp>
        <p:sp>
          <p:nvSpPr>
            <p:cNvPr id="14" name="Скругленный прямоугольник 4"/>
            <p:cNvSpPr/>
            <p:nvPr/>
          </p:nvSpPr>
          <p:spPr>
            <a:xfrm>
              <a:off x="1770074" y="2793999"/>
              <a:ext cx="6445296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900" kern="1200"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214282" y="1571612"/>
            <a:ext cx="1785950" cy="714380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/>
              <a:t>Метод творчого читання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4282" y="3000372"/>
            <a:ext cx="1500198" cy="571504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/>
              <a:t>Евристичний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4282" y="4500570"/>
            <a:ext cx="1714512" cy="500066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/>
              <a:t>Дослідницький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4282" y="5786454"/>
            <a:ext cx="1857388" cy="500066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/>
              <a:t>Репродуктивний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71670" y="1285860"/>
            <a:ext cx="6715172" cy="1071570"/>
          </a:xfrm>
          <a:prstGeom prst="roundRect">
            <a:avLst>
              <a:gd name="adj" fmla="val 10000"/>
            </a:avLst>
          </a:pr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sz="1400" dirty="0" smtClean="0">
                <a:solidFill>
                  <a:srgbClr val="0000FF"/>
                </a:solidFill>
              </a:rPr>
              <a:t>Обговорення назви, тексту твору, тлумачення етнокультурних національних компонентів у творах про Україну; вибіркове читання художніх творів (уривків з них), літературно-краєзнавчих джерел; підготовка та презентування ролей; з'ясування вмотивованості порівнянь в описах України. 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857356" y="2571744"/>
            <a:ext cx="6929486" cy="1143008"/>
          </a:xfrm>
          <a:prstGeom prst="roundRect">
            <a:avLst>
              <a:gd name="adj" fmla="val 10000"/>
            </a:avLst>
          </a:pr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sz="1400" dirty="0" smtClean="0">
                <a:solidFill>
                  <a:srgbClr val="0000FF"/>
                </a:solidFill>
              </a:rPr>
              <a:t>Бесіда за проблемами взаємозв'язків життєвого шляху письменника, творів світової літератури з Україною; аргументація особливостей творення образу, відтворення українських реалій, впливу української дійсності на життя та творчість письменника; розв'язання проблемного запитання; написання творчих робіт.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71670" y="3857628"/>
            <a:ext cx="6715172" cy="1214446"/>
          </a:xfrm>
          <a:prstGeom prst="roundRect">
            <a:avLst>
              <a:gd name="adj" fmla="val 10000"/>
            </a:avLst>
          </a:pr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sz="1400" dirty="0" smtClean="0">
                <a:solidFill>
                  <a:srgbClr val="0000FF"/>
                </a:solidFill>
              </a:rPr>
              <a:t>Виписування цитат із літературно-краєзнавчого джерела і художніх творів; з'ясування лексичного значення слова , його контекстного вживання; підготовлення повідомлень на основі різних джерел; відтворення українських реалій у творчості зарубіжних письменників; аналіз ролі пейзажу; характеристика українських образів-персонажів; написання науково-дослідних робіт. 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14546" y="5286388"/>
            <a:ext cx="6500858" cy="1071570"/>
          </a:xfrm>
          <a:prstGeom prst="roundRect">
            <a:avLst>
              <a:gd name="adj" fmla="val 10000"/>
            </a:avLst>
          </a:pr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sz="1400" dirty="0" smtClean="0">
                <a:solidFill>
                  <a:srgbClr val="0000FF"/>
                </a:solidFill>
              </a:rPr>
              <a:t>Сприйняття лекції (розповіді) вчителя; складання конспекту (запис плану) розповіді вчителя; репродуктивний аналіз взаємозв'язків життя письменника, художніх творів світової літератури з Україною, їх оцінка; підготовка повідомлень репродуктивного характеру.</a:t>
            </a:r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"/>
            <a:ext cx="1928826" cy="15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58204" cy="57150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3366FF"/>
                </a:solidFill>
              </a:rPr>
              <a:t/>
            </a:r>
            <a:br>
              <a:rPr lang="ru-RU" sz="4400" dirty="0" smtClean="0">
                <a:solidFill>
                  <a:srgbClr val="3366FF"/>
                </a:solidFill>
              </a:rPr>
            </a:b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785786" y="928670"/>
          <a:ext cx="778674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42910" y="142852"/>
            <a:ext cx="8001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3366FF"/>
                </a:solidFill>
              </a:rPr>
              <a:t>Напрямки літературної краєзнавчої діяльності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2984"/>
          </a:xfrm>
        </p:spPr>
        <p:txBody>
          <a:bodyPr/>
          <a:lstStyle/>
          <a:p>
            <a:r>
              <a:rPr lang="uk-UA" dirty="0" smtClean="0">
                <a:solidFill>
                  <a:srgbClr val="CC00CC"/>
                </a:solidFill>
                <a:effectLst/>
              </a:rPr>
              <a:t>Засоби реалізації теми самоосвіти.</a:t>
            </a:r>
            <a:endParaRPr lang="ru-RU" dirty="0">
              <a:solidFill>
                <a:srgbClr val="CC00CC"/>
              </a:solidFill>
              <a:effectLst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85720" y="2357430"/>
            <a:ext cx="2643206" cy="1000132"/>
          </a:xfrm>
          <a:prstGeom prst="ellipse">
            <a:avLst/>
          </a:prstGeom>
          <a:solidFill>
            <a:srgbClr val="DA9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Особистісно</a:t>
            </a:r>
          </a:p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орієнтоване</a:t>
            </a:r>
          </a:p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навчання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28992" y="2357430"/>
            <a:ext cx="2786082" cy="10001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bg1"/>
                </a:solidFill>
              </a:rPr>
              <a:t>Активізація позакласної роботи із світової літератури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429256" y="1357298"/>
            <a:ext cx="2571768" cy="985838"/>
          </a:xfrm>
          <a:prstGeom prst="ellipse">
            <a:avLst/>
          </a:prstGeom>
          <a:solidFill>
            <a:srgbClr val="AEE2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Сприяння пошуково-дослідницькій роботі 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00232" y="1428736"/>
            <a:ext cx="2571768" cy="985838"/>
          </a:xfrm>
          <a:prstGeom prst="ellipse">
            <a:avLst/>
          </a:prstGeom>
          <a:solidFill>
            <a:srgbClr val="73F5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Ефективні</a:t>
            </a:r>
          </a:p>
          <a:p>
            <a:pPr algn="ctr"/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 традиційні засоби </a:t>
            </a:r>
          </a:p>
          <a:p>
            <a:pPr algn="ctr"/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навчання</a:t>
            </a:r>
            <a:endParaRPr lang="ru-RU" sz="16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429388" y="2428868"/>
            <a:ext cx="2500330" cy="107157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 smtClean="0">
              <a:solidFill>
                <a:srgbClr val="C00000"/>
              </a:solidFill>
            </a:endParaRPr>
          </a:p>
          <a:p>
            <a:pPr algn="ctr"/>
            <a:r>
              <a:rPr lang="uk-UA" sz="1600" dirty="0" smtClean="0">
                <a:solidFill>
                  <a:srgbClr val="C00000"/>
                </a:solidFill>
              </a:rPr>
              <a:t>Інтеграція </a:t>
            </a:r>
          </a:p>
          <a:p>
            <a:pPr algn="ctr"/>
            <a:r>
              <a:rPr lang="uk-UA" sz="1600" dirty="0" smtClean="0">
                <a:solidFill>
                  <a:srgbClr val="C00000"/>
                </a:solidFill>
              </a:rPr>
              <a:t>навчальних</a:t>
            </a:r>
          </a:p>
          <a:p>
            <a:pPr algn="ctr"/>
            <a:r>
              <a:rPr lang="uk-UA" sz="1600" dirty="0" smtClean="0">
                <a:solidFill>
                  <a:srgbClr val="C00000"/>
                </a:solidFill>
              </a:rPr>
              <a:t> предметів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ctr"/>
            <a:endParaRPr lang="ru-RU" sz="1600" dirty="0"/>
          </a:p>
        </p:txBody>
      </p:sp>
      <p:sp>
        <p:nvSpPr>
          <p:cNvPr id="8" name="Овал 7"/>
          <p:cNvSpPr/>
          <p:nvPr/>
        </p:nvSpPr>
        <p:spPr>
          <a:xfrm>
            <a:off x="1571604" y="3429000"/>
            <a:ext cx="2500330" cy="985838"/>
          </a:xfrm>
          <a:prstGeom prst="ellipse">
            <a:avLst/>
          </a:prstGeom>
          <a:solidFill>
            <a:srgbClr val="93C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Інтерактивні форми навчання</a:t>
            </a:r>
            <a:endParaRPr lang="ru-RU" sz="1600" dirty="0"/>
          </a:p>
        </p:txBody>
      </p:sp>
      <p:sp>
        <p:nvSpPr>
          <p:cNvPr id="9" name="Овал 8"/>
          <p:cNvSpPr/>
          <p:nvPr/>
        </p:nvSpPr>
        <p:spPr>
          <a:xfrm>
            <a:off x="4714876" y="3500438"/>
            <a:ext cx="2643206" cy="100013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solidFill>
                  <a:schemeClr val="tx1"/>
                </a:solidFill>
                <a:latin typeface="Arial" pitchFamily="34" charset="0"/>
              </a:rPr>
              <a:t>Впровадження інформаційних технологій</a:t>
            </a:r>
          </a:p>
        </p:txBody>
      </p:sp>
      <p:sp>
        <p:nvSpPr>
          <p:cNvPr id="14" name="Прямоугольник с двумя вырезанными соседними углами 13"/>
          <p:cNvSpPr/>
          <p:nvPr/>
        </p:nvSpPr>
        <p:spPr>
          <a:xfrm>
            <a:off x="2143108" y="5357826"/>
            <a:ext cx="4786346" cy="1285884"/>
          </a:xfrm>
          <a:prstGeom prst="snip2SameRect">
            <a:avLst/>
          </a:prstGeom>
          <a:solidFill>
            <a:srgbClr val="FDEC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«Краєзнавчий аспект вивчення світової літератури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як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засіб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патріотичного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виховання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молоді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з використанням інформаційних технологій.»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5" name="Стрелка вниз 44"/>
          <p:cNvSpPr/>
          <p:nvPr/>
        </p:nvSpPr>
        <p:spPr>
          <a:xfrm rot="20254637">
            <a:off x="1105714" y="3297316"/>
            <a:ext cx="252609" cy="978408"/>
          </a:xfrm>
          <a:prstGeom prst="downArrow">
            <a:avLst>
              <a:gd name="adj1" fmla="val 17169"/>
              <a:gd name="adj2" fmla="val 64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 rot="20254637">
            <a:off x="2820227" y="4368885"/>
            <a:ext cx="252609" cy="978408"/>
          </a:xfrm>
          <a:prstGeom prst="downArrow">
            <a:avLst>
              <a:gd name="adj1" fmla="val 17169"/>
              <a:gd name="adj2" fmla="val 64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1183152">
            <a:off x="5614877" y="4495791"/>
            <a:ext cx="306129" cy="854395"/>
          </a:xfrm>
          <a:prstGeom prst="downArrow">
            <a:avLst>
              <a:gd name="adj1" fmla="val 16009"/>
              <a:gd name="adj2" fmla="val 66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4324895" y="3366352"/>
            <a:ext cx="290054" cy="1113707"/>
          </a:xfrm>
          <a:prstGeom prst="downArrow">
            <a:avLst>
              <a:gd name="adj1" fmla="val 19398"/>
              <a:gd name="adj2" fmla="val 737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 rot="20254637">
            <a:off x="3034539" y="2368620"/>
            <a:ext cx="252609" cy="978408"/>
          </a:xfrm>
          <a:prstGeom prst="downArrow">
            <a:avLst>
              <a:gd name="adj1" fmla="val 17169"/>
              <a:gd name="adj2" fmla="val 64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183152">
            <a:off x="6219181" y="2342669"/>
            <a:ext cx="333862" cy="1018857"/>
          </a:xfrm>
          <a:prstGeom prst="downArrow">
            <a:avLst>
              <a:gd name="adj1" fmla="val 16746"/>
              <a:gd name="adj2" fmla="val 66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920165">
            <a:off x="7437885" y="3430311"/>
            <a:ext cx="306129" cy="1050240"/>
          </a:xfrm>
          <a:prstGeom prst="downArrow">
            <a:avLst>
              <a:gd name="adj1" fmla="val 16009"/>
              <a:gd name="adj2" fmla="val 66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B949D7"/>
                </a:solidFill>
                <a:effectLst/>
              </a:rPr>
              <a:t>Завдання професійного розвитку</a:t>
            </a:r>
            <a:endParaRPr lang="ru-RU" dirty="0">
              <a:solidFill>
                <a:srgbClr val="B949D7"/>
              </a:solidFill>
              <a:effectLst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14480" y="1428736"/>
            <a:ext cx="6643734" cy="785818"/>
          </a:xfrm>
          <a:prstGeom prst="round2DiagRect">
            <a:avLst/>
          </a:prstGeom>
          <a:solidFill>
            <a:srgbClr val="E1A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Вивчення методичної та психолого-педагогічної літератури та систематичне ознайомлення з новинками у педагогічній пресі</a:t>
            </a:r>
            <a:endParaRPr lang="ru-RU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714480" y="2500306"/>
            <a:ext cx="6072230" cy="785818"/>
          </a:xfrm>
          <a:prstGeom prst="round2DiagRect">
            <a:avLst/>
          </a:prstGeom>
          <a:solidFill>
            <a:srgbClr val="DD75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Вивчення, вдосконалення та впровадження кращого педагогічного досвіду.</a:t>
            </a:r>
            <a:endParaRPr lang="uk-UA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643042" y="3500438"/>
            <a:ext cx="6143668" cy="714380"/>
          </a:xfrm>
          <a:prstGeom prst="round2DiagRect">
            <a:avLst/>
          </a:prstGeom>
          <a:solidFill>
            <a:srgbClr val="C36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Працювати над виробленням особистого творчого почерку, створювати свою систему роботи.</a:t>
            </a:r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3042" y="4429132"/>
            <a:ext cx="6143668" cy="785818"/>
          </a:xfrm>
          <a:prstGeom prst="round2DiagRect">
            <a:avLst/>
          </a:prstGeom>
          <a:solidFill>
            <a:srgbClr val="9256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Проводити аукціони педагогічних ідей.</a:t>
            </a:r>
            <a:endParaRPr lang="ru-RU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142976" y="5429264"/>
            <a:ext cx="6643734" cy="857256"/>
          </a:xfrm>
          <a:prstGeom prst="round2DiagRect">
            <a:avLst/>
          </a:prstGeom>
          <a:solidFill>
            <a:srgbClr val="6B5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Ділитися власним досвідом у ході проведення відкритих уроків, позакласних заходів та краєзнавчих мандрівок.</a:t>
            </a:r>
            <a:endParaRPr lang="ru-RU" dirty="0"/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1071538" y="1857364"/>
            <a:ext cx="642942" cy="1216152"/>
          </a:xfrm>
          <a:prstGeom prst="curvedRightArrow">
            <a:avLst>
              <a:gd name="adj1" fmla="val 25000"/>
              <a:gd name="adj2" fmla="val 4643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7786710" y="2786058"/>
            <a:ext cx="642942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000100" y="3786190"/>
            <a:ext cx="660082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7786710" y="4786322"/>
            <a:ext cx="642942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uk-UA" sz="4900" dirty="0" smtClean="0">
                <a:solidFill>
                  <a:srgbClr val="FB3109"/>
                </a:solidFill>
              </a:rPr>
              <a:t>Технології розвитку мислення</a:t>
            </a:r>
            <a:r>
              <a:rPr lang="ru-RU" sz="4400" dirty="0" smtClean="0">
                <a:solidFill>
                  <a:srgbClr val="FB3109"/>
                </a:solidFill>
              </a:rPr>
              <a:t/>
            </a:r>
            <a:br>
              <a:rPr lang="ru-RU" sz="4400" dirty="0" smtClean="0">
                <a:solidFill>
                  <a:srgbClr val="FB3109"/>
                </a:solidFill>
              </a:rPr>
            </a:b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428992" y="1142984"/>
            <a:ext cx="2643206" cy="8572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314A"/>
                </a:solidFill>
                <a:latin typeface="Verdana" pitchFamily="34" charset="0"/>
              </a:rPr>
              <a:t>Мікрофон</a:t>
            </a:r>
            <a:endParaRPr lang="ru-RU" dirty="0">
              <a:solidFill>
                <a:srgbClr val="00314A"/>
              </a:solidFill>
              <a:latin typeface="Verdana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786446" y="3571876"/>
            <a:ext cx="2643206" cy="928694"/>
          </a:xfrm>
          <a:prstGeom prst="ellipse">
            <a:avLst/>
          </a:prstGeom>
          <a:solidFill>
            <a:srgbClr val="19C5C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Гронування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928662" y="285728"/>
            <a:ext cx="2500330" cy="785818"/>
          </a:xfrm>
          <a:prstGeom prst="ellipse">
            <a:avLst/>
          </a:prstGeom>
          <a:solidFill>
            <a:srgbClr val="93C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Робота в парі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214942" y="285728"/>
            <a:ext cx="2428892" cy="78581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Сенкан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143636" y="1643050"/>
            <a:ext cx="2643206" cy="7858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 Прес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3286116" y="4572008"/>
            <a:ext cx="2928958" cy="9286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314A"/>
                </a:solidFill>
                <a:latin typeface="Verdana" pitchFamily="34" charset="0"/>
              </a:rPr>
              <a:t>Читання з передбаченням</a:t>
            </a:r>
            <a:endParaRPr lang="ru-RU" dirty="0">
              <a:solidFill>
                <a:srgbClr val="00314A"/>
              </a:solidFill>
              <a:latin typeface="Verdana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786446" y="5429264"/>
            <a:ext cx="2643206" cy="1000132"/>
          </a:xfrm>
          <a:prstGeom prst="ellipse">
            <a:avLst/>
          </a:prstGeom>
          <a:solidFill>
            <a:schemeClr val="tx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314A"/>
                </a:solidFill>
                <a:latin typeface="Verdana" pitchFamily="34" charset="0"/>
              </a:rPr>
              <a:t>Робота в групах</a:t>
            </a:r>
            <a:endParaRPr lang="ru-RU" dirty="0">
              <a:solidFill>
                <a:srgbClr val="00314A"/>
              </a:solidFill>
              <a:latin typeface="Verdana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71472" y="3714752"/>
            <a:ext cx="2786082" cy="9286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314A"/>
                </a:solidFill>
                <a:latin typeface="Verdana" pitchFamily="34" charset="0"/>
              </a:rPr>
              <a:t>Вільне письмо</a:t>
            </a:r>
            <a:endParaRPr lang="ru-RU" dirty="0">
              <a:solidFill>
                <a:srgbClr val="00314A"/>
              </a:solidFill>
              <a:latin typeface="Verdana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71472" y="1643050"/>
            <a:ext cx="2714644" cy="857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314A"/>
                </a:solidFill>
                <a:latin typeface="Verdana" pitchFamily="34" charset="0"/>
              </a:rPr>
              <a:t>Мозковий штурм</a:t>
            </a:r>
            <a:endParaRPr lang="ru-RU" dirty="0">
              <a:solidFill>
                <a:srgbClr val="00314A"/>
              </a:solidFill>
              <a:latin typeface="Verdana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357290" y="5500702"/>
            <a:ext cx="2500330" cy="92869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Читання з позначками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85825" y="0"/>
            <a:ext cx="8258175" cy="1071546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CC3399"/>
                </a:solidFill>
                <a:effectLst/>
                <a:latin typeface="Ampir Deco" pitchFamily="2" charset="0"/>
              </a:rPr>
              <a:t/>
            </a:r>
            <a:br>
              <a:rPr lang="uk-UA" sz="3200" dirty="0" smtClean="0">
                <a:solidFill>
                  <a:srgbClr val="CC3399"/>
                </a:solidFill>
                <a:effectLst/>
                <a:latin typeface="Ampir Deco" pitchFamily="2" charset="0"/>
              </a:rPr>
            </a:br>
            <a:r>
              <a:rPr lang="uk-UA" sz="3200" dirty="0" smtClean="0">
                <a:solidFill>
                  <a:srgbClr val="CC3399"/>
                </a:solidFill>
                <a:effectLst/>
                <a:latin typeface="Ampir Deco" pitchFamily="2" charset="0"/>
              </a:rPr>
              <a:t>Загороднюк Галина Іванівна</a:t>
            </a:r>
            <a:endParaRPr lang="ru-RU" sz="3200" dirty="0">
              <a:solidFill>
                <a:srgbClr val="CC3399"/>
              </a:solidFill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143375" y="1071563"/>
            <a:ext cx="5000625" cy="50546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endParaRPr lang="uk-UA" sz="3600" dirty="0" smtClean="0">
              <a:solidFill>
                <a:srgbClr val="1C2DD2"/>
              </a:solidFill>
            </a:endParaRPr>
          </a:p>
          <a:p>
            <a:pPr>
              <a:buNone/>
            </a:pPr>
            <a:r>
              <a:rPr lang="uk-UA" sz="3600" dirty="0" smtClean="0">
                <a:solidFill>
                  <a:srgbClr val="1C2DD2"/>
                </a:solidFill>
              </a:rPr>
              <a:t>Народилася в родині військовослужбовця. Багато їздила по країні і відкривала для себе різні сторони  життя. Вчителем мріяла бути з лялькового віку.</a:t>
            </a:r>
          </a:p>
          <a:p>
            <a:pPr>
              <a:buNone/>
            </a:pPr>
            <a:endParaRPr lang="uk-UA" sz="3600" dirty="0" smtClean="0">
              <a:solidFill>
                <a:srgbClr val="1C2DD2"/>
              </a:solidFill>
            </a:endParaRPr>
          </a:p>
          <a:p>
            <a:pPr>
              <a:buNone/>
            </a:pPr>
            <a:r>
              <a:rPr lang="uk-UA" sz="3600" dirty="0" smtClean="0">
                <a:solidFill>
                  <a:srgbClr val="1C2DD2"/>
                </a:solidFill>
              </a:rPr>
              <a:t>Як казав Лев Толстой </a:t>
            </a:r>
            <a:r>
              <a:rPr lang="uk-UA" sz="4200" b="1" i="1" dirty="0" smtClean="0">
                <a:solidFill>
                  <a:srgbClr val="3333FF"/>
                </a:solidFill>
              </a:rPr>
              <a:t>«В долі немає випадковостей; людина скоріше створює, ніж зустрічає свою долю.»</a:t>
            </a:r>
          </a:p>
          <a:p>
            <a:pPr>
              <a:buNone/>
            </a:pP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dirty="0" smtClean="0">
                <a:solidFill>
                  <a:srgbClr val="683791"/>
                </a:solidFill>
              </a:rPr>
              <a:t>В 1983р. закінчила філологічний факультет Курганського державного педагогічного інституту по спеціальності: російська мова та література.</a:t>
            </a:r>
          </a:p>
          <a:p>
            <a:pPr>
              <a:buNone/>
            </a:pPr>
            <a:r>
              <a:rPr lang="uk-UA" sz="3600" dirty="0" smtClean="0">
                <a:solidFill>
                  <a:srgbClr val="1C2DD2"/>
                </a:solidFill>
              </a:rPr>
              <a:t> </a:t>
            </a:r>
          </a:p>
          <a:p>
            <a:pPr>
              <a:buNone/>
            </a:pP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4200" i="1" dirty="0" smtClean="0">
                <a:solidFill>
                  <a:srgbClr val="CC0099"/>
                </a:solidFill>
              </a:rPr>
              <a:t>Педагогічний стаж – 29 років.</a:t>
            </a:r>
          </a:p>
          <a:p>
            <a:pPr>
              <a:buNone/>
            </a:pPr>
            <a:r>
              <a:rPr lang="uk-UA" sz="4200" i="1" dirty="0" smtClean="0">
                <a:solidFill>
                  <a:srgbClr val="CC0099"/>
                </a:solidFill>
              </a:rPr>
              <a:t>     Вчитель </a:t>
            </a:r>
            <a:r>
              <a:rPr lang="uk-UA" sz="4200" b="1" i="1" dirty="0" smtClean="0">
                <a:solidFill>
                  <a:srgbClr val="CC0099"/>
                </a:solidFill>
              </a:rPr>
              <a:t>вищої кваліфікаційної  категорії,  </a:t>
            </a:r>
            <a:endParaRPr lang="uk-UA" sz="4200" i="1" dirty="0" smtClean="0">
              <a:solidFill>
                <a:srgbClr val="CC0099"/>
              </a:solidFill>
            </a:endParaRPr>
          </a:p>
          <a:p>
            <a:pPr>
              <a:buNone/>
            </a:pPr>
            <a:r>
              <a:rPr lang="uk-UA" sz="4200" i="1" dirty="0" smtClean="0">
                <a:solidFill>
                  <a:srgbClr val="CC0099"/>
                </a:solidFill>
              </a:rPr>
              <a:t>         </a:t>
            </a:r>
            <a:r>
              <a:rPr lang="uk-UA" sz="4200" b="1" i="1" dirty="0" smtClean="0">
                <a:solidFill>
                  <a:srgbClr val="CC0099"/>
                </a:solidFill>
              </a:rPr>
              <a:t>звання  “ старший вчитель ”</a:t>
            </a:r>
          </a:p>
          <a:p>
            <a:pPr>
              <a:buNone/>
            </a:pPr>
            <a:endParaRPr lang="ru-RU" sz="3600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3214710" cy="4429156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430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868" y="214291"/>
            <a:ext cx="51149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1" dirty="0" smtClean="0">
                <a:solidFill>
                  <a:srgbClr val="3333CC"/>
                </a:solidFill>
                <a:effectLst/>
              </a:rPr>
              <a:t> </a:t>
            </a:r>
            <a:r>
              <a:rPr lang="uk-UA" sz="2000" i="1" dirty="0" smtClean="0">
                <a:solidFill>
                  <a:srgbClr val="0000FF"/>
                </a:solidFill>
                <a:effectLst/>
              </a:rPr>
              <a:t>«Щоб навчити іншого потрібно більше розуму, ніж щоб навчитися самому»                                                      М. Монтень</a:t>
            </a:r>
            <a:endParaRPr lang="ru-RU" sz="20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520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b="1" dirty="0" smtClean="0">
                <a:solidFill>
                  <a:srgbClr val="00B050"/>
                </a:solidFill>
              </a:rPr>
              <a:t>              Види основних компетентностей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1928802"/>
            <a:ext cx="7715304" cy="857256"/>
          </a:xfrm>
          <a:prstGeom prst="roundRect">
            <a:avLst/>
          </a:prstGeom>
          <a:solidFill>
            <a:srgbClr val="19C5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Уміння вчитись </a:t>
            </a:r>
            <a:r>
              <a:rPr lang="uk-UA" sz="1600" dirty="0" smtClean="0"/>
              <a:t>(визначення мети діяльності, інтерес, розвиток вольових зусиль, організація праці та її націлення на результат, усвідомлення своєї діяльності та результатів, самоконтроль.)</a:t>
            </a:r>
            <a:endParaRPr lang="ru-RU" sz="1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4348" y="2714620"/>
            <a:ext cx="7715304" cy="857256"/>
          </a:xfrm>
          <a:prstGeom prst="roundRect">
            <a:avLst/>
          </a:prstGeom>
          <a:solidFill>
            <a:srgbClr val="24BA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Загальнокультурна компетентність</a:t>
            </a:r>
            <a:r>
              <a:rPr lang="uk-UA" sz="1600" dirty="0" smtClean="0"/>
              <a:t> (культура міжособистісних взаємин, знання рідної та іноземної мов, застосування методів самовиховання для власного кар</a:t>
            </a:r>
            <a:r>
              <a:rPr lang="en-US" sz="1600" dirty="0" smtClean="0"/>
              <a:t>’</a:t>
            </a:r>
            <a:r>
              <a:rPr lang="uk-UA" sz="1600" dirty="0" smtClean="0"/>
              <a:t>єрного росту, етика поведінки)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1472" y="3500438"/>
            <a:ext cx="7715304" cy="785818"/>
          </a:xfrm>
          <a:prstGeom prst="roundRect">
            <a:avLst/>
          </a:prstGeom>
          <a:solidFill>
            <a:srgbClr val="439B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Соціальна компетентність </a:t>
            </a:r>
            <a:r>
              <a:rPr lang="uk-UA" sz="1600" dirty="0" smtClean="0"/>
              <a:t>(співпраця в групі, розв</a:t>
            </a:r>
            <a:r>
              <a:rPr lang="en-US" sz="1600" dirty="0" smtClean="0"/>
              <a:t>’</a:t>
            </a:r>
            <a:r>
              <a:rPr lang="uk-UA" sz="1600" dirty="0" smtClean="0"/>
              <a:t>язання конфліктів, планування, комунікативність, проектування свого життя з урахуванням інтересів і потреб різних соціальних груп.)</a:t>
            </a: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00100" y="4286256"/>
            <a:ext cx="7358114" cy="642942"/>
          </a:xfrm>
          <a:prstGeom prst="roundRect">
            <a:avLst/>
          </a:prstGeom>
          <a:solidFill>
            <a:srgbClr val="4C92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Компетентність збереження здоров'я </a:t>
            </a:r>
            <a:r>
              <a:rPr lang="uk-UA" sz="1600" dirty="0" smtClean="0"/>
              <a:t>(уміння, спрямовані на збереження фізичного, психічного, соціального здоров'я  як свого, так і оточуючих)</a:t>
            </a:r>
            <a:endParaRPr lang="ru-RU" sz="16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4348" y="4857760"/>
            <a:ext cx="7429552" cy="928694"/>
          </a:xfrm>
          <a:prstGeom prst="roundRect">
            <a:avLst/>
          </a:prstGeom>
          <a:solidFill>
            <a:srgbClr val="2EB0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Компетентність з інформаційних і комунікативних технологій </a:t>
            </a:r>
            <a:r>
              <a:rPr lang="uk-UA" sz="1600" dirty="0" smtClean="0"/>
              <a:t>(орієнтація в інформаційному просторі, оперування інформацією відповідно до потреб ринку, раціональне використання комп'ютера, інформаційна культура )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00100" y="5715016"/>
            <a:ext cx="7358114" cy="928694"/>
          </a:xfrm>
          <a:prstGeom prst="roundRect">
            <a:avLst/>
          </a:prstGeom>
          <a:solidFill>
            <a:srgbClr val="66A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Громадянська компетентність </a:t>
            </a:r>
            <a:r>
              <a:rPr lang="uk-UA" sz="1600" dirty="0" smtClean="0"/>
              <a:t>(орієнтація в проблемах суспільного життя, знання прав, обов'язків, законів; соціальна небайдужість; використання демократичних технологій для прийняття індивідуальних і колективних рішень)</a:t>
            </a:r>
            <a:endParaRPr lang="ru-RU" dirty="0"/>
          </a:p>
        </p:txBody>
      </p:sp>
      <p:pic>
        <p:nvPicPr>
          <p:cNvPr id="20" name="Рисунок 1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85984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286116" y="357166"/>
            <a:ext cx="4286280" cy="1428760"/>
          </a:xfrm>
          <a:prstGeom prst="ellipse">
            <a:avLst/>
          </a:prstGeom>
          <a:ln>
            <a:solidFill>
              <a:srgbClr val="DBB20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4111F3"/>
                </a:solidFill>
              </a:rPr>
              <a:t>Розвиток </a:t>
            </a:r>
            <a:r>
              <a:rPr lang="uk-UA" sz="2400" dirty="0" smtClean="0">
                <a:solidFill>
                  <a:srgbClr val="FB3109"/>
                </a:solidFill>
              </a:rPr>
              <a:t/>
            </a:r>
            <a:br>
              <a:rPr lang="uk-UA" sz="2400" dirty="0" smtClean="0">
                <a:solidFill>
                  <a:srgbClr val="FB3109"/>
                </a:solidFill>
              </a:rPr>
            </a:br>
            <a:r>
              <a:rPr lang="uk-UA" sz="2400" dirty="0" smtClean="0">
                <a:solidFill>
                  <a:srgbClr val="4111F3"/>
                </a:solidFill>
              </a:rPr>
              <a:t>основних  учнівських</a:t>
            </a:r>
            <a:br>
              <a:rPr lang="uk-UA" sz="2400" dirty="0" smtClean="0">
                <a:solidFill>
                  <a:srgbClr val="4111F3"/>
                </a:solidFill>
              </a:rPr>
            </a:br>
            <a:r>
              <a:rPr lang="uk-UA" sz="2400" dirty="0" smtClean="0">
                <a:solidFill>
                  <a:srgbClr val="4111F3"/>
                </a:solidFill>
              </a:rPr>
              <a:t>компетенцій</a:t>
            </a:r>
            <a:endParaRPr lang="ru-RU" sz="2400" dirty="0">
              <a:solidFill>
                <a:srgbClr val="4111F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2000240"/>
            <a:ext cx="5786478" cy="7143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Проведення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smtClean="0"/>
              <a:t>відкритих уроків, підготовка  дидактичних </a:t>
            </a:r>
          </a:p>
          <a:p>
            <a:pPr algn="ctr"/>
            <a:r>
              <a:rPr lang="uk-UA" dirty="0" smtClean="0"/>
              <a:t> матеріалів до уроків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3000372"/>
            <a:ext cx="5500726" cy="5715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Адаптація  </a:t>
            </a:r>
            <a:r>
              <a:rPr lang="uk-UA" dirty="0" smtClean="0">
                <a:solidFill>
                  <a:schemeClr val="tx1"/>
                </a:solidFill>
              </a:rPr>
              <a:t>до  інноваційних  технологій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3929066"/>
            <a:ext cx="5357850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Сприяння </a:t>
            </a:r>
            <a:r>
              <a:rPr lang="uk-UA" dirty="0" smtClean="0"/>
              <a:t>створенню учнями власних проектів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4929198"/>
            <a:ext cx="5643602" cy="5715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Підготовка  учнів до участі в олімпіадах, конкурсах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5857892"/>
            <a:ext cx="571504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uk-UA" dirty="0" smtClean="0">
                <a:solidFill>
                  <a:schemeClr val="tx1"/>
                </a:solidFill>
              </a:rPr>
              <a:t>Надання  методичної допомоги учням у написанні, оформленні та захисті науково-дослідницьких робіт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2143108" cy="278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Рисунок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4500570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  <a:noFill/>
          <a:ln w="762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A60AD"/>
                </a:solidFill>
                <a:effectLst/>
              </a:rPr>
              <a:t>Науково-методична діяльність</a:t>
            </a:r>
            <a:endParaRPr lang="ru-RU" sz="4000" b="1" dirty="0">
              <a:solidFill>
                <a:srgbClr val="FA60AD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1000100" y="1214422"/>
            <a:ext cx="7686700" cy="535785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      Голова методичної комісії вчителів гуманітарного циклу.</a:t>
            </a:r>
          </a:p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      Постійно виступаю на засіданнях методичної комісії.</a:t>
            </a:r>
          </a:p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      Беру участь у всіх педрадах, ШМО, семінарах, круглих столах, конференціях.</a:t>
            </a:r>
          </a:p>
          <a:p>
            <a:r>
              <a:rPr lang="uk-UA" sz="1600" b="1" dirty="0" smtClean="0">
                <a:solidFill>
                  <a:srgbClr val="6600FF"/>
                </a:solidFill>
              </a:rPr>
              <a:t>                Готую завдання та організовую шкільні олімпіади по предмету.</a:t>
            </a:r>
          </a:p>
          <a:p>
            <a:r>
              <a:rPr lang="uk-UA" sz="1600" b="1" dirty="0" smtClean="0">
                <a:solidFill>
                  <a:srgbClr val="6600FF"/>
                </a:solidFill>
              </a:rPr>
              <a:t>             </a:t>
            </a:r>
          </a:p>
          <a:p>
            <a:endParaRPr lang="uk-UA" sz="1600" dirty="0" smtClean="0">
              <a:solidFill>
                <a:srgbClr val="6600FF"/>
              </a:solidFill>
            </a:endParaRPr>
          </a:p>
          <a:p>
            <a:pPr>
              <a:buNone/>
            </a:pPr>
            <a:endParaRPr lang="uk-UA" dirty="0" smtClean="0"/>
          </a:p>
          <a:p>
            <a:r>
              <a:rPr lang="uk-UA" sz="1600" b="1" dirty="0" smtClean="0">
                <a:solidFill>
                  <a:srgbClr val="6600FF"/>
                </a:solidFill>
              </a:rPr>
              <a:t>                      Беру участь у районних семінарах, конференціях, круглих столах,                          майстер-класах, тренінгах, засіданнях проблемно-творчої групи  “ Імена  письменників на карті мого району ” та засіданнях педагогічної майстерні.</a:t>
            </a:r>
          </a:p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 Беру участь в організації та проведенні районних олімпіад по предмету.</a:t>
            </a:r>
          </a:p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 Член комісії  МАН району.</a:t>
            </a:r>
          </a:p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 Член журі олімпіади із світової літератури І – ІІ етапів.</a:t>
            </a:r>
          </a:p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 Розробка тестових, олімпіадних завдань для учнів 7-11 клас</a:t>
            </a:r>
            <a:r>
              <a:rPr lang="uk-UA" sz="1600" dirty="0" smtClean="0">
                <a:solidFill>
                  <a:srgbClr val="6600FF"/>
                </a:solidFill>
              </a:rPr>
              <a:t>ів.</a:t>
            </a:r>
            <a:endParaRPr lang="uk-UA" dirty="0" smtClean="0">
              <a:solidFill>
                <a:srgbClr val="6600FF"/>
              </a:solidFill>
            </a:endParaRPr>
          </a:p>
          <a:p>
            <a:endParaRPr lang="ru-RU" dirty="0" smtClean="0">
              <a:solidFill>
                <a:srgbClr val="6600FF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6600FF"/>
                </a:solidFill>
              </a:rPr>
              <a:t>         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6600FF"/>
                </a:solidFill>
              </a:rPr>
              <a:t>         </a:t>
            </a:r>
            <a:r>
              <a:rPr lang="uk-UA" sz="1600" b="1" dirty="0" smtClean="0">
                <a:solidFill>
                  <a:srgbClr val="6600FF"/>
                </a:solidFill>
              </a:rPr>
              <a:t>Учасник міських конференцій, семінарів, круглих столів, </a:t>
            </a:r>
            <a:endParaRPr lang="en-US" sz="1600" b="1" dirty="0" smtClean="0">
              <a:solidFill>
                <a:srgbClr val="6600FF"/>
              </a:solidFill>
            </a:endParaRPr>
          </a:p>
          <a:p>
            <a:pPr>
              <a:buNone/>
            </a:pPr>
            <a:r>
              <a:rPr lang="uk-UA" sz="1600" b="1" dirty="0" smtClean="0">
                <a:solidFill>
                  <a:srgbClr val="6600FF"/>
                </a:solidFill>
              </a:rPr>
              <a:t>         майстер-класів та педагогічної майстерні.</a:t>
            </a:r>
            <a:endParaRPr lang="ru-RU" sz="1600" b="1" dirty="0" smtClean="0">
              <a:solidFill>
                <a:srgbClr val="66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881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714612" y="714356"/>
            <a:ext cx="3143272" cy="571504"/>
          </a:xfrm>
          <a:prstGeom prst="downArrowCallout">
            <a:avLst>
              <a:gd name="adj1" fmla="val 20599"/>
              <a:gd name="adj2" fmla="val 23685"/>
              <a:gd name="adj3" fmla="val 47197"/>
              <a:gd name="adj4" fmla="val 51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ШКОЛА</a:t>
            </a:r>
            <a:endParaRPr lang="ru-RU" sz="1400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2786050" y="2643182"/>
            <a:ext cx="3143272" cy="714380"/>
          </a:xfrm>
          <a:prstGeom prst="downArrowCallout">
            <a:avLst>
              <a:gd name="adj1" fmla="val 20599"/>
              <a:gd name="adj2" fmla="val 23685"/>
              <a:gd name="adj3" fmla="val 47197"/>
              <a:gd name="adj4" fmla="val 52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Співробітництво з районним методичним центром</a:t>
            </a:r>
            <a:endParaRPr lang="ru-RU" sz="1400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2786050" y="5214950"/>
            <a:ext cx="3143272" cy="642942"/>
          </a:xfrm>
          <a:prstGeom prst="downArrowCallout">
            <a:avLst>
              <a:gd name="adj1" fmla="val 20599"/>
              <a:gd name="adj2" fmla="val 23685"/>
              <a:gd name="adj3" fmla="val 47197"/>
              <a:gd name="adj4" fmla="val 51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Співробітництво за межами району</a:t>
            </a:r>
            <a:endParaRPr lang="ru-RU" sz="1400" dirty="0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5143512"/>
            <a:ext cx="264317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64545"/>
            <a:ext cx="2333610" cy="175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314A"/>
                </a:solidFill>
                <a:effectLst/>
              </a:rPr>
              <a:t>Улюблені</a:t>
            </a:r>
            <a:r>
              <a:rPr lang="uk-UA" sz="2800" dirty="0" smtClean="0">
                <a:solidFill>
                  <a:srgbClr val="00314A"/>
                </a:solidFill>
                <a:effectLst/>
                <a:latin typeface="Verdana" pitchFamily="34" charset="0"/>
              </a:rPr>
              <a:t> </a:t>
            </a:r>
            <a:r>
              <a:rPr lang="uk-UA" sz="2800" dirty="0" smtClean="0">
                <a:solidFill>
                  <a:srgbClr val="C00000"/>
                </a:solidFill>
                <a:effectLst/>
              </a:rPr>
              <a:t>традиційні методи</a:t>
            </a:r>
            <a:r>
              <a:rPr lang="uk-UA" sz="2800" dirty="0" smtClean="0">
                <a:solidFill>
                  <a:srgbClr val="00314A"/>
                </a:solidFill>
                <a:effectLst/>
                <a:latin typeface="Verdana" pitchFamily="34" charset="0"/>
              </a:rPr>
              <a:t>, </a:t>
            </a:r>
            <a:r>
              <a:rPr lang="uk-UA" sz="2800" dirty="0" smtClean="0">
                <a:solidFill>
                  <a:srgbClr val="00314A"/>
                </a:solidFill>
                <a:effectLst/>
                <a:latin typeface="+mn-lt"/>
              </a:rPr>
              <a:t>які</a:t>
            </a:r>
            <a:r>
              <a:rPr lang="uk-UA" sz="2800" dirty="0" smtClean="0">
                <a:solidFill>
                  <a:srgbClr val="00314A"/>
                </a:solidFill>
                <a:effectLst/>
                <a:latin typeface="Verdana" pitchFamily="34" charset="0"/>
              </a:rPr>
              <a:t> </a:t>
            </a:r>
            <a:r>
              <a:rPr lang="uk-UA" sz="2800" dirty="0" smtClean="0">
                <a:solidFill>
                  <a:srgbClr val="00314A"/>
                </a:solidFill>
                <a:effectLst/>
              </a:rPr>
              <a:t>використовуються </a:t>
            </a:r>
            <a:r>
              <a:rPr lang="uk-UA" sz="2800" dirty="0" smtClean="0">
                <a:solidFill>
                  <a:srgbClr val="00314A"/>
                </a:solidFill>
                <a:effectLst/>
                <a:latin typeface="+mn-lt"/>
              </a:rPr>
              <a:t>на уроках </a:t>
            </a:r>
            <a:r>
              <a:rPr lang="uk-UA" sz="2800" dirty="0" smtClean="0">
                <a:solidFill>
                  <a:srgbClr val="00314A"/>
                </a:solidFill>
                <a:effectLst/>
              </a:rPr>
              <a:t>світової літератури</a:t>
            </a:r>
            <a:r>
              <a:rPr lang="en-US" sz="2800" dirty="0" smtClean="0">
                <a:solidFill>
                  <a:srgbClr val="00314A"/>
                </a:solidFill>
                <a:effectLst/>
              </a:rPr>
              <a:t> </a:t>
            </a:r>
            <a:r>
              <a:rPr lang="uk-UA" sz="2800" dirty="0" smtClean="0">
                <a:solidFill>
                  <a:srgbClr val="00314A"/>
                </a:solidFill>
                <a:effectLst/>
              </a:rPr>
              <a:t>та в позаурочний час</a:t>
            </a:r>
            <a:r>
              <a:rPr lang="ru-RU" sz="2800" dirty="0" smtClean="0">
                <a:solidFill>
                  <a:srgbClr val="00314A"/>
                </a:solidFill>
              </a:rPr>
              <a:t/>
            </a:r>
            <a:br>
              <a:rPr lang="ru-RU" sz="2800" dirty="0" smtClean="0">
                <a:solidFill>
                  <a:srgbClr val="00314A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643050"/>
            <a:ext cx="7400948" cy="4071966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>
                <a:solidFill>
                  <a:srgbClr val="700E69"/>
                </a:solidFill>
                <a:latin typeface="Verdana" pitchFamily="34" charset="0"/>
              </a:rPr>
              <a:t>Дослідницький метод</a:t>
            </a:r>
            <a:endParaRPr lang="ru-RU" dirty="0" smtClean="0">
              <a:solidFill>
                <a:srgbClr val="700E69"/>
              </a:solidFill>
              <a:latin typeface="Verdana" pitchFamily="34" charset="0"/>
            </a:endParaRPr>
          </a:p>
          <a:p>
            <a:r>
              <a:rPr lang="uk-UA" dirty="0" smtClean="0">
                <a:solidFill>
                  <a:srgbClr val="1B1BF5"/>
                </a:solidFill>
                <a:latin typeface="Verdana" pitchFamily="34" charset="0"/>
              </a:rPr>
              <a:t>Евристична бесіда</a:t>
            </a:r>
            <a:endParaRPr lang="ru-RU" dirty="0" smtClean="0">
              <a:solidFill>
                <a:srgbClr val="1B1BF5"/>
              </a:solidFill>
              <a:latin typeface="Verdana" pitchFamily="34" charset="0"/>
            </a:endParaRPr>
          </a:p>
          <a:p>
            <a:r>
              <a:rPr lang="uk-UA" dirty="0" smtClean="0">
                <a:solidFill>
                  <a:srgbClr val="F11F51"/>
                </a:solidFill>
                <a:latin typeface="Verdana" pitchFamily="34" charset="0"/>
              </a:rPr>
              <a:t>Метод проблемного</a:t>
            </a:r>
            <a:r>
              <a:rPr lang="uk-UA" dirty="0" smtClean="0">
                <a:solidFill>
                  <a:srgbClr val="F11F51"/>
                </a:solidFill>
              </a:rPr>
              <a:t>  </a:t>
            </a:r>
            <a:r>
              <a:rPr lang="uk-UA" dirty="0" smtClean="0">
                <a:solidFill>
                  <a:srgbClr val="F11F51"/>
                </a:solidFill>
                <a:latin typeface="Verdana" pitchFamily="34" charset="0"/>
              </a:rPr>
              <a:t>викладання</a:t>
            </a:r>
          </a:p>
          <a:p>
            <a:r>
              <a:rPr lang="uk-UA" dirty="0" smtClean="0">
                <a:solidFill>
                  <a:srgbClr val="00B0F0"/>
                </a:solidFill>
                <a:latin typeface="Verdana" pitchFamily="34" charset="0"/>
              </a:rPr>
              <a:t>Бесіда-повідомлення</a:t>
            </a:r>
          </a:p>
          <a:p>
            <a:r>
              <a:rPr lang="uk-UA" dirty="0" smtClean="0">
                <a:solidFill>
                  <a:srgbClr val="00B050"/>
                </a:solidFill>
              </a:rPr>
              <a:t>Інтелектуальна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uk-UA" dirty="0" smtClean="0">
                <a:solidFill>
                  <a:srgbClr val="00B050"/>
                </a:solidFill>
              </a:rPr>
              <a:t>розминка</a:t>
            </a:r>
          </a:p>
          <a:p>
            <a:r>
              <a:rPr lang="ru-RU" dirty="0" smtClean="0">
                <a:solidFill>
                  <a:srgbClr val="CC00CC"/>
                </a:solidFill>
              </a:rPr>
              <a:t>Навчально-тематична </a:t>
            </a:r>
            <a:r>
              <a:rPr lang="uk-UA" dirty="0" smtClean="0">
                <a:solidFill>
                  <a:srgbClr val="CC00CC"/>
                </a:solidFill>
              </a:rPr>
              <a:t>дискусія</a:t>
            </a:r>
          </a:p>
          <a:p>
            <a:pPr marL="548640" lvl="4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uk-UA" sz="2400" dirty="0" smtClean="0">
                <a:solidFill>
                  <a:srgbClr val="77BFB8"/>
                </a:solidFill>
                <a:latin typeface="Verdana" pitchFamily="34" charset="0"/>
              </a:rPr>
              <a:t>Метод тестового </a:t>
            </a:r>
            <a:r>
              <a:rPr lang="uk-UA" sz="2400" dirty="0" smtClean="0">
                <a:solidFill>
                  <a:srgbClr val="77BFB8"/>
                </a:solidFill>
              </a:rPr>
              <a:t> </a:t>
            </a:r>
            <a:r>
              <a:rPr lang="uk-UA" sz="2400" dirty="0" smtClean="0">
                <a:solidFill>
                  <a:srgbClr val="77BFB8"/>
                </a:solidFill>
                <a:latin typeface="Verdana" pitchFamily="34" charset="0"/>
              </a:rPr>
              <a:t>контролю</a:t>
            </a:r>
            <a:endParaRPr lang="ru-RU" sz="2400" dirty="0" smtClean="0">
              <a:solidFill>
                <a:srgbClr val="77BFB8"/>
              </a:solidFill>
              <a:latin typeface="Verdana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4572008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uk-UA" dirty="0" smtClean="0">
                <a:solidFill>
                  <a:srgbClr val="4111F3"/>
                </a:solidFill>
                <a:effectLst/>
                <a:latin typeface="Ampir Deco" pitchFamily="2" charset="0"/>
              </a:rPr>
              <a:t>Позаурочна діяльність</a:t>
            </a:r>
            <a:endParaRPr lang="ru-RU" dirty="0">
              <a:solidFill>
                <a:srgbClr val="4111F3"/>
              </a:solidFill>
              <a:effectLst/>
              <a:latin typeface="Ampir Deco" pitchFamily="2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928670"/>
            <a:ext cx="8329642" cy="53806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CC3399"/>
                </a:solidFill>
              </a:rPr>
              <a:t>Організація і проведення заходів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Декади світової літератури.</a:t>
            </a:r>
          </a:p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/>
            <a:endParaRPr lang="uk-UA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D:\Мои документы\Вечерняя школа\ФОТО\Моя робота\100_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928802"/>
            <a:ext cx="4071966" cy="30538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Рисунок 9" descr="D:\Мои документы\Вечерняя школа\ФОТО\Моя робота\IMG_26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928802"/>
            <a:ext cx="3714776" cy="275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714884"/>
            <a:ext cx="2714612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524375"/>
            <a:ext cx="31115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143248"/>
            <a:ext cx="264320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" name="Рисунок 1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95825"/>
            <a:ext cx="28829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0"/>
            <a:ext cx="5572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CC3399"/>
                </a:solidFill>
              </a:rPr>
              <a:t>Написання сценаріїв, організація і проведення 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літературних вечорів,  віталень, конкурсів, свят.</a:t>
            </a:r>
          </a:p>
        </p:txBody>
      </p:sp>
      <p:pic>
        <p:nvPicPr>
          <p:cNvPr id="4" name="Рисунок 3" descr="D:\Мои документы\Вечерняя школа\ФОТО\М-л. комплз. Б.Окуджава і Е. Асадов\IMG_26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357562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Рисунок 5" descr="D:\Мои документы\Вечерняя школа\ФОТО\М-л. комплз. Б.Окуджава і Е. Асадов\IMG_25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2706718" cy="197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571744"/>
            <a:ext cx="266861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071546"/>
            <a:ext cx="30289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Рисунок 13" descr="D:\Мои документы\Вечерняя школа\ФОТО\М-л. комплз. Б.Окуджава і Е. Асадов\IMG_26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0300" y="0"/>
            <a:ext cx="293370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5" name="Рисунок 14" descr="D:\Мои документы\Вечерняя школа\ФОТО\М-л. комплз. Б.Окуджава і Е. Асадов\IMG_26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214686"/>
            <a:ext cx="2728912" cy="18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Рисунок 1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4757739"/>
            <a:ext cx="3038474" cy="210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8" name="Рисунок 1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56" y="4929198"/>
            <a:ext cx="250033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1"/>
            <a:ext cx="6072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CC3399"/>
                </a:solidFill>
              </a:rPr>
              <a:t>Планування, організація та проведення </a:t>
            </a:r>
            <a:r>
              <a:rPr lang="uk-UA" sz="2800" b="1" dirty="0" smtClean="0">
                <a:solidFill>
                  <a:srgbClr val="FF0000"/>
                </a:solidFill>
              </a:rPr>
              <a:t>тематичних 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           екскурсій.</a:t>
            </a:r>
          </a:p>
        </p:txBody>
      </p:sp>
      <p:pic>
        <p:nvPicPr>
          <p:cNvPr id="6" name="Рисунок 5" descr="D:\ФОТО\Львів від Саші\Копия Львів\IMG_06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2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D:\ФОТО\Львів від Саші\Копия Львів\IMG_05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643446"/>
            <a:ext cx="3076575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 descr="D:\ФОТО\Львів від Саші\Львів 11-13.05\IMG_0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857496"/>
            <a:ext cx="324802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D:\ФОТО\Львів від Саші\Львів 11-13.05\IMG_03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5" y="2714620"/>
            <a:ext cx="290512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 descr="D:\ФОТО\Львів від Саші\Львів 11-13.05\IMG_03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5000636"/>
            <a:ext cx="2911473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Рисунок 12" descr="D:\ФОТО\Львов 2012г Выпускной\IMG_17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142852"/>
            <a:ext cx="200023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Рисунок 13" descr="D:\ФОТО\Львів від Дмитра Анатолієвича\DSCN016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1214422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Рисунок 14" descr="D:\ФОТО\Мамаєва слобода Покрова 2012р\IMG_254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794" y="4643446"/>
            <a:ext cx="264320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Рисунок 1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285728"/>
            <a:ext cx="1909768" cy="214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6699"/>
                </a:solidFill>
              </a:rPr>
              <a:t>Позакласна робота з літературного краєзнавства</a:t>
            </a:r>
            <a:endParaRPr lang="ru-RU" dirty="0">
              <a:solidFill>
                <a:srgbClr val="006699"/>
              </a:solidFill>
            </a:endParaRPr>
          </a:p>
        </p:txBody>
      </p:sp>
      <p:pic>
        <p:nvPicPr>
          <p:cNvPr id="3" name="Рисунок 2" descr="D:\Мои документы\Вечерняя школа\ФОТО\Фото до Дня закоханих\IMG_18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3446"/>
            <a:ext cx="3171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Рисунок 3" descr="D:\Мои документы\Вечерняя школа\ФОТО\Фото до Дня закоханих\IMG_18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572008"/>
            <a:ext cx="307180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D:\Мои документы\Вечерняя школа\ФОТО\Моя робота\100_1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714860"/>
            <a:ext cx="2857667" cy="21431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214554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Рисунок 7" descr="D:\Мои документы\Вечерняя школа\ФОТО\Фото до Дня закоханих\IMG_18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500306"/>
            <a:ext cx="328614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Рисунок 8" descr="C:\Documents and Settings\Admin\Рабочий стол\IMG_10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857232"/>
            <a:ext cx="226181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 descr="C:\Documents and Settings\Admin\Рабочий стол\IMG_32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3125" y="1785926"/>
            <a:ext cx="3190875" cy="239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214291"/>
            <a:ext cx="3571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C3399"/>
                </a:solidFill>
              </a:rPr>
              <a:t>Участь у шкільних та районних </a:t>
            </a:r>
            <a:r>
              <a:rPr lang="uk-UA" sz="2800" b="1" dirty="0" smtClean="0">
                <a:solidFill>
                  <a:srgbClr val="FF0000"/>
                </a:solidFill>
              </a:rPr>
              <a:t>літературних святах.</a:t>
            </a:r>
          </a:p>
        </p:txBody>
      </p:sp>
      <p:pic>
        <p:nvPicPr>
          <p:cNvPr id="7" name="Рисунок 6" descr="D:\Мои документы\Вечерняя школа\ФОТО\Фото до Дня закоханих\IMG_19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6058"/>
            <a:ext cx="30289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Рисунок 8" descr="D:\Мои документы\Вечерняя школа\ФОТО\Фото до Дня закоханих\IMG_20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42852"/>
            <a:ext cx="2962275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2085983" cy="275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6" name="Рисунок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714488"/>
            <a:ext cx="2164556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7" name="Рисунок 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50" y="4643437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8" name="Рисунок 1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657725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" name="Рисунок 1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2285992"/>
            <a:ext cx="33242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" name="Рисунок 1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799014"/>
            <a:ext cx="3195604" cy="205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C00CC"/>
                </a:solidFill>
              </a:rPr>
              <a:t>Мої  публікації</a:t>
            </a:r>
            <a:endParaRPr lang="ru-RU" dirty="0">
              <a:solidFill>
                <a:srgbClr val="CC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85860"/>
            <a:ext cx="7358114" cy="121444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Литературно-музыкальный вечер на тему: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Соплеменники, окажите честь.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Зачеркните «был», напишите – «есть»!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(Памяти артиста, поэта и барда Владимира Высоцкого)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2714620"/>
            <a:ext cx="58579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429132"/>
            <a:ext cx="5286412" cy="642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786050" y="2714620"/>
            <a:ext cx="592935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литературно-муз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ич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 свято: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Сражаюсь, верую, люблю!                                                       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творч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істю представників російської культури: поета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Эдуарда  Асадова 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 поета-барда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Булата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Окуджав</a:t>
            </a:r>
            <a:r>
              <a:rPr lang="ru-RU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42910" y="4357694"/>
            <a:ext cx="5286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«На крилах кохання»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Театралізований вечір до Дня Святого Валентина </a:t>
            </a:r>
            <a:endParaRPr kumimoji="0" lang="uk-UA" sz="160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286388"/>
            <a:ext cx="5572164" cy="1285884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Літературний монтаж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</a:rPr>
              <a:t>“Мир вам!”</a:t>
            </a:r>
          </a:p>
          <a:p>
            <a:pPr algn="ctr"/>
            <a:r>
              <a:rPr lang="uk-UA" dirty="0" smtClean="0"/>
              <a:t>(за листами Шолом-Алейхема до Дня народження письменника)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100" y="428604"/>
            <a:ext cx="5715040" cy="928694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CC00CC"/>
                </a:solidFill>
                <a:effectLst/>
                <a:latin typeface="Ampir Deco" pitchFamily="2" charset="0"/>
              </a:rPr>
              <a:t>Педагогічний шлях</a:t>
            </a:r>
            <a:endParaRPr lang="ru-RU" sz="3600" dirty="0">
              <a:solidFill>
                <a:srgbClr val="CC00CC"/>
              </a:solidFill>
              <a:effectLst/>
              <a:latin typeface="Ampir Deco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42910" y="2500306"/>
            <a:ext cx="4214842" cy="3625857"/>
          </a:xfrm>
        </p:spPr>
        <p:txBody>
          <a:bodyPr>
            <a:normAutofit/>
          </a:bodyPr>
          <a:lstStyle/>
          <a:p>
            <a:pPr algn="ctr"/>
            <a:endParaRPr lang="uk-UA" sz="3600" dirty="0" smtClean="0">
              <a:solidFill>
                <a:schemeClr val="accent1">
                  <a:lumMod val="60000"/>
                  <a:lumOff val="40000"/>
                </a:schemeClr>
              </a:solidFill>
              <a:latin typeface="Ampir Deco" pitchFamily="2" charset="0"/>
            </a:endParaRPr>
          </a:p>
          <a:p>
            <a:pPr algn="ctr"/>
            <a:endParaRPr lang="uk-UA" sz="2600" dirty="0" smtClean="0">
              <a:solidFill>
                <a:schemeClr val="accent1">
                  <a:lumMod val="60000"/>
                  <a:lumOff val="40000"/>
                </a:schemeClr>
              </a:solidFill>
              <a:latin typeface="Ampir Deco" pitchFamily="2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500430" y="1500174"/>
            <a:ext cx="5257808" cy="492922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rgbClr val="1C2DD2"/>
                </a:solidFill>
              </a:rPr>
              <a:t>20 років працювала в Шатавській ЗОШ-комплексі естетичного виховання, пізніше переакредитованій у Колегіум  у Хмельницькій області. </a:t>
            </a:r>
          </a:p>
          <a:p>
            <a:pPr>
              <a:buNone/>
            </a:pPr>
            <a:r>
              <a:rPr lang="uk-UA" dirty="0" smtClean="0">
                <a:solidFill>
                  <a:srgbClr val="1C2DD2"/>
                </a:solidFill>
              </a:rPr>
              <a:t>Пропагандувала світову літературу, організувавши  гурток тростинових ляльок, з яким щороку займала призові місця в районному та обласному змаганнях </a:t>
            </a:r>
            <a:r>
              <a:rPr lang="en-US" dirty="0" smtClean="0">
                <a:solidFill>
                  <a:srgbClr val="1C2DD2"/>
                </a:solidFill>
              </a:rPr>
              <a:t> </a:t>
            </a:r>
            <a:r>
              <a:rPr lang="uk-UA" dirty="0" smtClean="0">
                <a:solidFill>
                  <a:srgbClr val="1C2DD2"/>
                </a:solidFill>
              </a:rPr>
              <a:t>лялькових колективів. </a:t>
            </a:r>
          </a:p>
          <a:p>
            <a:pPr>
              <a:buNone/>
            </a:pPr>
            <a:r>
              <a:rPr lang="uk-UA" dirty="0" smtClean="0">
                <a:solidFill>
                  <a:srgbClr val="1C2DD2"/>
                </a:solidFill>
              </a:rPr>
              <a:t>Неодноразово приймала участь у районних конкурсах Вчитель року, Класний керівник року, де займала призові місця. </a:t>
            </a:r>
          </a:p>
          <a:p>
            <a:pPr>
              <a:buNone/>
            </a:pPr>
            <a:r>
              <a:rPr lang="uk-UA" dirty="0" smtClean="0">
                <a:solidFill>
                  <a:srgbClr val="1C2DD2"/>
                </a:solidFill>
              </a:rPr>
              <a:t>9 років живу у Києві</a:t>
            </a:r>
            <a:r>
              <a:rPr lang="ru-RU" dirty="0" smtClean="0">
                <a:solidFill>
                  <a:srgbClr val="1C2DD2"/>
                </a:solidFill>
              </a:rPr>
              <a:t>.</a:t>
            </a:r>
            <a:r>
              <a:rPr lang="uk-UA" dirty="0" smtClean="0">
                <a:solidFill>
                  <a:srgbClr val="1C2DD2"/>
                </a:solidFill>
              </a:rPr>
              <a:t> Працювала у школах </a:t>
            </a:r>
          </a:p>
          <a:p>
            <a:pPr>
              <a:buNone/>
            </a:pPr>
            <a:r>
              <a:rPr lang="uk-UA" dirty="0" smtClean="0">
                <a:solidFill>
                  <a:srgbClr val="1C2DD2"/>
                </a:solidFill>
              </a:rPr>
              <a:t>       № 190, а з 2008р. у вечірній (змінній) ЗОШ № 18</a:t>
            </a:r>
            <a:r>
              <a:rPr lang="en-US" dirty="0" smtClean="0">
                <a:solidFill>
                  <a:srgbClr val="1C2DD2"/>
                </a:solidFill>
              </a:rPr>
              <a:t> </a:t>
            </a:r>
            <a:r>
              <a:rPr lang="uk-UA" dirty="0" smtClean="0">
                <a:solidFill>
                  <a:srgbClr val="1C2DD2"/>
                </a:solidFill>
              </a:rPr>
              <a:t>Деснянського району м. Києва </a:t>
            </a:r>
          </a:p>
          <a:p>
            <a:pPr>
              <a:buNone/>
            </a:pPr>
            <a:r>
              <a:rPr lang="uk-UA" dirty="0" smtClean="0">
                <a:solidFill>
                  <a:srgbClr val="1C2DD2"/>
                </a:solidFill>
              </a:rPr>
              <a:t>        Була також викладачем світової літератури технікуму МАУП.</a:t>
            </a:r>
            <a:endParaRPr lang="ru-RU" dirty="0">
              <a:solidFill>
                <a:srgbClr val="1C2DD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643050"/>
            <a:ext cx="265271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34674">
            <a:off x="517744" y="406179"/>
            <a:ext cx="3008313" cy="434491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uk-UA" sz="2800" b="1" dirty="0" smtClean="0">
                <a:solidFill>
                  <a:srgbClr val="1C2DD2"/>
                </a:solidFill>
                <a:effectLst/>
              </a:rPr>
              <a:t>Життєве кредо:</a:t>
            </a:r>
            <a:endParaRPr lang="ru-RU" sz="2800" b="1" dirty="0">
              <a:solidFill>
                <a:srgbClr val="1C2DD2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ФОТО З ДІТЬМИ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214678" y="214291"/>
            <a:ext cx="5472122" cy="2786081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3333FF"/>
                </a:solidFill>
              </a:rPr>
              <a:t>«</a:t>
            </a:r>
            <a:r>
              <a:rPr lang="ru-RU" b="1" i="1" dirty="0" smtClean="0">
                <a:solidFill>
                  <a:srgbClr val="3333FF"/>
                </a:solidFill>
              </a:rPr>
              <a:t>Щ</a:t>
            </a:r>
            <a:r>
              <a:rPr lang="uk-UA" b="1" i="1" dirty="0" smtClean="0">
                <a:solidFill>
                  <a:srgbClr val="3333FF"/>
                </a:solidFill>
              </a:rPr>
              <a:t>астя не в тому, щоб завжди робити те, що бажаєш, а в тому, щоби завжди хотіти того, що робиш.» </a:t>
            </a:r>
            <a:endParaRPr lang="ru-RU" dirty="0" smtClean="0">
              <a:solidFill>
                <a:srgbClr val="3333FF"/>
              </a:solidFill>
            </a:endParaRPr>
          </a:p>
          <a:p>
            <a:pPr>
              <a:buNone/>
            </a:pPr>
            <a:r>
              <a:rPr lang="uk-UA" b="1" i="1" dirty="0" smtClean="0">
                <a:solidFill>
                  <a:srgbClr val="3333FF"/>
                </a:solidFill>
              </a:rPr>
              <a:t>                                     (Лев Толстой)</a:t>
            </a:r>
            <a:endParaRPr lang="ru-RU" dirty="0" smtClean="0">
              <a:solidFill>
                <a:srgbClr val="3333FF"/>
              </a:solidFill>
            </a:endParaRPr>
          </a:p>
          <a:p>
            <a:endParaRPr lang="ru-RU" dirty="0"/>
          </a:p>
        </p:txBody>
      </p:sp>
      <p:pic>
        <p:nvPicPr>
          <p:cNvPr id="11" name="Рисунок 10" descr="D:\Мои документы\Вечерняя школа\ФОТО\Моя робота\IMG_26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929066"/>
            <a:ext cx="317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Рисунок 11" descr="D:\Мои документы\Вечерняя школа\ФОТО\Моя робота\IMG_28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3044825" cy="228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6" name="Рисунок 15" descr="D:\Мои документы\Вечерняя школа\ФОТО\Моя робота\IMG_04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643446"/>
            <a:ext cx="2714643" cy="20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8" name="Рисунок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400" y="44958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" name="Рисунок 18" descr="D:\Мои документы\Вечерняя школа\ФОТО\Фото до Дня закоханих\IMG_18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357430"/>
            <a:ext cx="2786082" cy="187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" name="Рисунок 19" descr="D:\Мои документы\Вечерняя школа\ФОТО\Моя робота\IMG_26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428868"/>
            <a:ext cx="2528884" cy="191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rgbClr val="CC00CC"/>
                </a:solidFill>
                <a:effectLst/>
              </a:rPr>
              <a:t>Форма підвищення кваліфікації</a:t>
            </a:r>
            <a:endParaRPr lang="ru-RU" dirty="0">
              <a:solidFill>
                <a:srgbClr val="CC00CC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785938"/>
            <a:ext cx="4357688" cy="15716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1600" b="1" i="1" dirty="0" smtClean="0">
                <a:solidFill>
                  <a:srgbClr val="6600FF"/>
                </a:solidFill>
              </a:rPr>
              <a:t>Згідно графіку проходила курсову перепідготовку по предметам російська мова та світова література. </a:t>
            </a:r>
            <a:endParaRPr lang="ru-RU" sz="1600" b="1" i="1" dirty="0" smtClean="0">
              <a:solidFill>
                <a:srgbClr val="6600FF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643438" y="1214422"/>
            <a:ext cx="4500562" cy="8572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3333FF"/>
                </a:solidFill>
              </a:rPr>
              <a:t>«Хто не </a:t>
            </a:r>
            <a:r>
              <a:rPr lang="ru-RU" b="1" i="1" dirty="0" err="1" smtClean="0">
                <a:solidFill>
                  <a:srgbClr val="3333FF"/>
                </a:solidFill>
              </a:rPr>
              <a:t>й</a:t>
            </a:r>
            <a:r>
              <a:rPr lang="uk-UA" b="1" i="1" dirty="0" smtClean="0">
                <a:solidFill>
                  <a:srgbClr val="3333FF"/>
                </a:solidFill>
              </a:rPr>
              <a:t>де вперед, той йде назад. Стоячого положення немає»                                                                                             (В. Бєлінський)</a:t>
            </a:r>
            <a:endParaRPr lang="ru-RU" dirty="0" smtClean="0">
              <a:solidFill>
                <a:srgbClr val="3333FF"/>
              </a:solidFill>
            </a:endParaRP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3143250"/>
            <a:ext cx="5000625" cy="3714750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smtClean="0">
                <a:solidFill>
                  <a:srgbClr val="990099"/>
                </a:solidFill>
              </a:rPr>
              <a:t>Перша - у червні 1996 р.</a:t>
            </a:r>
            <a:endParaRPr lang="ru-RU" dirty="0" smtClean="0">
              <a:solidFill>
                <a:srgbClr val="990099"/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990099"/>
                </a:solidFill>
              </a:rPr>
              <a:t>   Хмельницький обласний інститут удосконалення вчителів</a:t>
            </a:r>
            <a:endParaRPr lang="ru-RU" dirty="0" smtClean="0">
              <a:solidFill>
                <a:srgbClr val="990099"/>
              </a:solidFill>
            </a:endParaRPr>
          </a:p>
          <a:p>
            <a:r>
              <a:rPr lang="uk-UA" b="1" dirty="0" smtClean="0">
                <a:solidFill>
                  <a:srgbClr val="990099"/>
                </a:solidFill>
              </a:rPr>
              <a:t>Остання – у жовтні – грудні</a:t>
            </a:r>
            <a:r>
              <a:rPr lang="ru-RU" b="1" dirty="0" smtClean="0">
                <a:solidFill>
                  <a:srgbClr val="990099"/>
                </a:solidFill>
              </a:rPr>
              <a:t> </a:t>
            </a:r>
            <a:r>
              <a:rPr lang="uk-UA" b="1" dirty="0" smtClean="0">
                <a:solidFill>
                  <a:srgbClr val="990099"/>
                </a:solidFill>
              </a:rPr>
              <a:t>2010 р.</a:t>
            </a:r>
            <a:endParaRPr lang="ru-RU" dirty="0" smtClean="0">
              <a:solidFill>
                <a:srgbClr val="990099"/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990099"/>
                </a:solidFill>
              </a:rPr>
              <a:t>   КМПУ ім. Б.Грінченка, інститут післядипломної педагогічної освіти</a:t>
            </a:r>
          </a:p>
          <a:p>
            <a:pPr>
              <a:buNone/>
            </a:pPr>
            <a:r>
              <a:rPr lang="en-US" b="1" dirty="0" smtClean="0">
                <a:solidFill>
                  <a:srgbClr val="990099"/>
                </a:solidFill>
              </a:rPr>
              <a:t>      </a:t>
            </a:r>
            <a:r>
              <a:rPr lang="uk-UA" b="1" dirty="0" smtClean="0">
                <a:solidFill>
                  <a:srgbClr val="990099"/>
                </a:solidFill>
              </a:rPr>
              <a:t>У січні 201</a:t>
            </a:r>
            <a:r>
              <a:rPr lang="en-US" b="1" dirty="0" smtClean="0">
                <a:solidFill>
                  <a:srgbClr val="990099"/>
                </a:solidFill>
              </a:rPr>
              <a:t>3</a:t>
            </a:r>
            <a:r>
              <a:rPr lang="uk-UA" b="1" dirty="0" smtClean="0">
                <a:solidFill>
                  <a:srgbClr val="990099"/>
                </a:solidFill>
              </a:rPr>
              <a:t> р. - </a:t>
            </a:r>
            <a:r>
              <a:rPr lang="uk-UA" dirty="0" smtClean="0">
                <a:solidFill>
                  <a:srgbClr val="990099"/>
                </a:solidFill>
              </a:rPr>
              <a:t>з предмету художня культура. </a:t>
            </a:r>
            <a:endParaRPr lang="ru-RU" dirty="0" smtClean="0">
              <a:solidFill>
                <a:srgbClr val="990099"/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990099"/>
                </a:solidFill>
              </a:rPr>
              <a:t> </a:t>
            </a:r>
            <a:endParaRPr lang="ru-RU" dirty="0" smtClean="0">
              <a:solidFill>
                <a:srgbClr val="990099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285992"/>
            <a:ext cx="335758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CC0099"/>
                </a:solidFill>
                <a:effectLst/>
              </a:rPr>
              <a:t>Педагогічне професійне кредо</a:t>
            </a:r>
            <a:endParaRPr lang="ru-RU" sz="3200" dirty="0">
              <a:solidFill>
                <a:srgbClr val="CC0099"/>
              </a:solidFill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572132" y="857233"/>
            <a:ext cx="3571868" cy="3643338"/>
          </a:xfrm>
        </p:spPr>
        <p:txBody>
          <a:bodyPr/>
          <a:lstStyle/>
          <a:p>
            <a:pPr>
              <a:buNone/>
            </a:pPr>
            <a:r>
              <a:rPr lang="uk-UA" b="1" dirty="0" smtClean="0">
                <a:solidFill>
                  <a:srgbClr val="3333CC"/>
                </a:solidFill>
              </a:rPr>
              <a:t>Учитель – це не тільки той, хто учить, а той, у кого хочуть   навчатися.</a:t>
            </a:r>
            <a:endParaRPr lang="ru-RU" b="1" i="1" dirty="0">
              <a:solidFill>
                <a:srgbClr val="3333CC"/>
              </a:solidFill>
            </a:endParaRPr>
          </a:p>
        </p:txBody>
      </p:sp>
      <p:pic>
        <p:nvPicPr>
          <p:cNvPr id="6" name="Рисунок 5" descr="D:\Мои документы\Вечерняя школа\ФОТО\Моя робота\IMG_29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3214710" cy="264320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Рисунок 8" descr="D:\Мои документы\Вечерняя школа\ФОТО\Моя робота\IMG_26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928802"/>
            <a:ext cx="3143272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Рисунок 11" descr="D:\Мои документы\Вечерняя школа\ФОТО\Моя робота\IMG_26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550" y="4143380"/>
            <a:ext cx="321945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" name="Рисунок 12" descr="D:\Мои документы\Вечерняя школа\ФОТО\Моя робота\IMG_28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371975"/>
            <a:ext cx="33147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4" name="Рисунок 13" descr="D:\Мои документы\Вечерняя школа\ФОТО\Моя робота\IMG_26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000504"/>
            <a:ext cx="31623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самоосвіти</a:t>
            </a:r>
            <a:endParaRPr lang="ru-RU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786050" y="3286124"/>
            <a:ext cx="4572032" cy="642942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3333FF"/>
                </a:solidFill>
              </a:rPr>
              <a:t>Теми самоосвіти: </a:t>
            </a:r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3786182" y="1357298"/>
            <a:ext cx="5357818" cy="11430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b="1" i="1" dirty="0" smtClean="0">
                <a:solidFill>
                  <a:srgbClr val="AB3380"/>
                </a:solidFill>
                <a:latin typeface="+mj-lt"/>
              </a:rPr>
              <a:t>«Знання настільки цінна річ, що їх не соромно добувати з будь якої криниці»</a:t>
            </a:r>
            <a:r>
              <a:rPr lang="uk-UA" sz="2000" dirty="0" smtClean="0">
                <a:solidFill>
                  <a:srgbClr val="AB3380"/>
                </a:solidFill>
                <a:latin typeface="+mj-lt"/>
              </a:rPr>
              <a:t>   </a:t>
            </a:r>
          </a:p>
          <a:p>
            <a:pPr>
              <a:buNone/>
            </a:pPr>
            <a:r>
              <a:rPr lang="uk-UA" sz="2000" dirty="0" smtClean="0">
                <a:solidFill>
                  <a:srgbClr val="AB3380"/>
                </a:solidFill>
                <a:latin typeface="+mj-lt"/>
              </a:rPr>
              <a:t>                                                 </a:t>
            </a:r>
            <a:r>
              <a:rPr lang="uk-UA" sz="2000" b="1" i="1" dirty="0" smtClean="0">
                <a:solidFill>
                  <a:srgbClr val="AB3380"/>
                </a:solidFill>
              </a:rPr>
              <a:t>Фома  Аквінський</a:t>
            </a:r>
            <a:r>
              <a:rPr lang="uk-UA" sz="2000" dirty="0" smtClean="0">
                <a:solidFill>
                  <a:srgbClr val="AB3380"/>
                </a:solidFill>
                <a:latin typeface="+mj-lt"/>
              </a:rPr>
              <a:t>                                                                                                                             </a:t>
            </a:r>
            <a:endParaRPr lang="ru-RU" sz="2000" dirty="0" smtClean="0">
              <a:solidFill>
                <a:srgbClr val="AB3380"/>
              </a:solidFill>
              <a:latin typeface="+mj-lt"/>
            </a:endParaRPr>
          </a:p>
          <a:p>
            <a:pPr>
              <a:buNone/>
            </a:pPr>
            <a:r>
              <a:rPr lang="uk-UA" sz="2000" b="1" i="1" dirty="0" smtClean="0"/>
              <a:t> </a:t>
            </a:r>
            <a:endParaRPr lang="ru-RU" sz="2000" dirty="0" smtClean="0"/>
          </a:p>
          <a:p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357158" y="3643314"/>
            <a:ext cx="8501122" cy="300037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uk-UA" sz="1400" dirty="0" smtClean="0"/>
          </a:p>
          <a:p>
            <a:r>
              <a:rPr lang="uk-UA" sz="2000" dirty="0" smtClean="0">
                <a:solidFill>
                  <a:srgbClr val="1C2DD2"/>
                </a:solidFill>
              </a:rPr>
              <a:t>1- </a:t>
            </a:r>
            <a:r>
              <a:rPr lang="uk-UA" sz="1800" dirty="0" smtClean="0">
                <a:solidFill>
                  <a:srgbClr val="1C2DD2"/>
                </a:solidFill>
              </a:rPr>
              <a:t>Тема методичної комісії вчителів гуманітарного циклу СЗШ № 18</a:t>
            </a:r>
            <a:r>
              <a:rPr lang="uk-UA" sz="2000" dirty="0" smtClean="0">
                <a:solidFill>
                  <a:srgbClr val="1C2DD2"/>
                </a:solidFill>
              </a:rPr>
              <a:t>: </a:t>
            </a:r>
            <a:r>
              <a:rPr lang="uk-UA" sz="2000" b="1" dirty="0" smtClean="0">
                <a:solidFill>
                  <a:srgbClr val="3333FF"/>
                </a:solidFill>
              </a:rPr>
              <a:t>«Використання інформаційних технологій як засіб інтенсифікації навчання  з предметів гуманітарного циклу».</a:t>
            </a:r>
          </a:p>
          <a:p>
            <a:r>
              <a:rPr lang="uk-UA" sz="2000" dirty="0" smtClean="0">
                <a:solidFill>
                  <a:srgbClr val="1C2DD2"/>
                </a:solidFill>
              </a:rPr>
              <a:t>2- </a:t>
            </a:r>
            <a:r>
              <a:rPr lang="uk-UA" sz="1800" dirty="0" smtClean="0">
                <a:solidFill>
                  <a:srgbClr val="1C2DD2"/>
                </a:solidFill>
              </a:rPr>
              <a:t>Моя тема на 2010-2015рр.:  </a:t>
            </a:r>
            <a:r>
              <a:rPr lang="uk-UA" sz="2000" b="1" dirty="0" smtClean="0">
                <a:solidFill>
                  <a:srgbClr val="3333FF"/>
                </a:solidFill>
              </a:rPr>
              <a:t>«Краєзнавчий аспект вивчення світової літератури </a:t>
            </a:r>
            <a:r>
              <a:rPr lang="en-US" sz="2000" b="1" dirty="0" smtClean="0">
                <a:solidFill>
                  <a:srgbClr val="3333FF"/>
                </a:solidFill>
              </a:rPr>
              <a:t> </a:t>
            </a:r>
            <a:r>
              <a:rPr lang="uk-UA" sz="2000" b="1" dirty="0" smtClean="0">
                <a:solidFill>
                  <a:srgbClr val="3333FF"/>
                </a:solidFill>
              </a:rPr>
              <a:t>з використанням інформаційних технологій</a:t>
            </a:r>
            <a:r>
              <a:rPr lang="en-US" sz="2000" b="1" dirty="0" smtClean="0">
                <a:solidFill>
                  <a:srgbClr val="3333FF"/>
                </a:solidFill>
              </a:rPr>
              <a:t>  </a:t>
            </a:r>
            <a:r>
              <a:rPr lang="ru-RU" sz="2000" b="1" dirty="0" smtClean="0">
                <a:solidFill>
                  <a:srgbClr val="3333FF"/>
                </a:solidFill>
              </a:rPr>
              <a:t>як </a:t>
            </a:r>
            <a:r>
              <a:rPr lang="uk-UA" sz="2000" b="1" dirty="0" smtClean="0">
                <a:solidFill>
                  <a:srgbClr val="3333FF"/>
                </a:solidFill>
              </a:rPr>
              <a:t>засіб</a:t>
            </a:r>
            <a:r>
              <a:rPr lang="en-US" sz="2000" b="1" dirty="0" smtClean="0">
                <a:solidFill>
                  <a:srgbClr val="3333FF"/>
                </a:solidFill>
              </a:rPr>
              <a:t> </a:t>
            </a:r>
            <a:r>
              <a:rPr lang="uk-UA" sz="2000" b="1" dirty="0" smtClean="0">
                <a:solidFill>
                  <a:srgbClr val="3333FF"/>
                </a:solidFill>
              </a:rPr>
              <a:t>патріотичного</a:t>
            </a:r>
            <a:r>
              <a:rPr lang="ru-RU" sz="2000" b="1" dirty="0" smtClean="0">
                <a:solidFill>
                  <a:srgbClr val="3333FF"/>
                </a:solidFill>
              </a:rPr>
              <a:t> </a:t>
            </a:r>
            <a:r>
              <a:rPr lang="uk-UA" sz="2000" b="1" dirty="0" smtClean="0">
                <a:solidFill>
                  <a:srgbClr val="3333FF"/>
                </a:solidFill>
              </a:rPr>
              <a:t>виховання</a:t>
            </a:r>
            <a:r>
              <a:rPr lang="ru-RU" sz="2000" b="1" dirty="0" smtClean="0">
                <a:solidFill>
                  <a:srgbClr val="3333FF"/>
                </a:solidFill>
              </a:rPr>
              <a:t> </a:t>
            </a:r>
            <a:r>
              <a:rPr lang="uk-UA" sz="2000" b="1" dirty="0" smtClean="0">
                <a:solidFill>
                  <a:srgbClr val="3333FF"/>
                </a:solidFill>
              </a:rPr>
              <a:t>молоді».</a:t>
            </a:r>
            <a:endParaRPr lang="ru-RU" sz="2000" dirty="0" smtClean="0">
              <a:solidFill>
                <a:srgbClr val="3333FF"/>
              </a:solidFill>
            </a:endParaRPr>
          </a:p>
          <a:p>
            <a:endParaRPr lang="uk-UA" dirty="0" smtClean="0"/>
          </a:p>
          <a:p>
            <a:endParaRPr lang="ru-RU" sz="1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928670"/>
            <a:ext cx="357186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115064" cy="1143000"/>
          </a:xfrm>
        </p:spPr>
        <p:txBody>
          <a:bodyPr/>
          <a:lstStyle/>
          <a:p>
            <a:r>
              <a:rPr lang="uk-UA" sz="4000" dirty="0" smtClean="0">
                <a:solidFill>
                  <a:srgbClr val="0000FF"/>
                </a:solidFill>
                <a:effectLst/>
                <a:latin typeface="Ampir Deco" pitchFamily="2" charset="0"/>
              </a:rPr>
              <a:t>Опис досвіду</a:t>
            </a:r>
            <a:endParaRPr lang="ru-RU" dirty="0">
              <a:solidFill>
                <a:srgbClr val="19C5C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500175"/>
            <a:ext cx="3757610" cy="642942"/>
          </a:xfrm>
          <a:ln>
            <a:solidFill>
              <a:srgbClr val="009999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uk-UA" b="1" dirty="0" smtClean="0">
                <a:solidFill>
                  <a:srgbClr val="19C5C1"/>
                </a:solidFill>
              </a:rPr>
              <a:t>Провідна ідея досвіду:</a:t>
            </a:r>
            <a:endParaRPr lang="ru-RU" b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28597" y="4071942"/>
            <a:ext cx="1785949" cy="642942"/>
          </a:xfrm>
          <a:ln>
            <a:solidFill>
              <a:srgbClr val="9966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19C5C1"/>
                </a:solidFill>
              </a:rPr>
              <a:t>Завдання:</a:t>
            </a:r>
            <a:endParaRPr lang="ru-RU" dirty="0">
              <a:solidFill>
                <a:srgbClr val="19C5C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457200" y="2214555"/>
            <a:ext cx="8043890" cy="1785949"/>
          </a:xfrm>
          <a:ln>
            <a:solidFill>
              <a:srgbClr val="009999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>
                <a:solidFill>
                  <a:srgbClr val="3333CC"/>
                </a:solidFill>
              </a:rPr>
              <a:t>          Нема в людини місця дорожчого, ніж те, де вона народилась, землі, на якій зросла… Щоб по-справжньому любити рідний край, його слід добре знати, необхідно вивчати його історію, мову, культуру й чітко розуміти його місце у світі, ставлення до нього різних народів.</a:t>
            </a:r>
            <a:endParaRPr lang="ru-RU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00035" y="4786322"/>
            <a:ext cx="8072493" cy="1571636"/>
          </a:xfrm>
          <a:ln>
            <a:solidFill>
              <a:srgbClr val="9966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rgbClr val="3333CC"/>
                </a:solidFill>
              </a:rPr>
              <a:t>         Будувати уроки, спрямовуючи їх на краєзнавчий аспект вивчення світової літератури , виховуючи патріотичність  і підтримку  у розвитку життєвих компетентностей учнів з метою подальшої адаптації у соціумі, реалізації їх як творчих особистостей.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14290"/>
            <a:ext cx="3429006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3333CC"/>
                </a:solidFill>
              </a:rPr>
              <a:t>Краєзнавчий аспект вивчення світової літератури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428736"/>
            <a:ext cx="8643998" cy="2643206"/>
          </a:xfrm>
          <a:solidFill>
            <a:srgbClr val="CCCCFF"/>
          </a:solidFill>
          <a:effectLst>
            <a:softEdge rad="127000"/>
          </a:effectLst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uk-UA" sz="8000" b="1" dirty="0" smtClean="0">
              <a:solidFill>
                <a:srgbClr val="3333CC"/>
              </a:solidFill>
            </a:endParaRPr>
          </a:p>
          <a:p>
            <a:pPr>
              <a:buNone/>
            </a:pPr>
            <a:r>
              <a:rPr lang="uk-UA" sz="8000" b="1" dirty="0" smtClean="0">
                <a:solidFill>
                  <a:srgbClr val="3333CC"/>
                </a:solidFill>
              </a:rPr>
              <a:t>Мета:</a:t>
            </a:r>
          </a:p>
          <a:p>
            <a:pPr>
              <a:buNone/>
            </a:pPr>
            <a:r>
              <a:rPr lang="uk-UA" sz="6400" b="1" dirty="0" smtClean="0">
                <a:solidFill>
                  <a:srgbClr val="3333CC"/>
                </a:solidFill>
              </a:rPr>
              <a:t>       </a:t>
            </a:r>
            <a:r>
              <a:rPr lang="uk-UA" sz="6400" dirty="0" smtClean="0">
                <a:solidFill>
                  <a:srgbClr val="3333CC"/>
                </a:solidFill>
              </a:rPr>
              <a:t>1.Розвивати інтелектуальні та творчі особистісні якості учнів з урахуванням їх інтересів, можливостей, мотивів, системи цінностей.</a:t>
            </a:r>
          </a:p>
          <a:p>
            <a:pPr>
              <a:buNone/>
            </a:pPr>
            <a:r>
              <a:rPr lang="uk-UA" sz="6400" dirty="0" smtClean="0">
                <a:solidFill>
                  <a:srgbClr val="3333CC"/>
                </a:solidFill>
              </a:rPr>
              <a:t>      2. Залучати учнів до систематичної творчої , пошукової, експериментальної роботи.</a:t>
            </a:r>
          </a:p>
          <a:p>
            <a:pPr>
              <a:buNone/>
            </a:pPr>
            <a:r>
              <a:rPr lang="uk-UA" sz="6400" dirty="0" smtClean="0">
                <a:solidFill>
                  <a:srgbClr val="3333CC"/>
                </a:solidFill>
              </a:rPr>
              <a:t>      3.Виховувати активну, компетентну, креативну особистість.</a:t>
            </a:r>
          </a:p>
          <a:p>
            <a:pPr>
              <a:buNone/>
            </a:pPr>
            <a:r>
              <a:rPr lang="uk-UA" sz="6400" dirty="0" smtClean="0">
                <a:solidFill>
                  <a:srgbClr val="3333CC"/>
                </a:solidFill>
              </a:rPr>
              <a:t>      4. Виховувати любов і дбайливе ставлення до рідної землі, – своєї  “малої батьківщини ”, її історії; повагу до народних традицій і звичаїв, фольклору; любов  до рідної природи.            </a:t>
            </a:r>
          </a:p>
          <a:p>
            <a:pPr>
              <a:buNone/>
            </a:pPr>
            <a:r>
              <a:rPr lang="ru-RU" sz="6400" dirty="0" smtClean="0">
                <a:solidFill>
                  <a:srgbClr val="3333CC"/>
                </a:solidFill>
              </a:rPr>
              <a:t>      5.</a:t>
            </a:r>
            <a:r>
              <a:rPr lang="uk-UA" sz="6400" dirty="0" smtClean="0">
                <a:solidFill>
                  <a:srgbClr val="3333CC"/>
                </a:solidFill>
              </a:rPr>
              <a:t> Сприяти вихованню у молоді патріотизму, національної свідомості, високої моральності.</a:t>
            </a:r>
            <a:endParaRPr lang="uk-UA" sz="6400" dirty="0">
              <a:solidFill>
                <a:srgbClr val="3333CC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4071942"/>
            <a:ext cx="4572032" cy="264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2730</TotalTime>
  <Words>1712</Words>
  <Application>Microsoft Office PowerPoint</Application>
  <PresentationFormat>Экран (4:3)</PresentationFormat>
  <Paragraphs>247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Портфоліо вчителя</vt:lpstr>
      <vt:lpstr> Загороднюк Галина Іванівна</vt:lpstr>
      <vt:lpstr>Педагогічний шлях</vt:lpstr>
      <vt:lpstr>Життєве кредо:</vt:lpstr>
      <vt:lpstr>Форма підвищення кваліфікації</vt:lpstr>
      <vt:lpstr>Педагогічне професійне кредо</vt:lpstr>
      <vt:lpstr>Карта самоосвіти</vt:lpstr>
      <vt:lpstr>Опис досвіду</vt:lpstr>
      <vt:lpstr>Краєзнавчий аспект вивчення світової літератури</vt:lpstr>
      <vt:lpstr>Краєзнавство — збір, накопичення і популяризація відомостей про певну територію з різних точок зору.  Краєзнавство – це комплекс наукових дисциплін, різних за змістом та методами дослідження, які здійснюють наукове та всебічне пізнання краю. </vt:lpstr>
      <vt:lpstr>Джерела краєзнавства</vt:lpstr>
      <vt:lpstr>Функції   </vt:lpstr>
      <vt:lpstr>Форми краєзнавства</vt:lpstr>
      <vt:lpstr>Методи й прийоми роботи</vt:lpstr>
      <vt:lpstr>Види навчальної діяльності</vt:lpstr>
      <vt:lpstr> </vt:lpstr>
      <vt:lpstr>Засоби реалізації теми самоосвіти.</vt:lpstr>
      <vt:lpstr>Завдання професійного розвитку</vt:lpstr>
      <vt:lpstr>Технології розвитку мислення </vt:lpstr>
      <vt:lpstr> «Щоб навчити іншого потрібно більше розуму, ніж щоб навчитися самому»                                                      М. Монтень</vt:lpstr>
      <vt:lpstr>Слайд 21</vt:lpstr>
      <vt:lpstr>Науково-методична діяльність</vt:lpstr>
      <vt:lpstr>Улюблені традиційні методи, які використовуються на уроках світової літератури та в позаурочний час </vt:lpstr>
      <vt:lpstr>Позаурочна діяльність</vt:lpstr>
      <vt:lpstr>Слайд 25</vt:lpstr>
      <vt:lpstr>Слайд 26</vt:lpstr>
      <vt:lpstr>Позакласна робота з літературного краєзнавства</vt:lpstr>
      <vt:lpstr>Слайд 28</vt:lpstr>
      <vt:lpstr>Мої  публікації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</dc:title>
  <dc:creator>Paradise</dc:creator>
  <cp:lastModifiedBy>Galia</cp:lastModifiedBy>
  <cp:revision>278</cp:revision>
  <dcterms:created xsi:type="dcterms:W3CDTF">2012-11-20T09:21:43Z</dcterms:created>
  <dcterms:modified xsi:type="dcterms:W3CDTF">2013-05-14T20:14:30Z</dcterms:modified>
</cp:coreProperties>
</file>